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7" r:id="rId4"/>
    <p:sldId id="276" r:id="rId5"/>
    <p:sldId id="261" r:id="rId6"/>
    <p:sldId id="281" r:id="rId7"/>
    <p:sldId id="302" r:id="rId8"/>
    <p:sldId id="304" r:id="rId9"/>
    <p:sldId id="305" r:id="rId10"/>
    <p:sldId id="307" r:id="rId11"/>
    <p:sldId id="306" r:id="rId12"/>
    <p:sldId id="310" r:id="rId13"/>
    <p:sldId id="308" r:id="rId14"/>
    <p:sldId id="311" r:id="rId15"/>
    <p:sldId id="309" r:id="rId16"/>
    <p:sldId id="319" r:id="rId17"/>
    <p:sldId id="322" r:id="rId18"/>
    <p:sldId id="323" r:id="rId19"/>
    <p:sldId id="326" r:id="rId20"/>
    <p:sldId id="328" r:id="rId21"/>
    <p:sldId id="282" r:id="rId22"/>
    <p:sldId id="283" r:id="rId23"/>
    <p:sldId id="312" r:id="rId24"/>
    <p:sldId id="284" r:id="rId25"/>
    <p:sldId id="313" r:id="rId26"/>
    <p:sldId id="286" r:id="rId27"/>
    <p:sldId id="314" r:id="rId28"/>
    <p:sldId id="320" r:id="rId29"/>
    <p:sldId id="321" r:id="rId30"/>
    <p:sldId id="287" r:id="rId31"/>
    <p:sldId id="288" r:id="rId32"/>
    <p:sldId id="289" r:id="rId33"/>
    <p:sldId id="290" r:id="rId34"/>
    <p:sldId id="316" r:id="rId35"/>
    <p:sldId id="291" r:id="rId36"/>
    <p:sldId id="315" r:id="rId37"/>
    <p:sldId id="292" r:id="rId38"/>
    <p:sldId id="300" r:id="rId39"/>
    <p:sldId id="317" r:id="rId40"/>
    <p:sldId id="294" r:id="rId41"/>
    <p:sldId id="295" r:id="rId42"/>
    <p:sldId id="297" r:id="rId43"/>
    <p:sldId id="298" r:id="rId44"/>
    <p:sldId id="324" r:id="rId45"/>
    <p:sldId id="325"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4660"/>
  </p:normalViewPr>
  <p:slideViewPr>
    <p:cSldViewPr snapToGrid="0">
      <p:cViewPr varScale="1">
        <p:scale>
          <a:sx n="63" d="100"/>
          <a:sy n="63" d="100"/>
        </p:scale>
        <p:origin x="812"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017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48505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78622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F6E938D-EF1A-4803-9BCC-FE5FDD82DABC}"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44926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E938D-EF1A-4803-9BCC-FE5FDD82DABC}" type="datetimeFigureOut">
              <a:rPr lang="en-US" smtClean="0"/>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7E132-889E-4055-8E72-18315C371B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18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F6E938D-EF1A-4803-9BCC-FE5FDD82DABC}" type="datetimeFigureOut">
              <a:rPr lang="en-US" smtClean="0"/>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61851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6E938D-EF1A-4803-9BCC-FE5FDD82DABC}" type="datetimeFigureOut">
              <a:rPr lang="en-US" smtClean="0"/>
              <a:t>3/2/2017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3785070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6E938D-EF1A-4803-9BCC-FE5FDD82DABC}" type="datetimeFigureOut">
              <a:rPr lang="en-US" smtClean="0"/>
              <a:t>3/2/2017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28152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6E938D-EF1A-4803-9BCC-FE5FDD82DABC}" type="datetimeFigureOut">
              <a:rPr lang="en-US" smtClean="0"/>
              <a:t>3/2/2017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286455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6E938D-EF1A-4803-9BCC-FE5FDD82DABC}" type="datetimeFigureOut">
              <a:rPr lang="en-US" smtClean="0"/>
              <a:t>3/2/2017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A7E132-889E-4055-8E72-18315C371BA8}" type="slidenum">
              <a:rPr lang="en-US" smtClean="0"/>
              <a:t>‹#›</a:t>
            </a:fld>
            <a:endParaRPr lang="en-US"/>
          </a:p>
        </p:txBody>
      </p:sp>
    </p:spTree>
    <p:extLst>
      <p:ext uri="{BB962C8B-B14F-4D97-AF65-F5344CB8AC3E}">
        <p14:creationId xmlns:p14="http://schemas.microsoft.com/office/powerpoint/2010/main" val="245657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E938D-EF1A-4803-9BCC-FE5FDD82DABC}" type="datetimeFigureOut">
              <a:rPr lang="en-US" smtClean="0"/>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7E132-889E-4055-8E72-18315C371BA8}" type="slidenum">
              <a:rPr lang="en-US" smtClean="0"/>
              <a:t>‹#›</a:t>
            </a:fld>
            <a:endParaRPr lang="en-US"/>
          </a:p>
        </p:txBody>
      </p:sp>
    </p:spTree>
    <p:extLst>
      <p:ext uri="{BB962C8B-B14F-4D97-AF65-F5344CB8AC3E}">
        <p14:creationId xmlns:p14="http://schemas.microsoft.com/office/powerpoint/2010/main" val="1381081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6E938D-EF1A-4803-9BCC-FE5FDD82DABC}" type="datetimeFigureOut">
              <a:rPr lang="en-US" smtClean="0"/>
              <a:t>3/2/2017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A7E132-889E-4055-8E72-18315C371BA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81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2355"/>
            <a:ext cx="12192000" cy="3566160"/>
          </a:xfrm>
        </p:spPr>
        <p:txBody>
          <a:bodyPr>
            <a:noAutofit/>
          </a:bodyPr>
          <a:lstStyle/>
          <a:p>
            <a:pPr algn="ctr"/>
            <a:r>
              <a:rPr lang="en-US" sz="13800" dirty="0" smtClean="0"/>
              <a:t>Solutions</a:t>
            </a:r>
            <a:endParaRPr lang="en-US" sz="13800" dirty="0"/>
          </a:p>
        </p:txBody>
      </p:sp>
      <p:sp>
        <p:nvSpPr>
          <p:cNvPr id="3" name="Subtitle 2"/>
          <p:cNvSpPr>
            <a:spLocks noGrp="1"/>
          </p:cNvSpPr>
          <p:nvPr>
            <p:ph type="subTitle" idx="1"/>
          </p:nvPr>
        </p:nvSpPr>
        <p:spPr>
          <a:xfrm>
            <a:off x="1100051" y="4766171"/>
            <a:ext cx="10058400" cy="1143000"/>
          </a:xfrm>
        </p:spPr>
        <p:txBody>
          <a:bodyPr/>
          <a:lstStyle/>
          <a:p>
            <a:r>
              <a:rPr lang="en-US" dirty="0" smtClean="0"/>
              <a:t>Mr. Mesiouris</a:t>
            </a:r>
            <a:endParaRPr lang="en-US" dirty="0"/>
          </a:p>
        </p:txBody>
      </p:sp>
    </p:spTree>
    <p:extLst>
      <p:ext uri="{BB962C8B-B14F-4D97-AF65-F5344CB8AC3E}">
        <p14:creationId xmlns:p14="http://schemas.microsoft.com/office/powerpoint/2010/main" val="3632903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FeCl</a:t>
            </a:r>
            <a:r>
              <a:rPr lang="en-US" sz="2800" baseline="-25000" dirty="0" smtClean="0"/>
              <a:t>2</a:t>
            </a:r>
            <a:endParaRPr lang="en-US" sz="2800" baseline="-25000" dirty="0"/>
          </a:p>
        </p:txBody>
      </p:sp>
      <p:sp>
        <p:nvSpPr>
          <p:cNvPr id="8" name="Oval 7"/>
          <p:cNvSpPr/>
          <p:nvPr/>
        </p:nvSpPr>
        <p:spPr>
          <a:xfrm>
            <a:off x="827493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3479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AlPO</a:t>
            </a:r>
            <a:r>
              <a:rPr lang="en-US" sz="2800" baseline="-25000" dirty="0" smtClean="0"/>
              <a:t>4</a:t>
            </a:r>
            <a:endParaRPr lang="en-US" sz="2800" baseline="-25000" dirty="0"/>
          </a:p>
        </p:txBody>
      </p:sp>
    </p:spTree>
    <p:extLst>
      <p:ext uri="{BB962C8B-B14F-4D97-AF65-F5344CB8AC3E}">
        <p14:creationId xmlns:p14="http://schemas.microsoft.com/office/powerpoint/2010/main" val="2536993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AlPO</a:t>
            </a:r>
            <a:r>
              <a:rPr lang="en-US" sz="2800" baseline="-25000" dirty="0" smtClean="0"/>
              <a:t>4</a:t>
            </a:r>
            <a:endParaRPr lang="en-US" sz="2800" baseline="-25000" dirty="0"/>
          </a:p>
        </p:txBody>
      </p:sp>
      <p:sp>
        <p:nvSpPr>
          <p:cNvPr id="8" name="Oval 7"/>
          <p:cNvSpPr/>
          <p:nvPr/>
        </p:nvSpPr>
        <p:spPr>
          <a:xfrm>
            <a:off x="160997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3610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Ba(OH)</a:t>
            </a:r>
            <a:r>
              <a:rPr lang="en-US" sz="2800" baseline="-25000" dirty="0" smtClean="0"/>
              <a:t>2</a:t>
            </a:r>
            <a:endParaRPr lang="en-US" sz="2800" baseline="-25000" dirty="0"/>
          </a:p>
        </p:txBody>
      </p:sp>
    </p:spTree>
    <p:extLst>
      <p:ext uri="{BB962C8B-B14F-4D97-AF65-F5344CB8AC3E}">
        <p14:creationId xmlns:p14="http://schemas.microsoft.com/office/powerpoint/2010/main" val="2992558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Ba(OH)</a:t>
            </a:r>
            <a:r>
              <a:rPr lang="en-US" sz="2800" baseline="-25000" dirty="0" smtClean="0"/>
              <a:t>2</a:t>
            </a:r>
            <a:endParaRPr lang="en-US" sz="2800" baseline="-25000" dirty="0"/>
          </a:p>
        </p:txBody>
      </p:sp>
      <p:sp>
        <p:nvSpPr>
          <p:cNvPr id="8" name="Oval 7"/>
          <p:cNvSpPr/>
          <p:nvPr/>
        </p:nvSpPr>
        <p:spPr>
          <a:xfrm>
            <a:off x="829525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437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err="1" smtClean="0"/>
              <a:t>AgCl</a:t>
            </a:r>
            <a:endParaRPr lang="en-US" sz="2800" baseline="-25000" dirty="0"/>
          </a:p>
        </p:txBody>
      </p:sp>
    </p:spTree>
    <p:extLst>
      <p:ext uri="{BB962C8B-B14F-4D97-AF65-F5344CB8AC3E}">
        <p14:creationId xmlns:p14="http://schemas.microsoft.com/office/powerpoint/2010/main" val="3329268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err="1" smtClean="0"/>
              <a:t>AgCl</a:t>
            </a:r>
            <a:endParaRPr lang="en-US" sz="2800" baseline="-25000" dirty="0"/>
          </a:p>
        </p:txBody>
      </p:sp>
      <p:sp>
        <p:nvSpPr>
          <p:cNvPr id="8" name="Oval 7"/>
          <p:cNvSpPr/>
          <p:nvPr/>
        </p:nvSpPr>
        <p:spPr>
          <a:xfrm>
            <a:off x="158965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855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Based on the full Reference Table F, which of the following saturated solutions would be the </a:t>
            </a:r>
            <a:r>
              <a:rPr lang="en-US" sz="2800" i="1" dirty="0" smtClean="0"/>
              <a:t>least</a:t>
            </a:r>
            <a:r>
              <a:rPr lang="en-US" sz="2800" dirty="0" smtClean="0"/>
              <a:t> concentrated?</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sodium sulfate      potassium sulfate    copper (II) sulfate	  barium sulfate</a:t>
            </a:r>
            <a:endParaRPr lang="en-US" sz="2800" baseline="-25000" dirty="0"/>
          </a:p>
        </p:txBody>
      </p:sp>
    </p:spTree>
    <p:extLst>
      <p:ext uri="{BB962C8B-B14F-4D97-AF65-F5344CB8AC3E}">
        <p14:creationId xmlns:p14="http://schemas.microsoft.com/office/powerpoint/2010/main" val="3614749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Based on the full Reference Table F, which of the following saturated solutions would be the </a:t>
            </a:r>
            <a:r>
              <a:rPr lang="en-US" sz="2800" i="1" dirty="0" smtClean="0"/>
              <a:t>least</a:t>
            </a:r>
            <a:r>
              <a:rPr lang="en-US" sz="2800" dirty="0" smtClean="0"/>
              <a:t> concentrated?</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sodium sulfate      potassium sulfate    copper (II) sulfate	  barium sulfate</a:t>
            </a:r>
            <a:endParaRPr lang="en-US" sz="2800" baseline="-25000" dirty="0"/>
          </a:p>
        </p:txBody>
      </p:sp>
      <p:sp>
        <p:nvSpPr>
          <p:cNvPr id="13" name="Oval 12"/>
          <p:cNvSpPr/>
          <p:nvPr/>
        </p:nvSpPr>
        <p:spPr>
          <a:xfrm>
            <a:off x="9125785" y="4172184"/>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94885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of Different Proportions</a:t>
            </a:r>
            <a:endParaRPr lang="en-US" dirty="0"/>
          </a:p>
        </p:txBody>
      </p:sp>
      <p:sp>
        <p:nvSpPr>
          <p:cNvPr id="3" name="Content Placeholder 2"/>
          <p:cNvSpPr>
            <a:spLocks noGrp="1"/>
          </p:cNvSpPr>
          <p:nvPr>
            <p:ph idx="1"/>
          </p:nvPr>
        </p:nvSpPr>
        <p:spPr/>
        <p:txBody>
          <a:bodyPr>
            <a:normAutofit/>
          </a:bodyPr>
          <a:lstStyle/>
          <a:p>
            <a:r>
              <a:rPr lang="en-US" sz="2400" dirty="0"/>
              <a:t>Solutions have proportions that are variable, to an extent. Saline solution and sea water are the same solution, but have different proportions of salt. </a:t>
            </a:r>
          </a:p>
          <a:p>
            <a:endParaRPr lang="en-US" sz="600" dirty="0"/>
          </a:p>
          <a:p>
            <a:r>
              <a:rPr lang="en-US" sz="2400" dirty="0"/>
              <a:t>We have </a:t>
            </a:r>
            <a:r>
              <a:rPr lang="en-US" sz="2400" dirty="0" smtClean="0"/>
              <a:t>4 </a:t>
            </a:r>
            <a:r>
              <a:rPr lang="en-US" sz="2400" dirty="0"/>
              <a:t>terms that we use to generally describe the proportions of solutions:</a:t>
            </a:r>
          </a:p>
          <a:p>
            <a:r>
              <a:rPr lang="en-US" sz="2400" dirty="0" smtClean="0"/>
              <a:t>Unsaturated		Saturated	    Supersaturated	Saturated with Extra</a:t>
            </a:r>
            <a:endParaRPr lang="en-US" sz="2400" dirty="0"/>
          </a:p>
          <a:p>
            <a:endParaRPr lang="en-US" sz="2400" dirty="0" smtClean="0"/>
          </a:p>
          <a:p>
            <a:r>
              <a:rPr lang="en-US" sz="2400" dirty="0" smtClean="0"/>
              <a:t>What do those mean?</a:t>
            </a:r>
          </a:p>
          <a:p>
            <a:pPr marL="0" indent="0">
              <a:buNone/>
            </a:pPr>
            <a:r>
              <a:rPr lang="en-US" sz="2400" dirty="0" smtClean="0"/>
              <a:t>Lets draw them out</a:t>
            </a:r>
            <a:endParaRPr lang="en-US" sz="2400" dirty="0"/>
          </a:p>
          <a:p>
            <a:endParaRPr lang="en-US" sz="2400" dirty="0"/>
          </a:p>
        </p:txBody>
      </p:sp>
    </p:spTree>
    <p:extLst>
      <p:ext uri="{BB962C8B-B14F-4D97-AF65-F5344CB8AC3E}">
        <p14:creationId xmlns:p14="http://schemas.microsoft.com/office/powerpoint/2010/main" val="2286348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66283"/>
            <a:ext cx="10058400" cy="1450757"/>
          </a:xfrm>
        </p:spPr>
        <p:txBody>
          <a:bodyPr/>
          <a:lstStyle/>
          <a:p>
            <a:r>
              <a:rPr lang="en-US" dirty="0" smtClean="0"/>
              <a:t>What is a solution?</a:t>
            </a:r>
            <a:endParaRPr lang="en-US" dirty="0"/>
          </a:p>
        </p:txBody>
      </p:sp>
      <p:sp>
        <p:nvSpPr>
          <p:cNvPr id="3" name="Content Placeholder 2"/>
          <p:cNvSpPr>
            <a:spLocks noGrp="1"/>
          </p:cNvSpPr>
          <p:nvPr>
            <p:ph idx="1"/>
          </p:nvPr>
        </p:nvSpPr>
        <p:spPr>
          <a:xfrm>
            <a:off x="538480" y="1974265"/>
            <a:ext cx="7580894" cy="4023360"/>
          </a:xfrm>
        </p:spPr>
        <p:txBody>
          <a:bodyPr>
            <a:noAutofit/>
          </a:bodyPr>
          <a:lstStyle/>
          <a:p>
            <a:r>
              <a:rPr lang="en-US" sz="2400" dirty="0" smtClean="0"/>
              <a:t>A solution is a homogenous mixture made up of two or more substances combined in a single phase. It is a physical mixture, and not a chemical reaction.</a:t>
            </a:r>
          </a:p>
          <a:p>
            <a:endParaRPr lang="en-US" sz="200" dirty="0"/>
          </a:p>
          <a:p>
            <a:r>
              <a:rPr lang="en-US" sz="2400" dirty="0" smtClean="0"/>
              <a:t>The </a:t>
            </a:r>
            <a:r>
              <a:rPr lang="en-US" sz="2400" i="1" dirty="0" smtClean="0"/>
              <a:t>solute</a:t>
            </a:r>
            <a:r>
              <a:rPr lang="en-US" sz="2400" dirty="0" smtClean="0"/>
              <a:t> is dissolved in the </a:t>
            </a:r>
            <a:r>
              <a:rPr lang="en-US" sz="2400" i="1" dirty="0" smtClean="0"/>
              <a:t>solvent</a:t>
            </a:r>
          </a:p>
          <a:p>
            <a:endParaRPr lang="en-US" sz="200" dirty="0"/>
          </a:p>
          <a:p>
            <a:r>
              <a:rPr lang="en-US" sz="2400" dirty="0" smtClean="0"/>
              <a:t>Solute – the substance dissolved in solution</a:t>
            </a:r>
          </a:p>
          <a:p>
            <a:endParaRPr lang="en-US" sz="200" dirty="0"/>
          </a:p>
          <a:p>
            <a:r>
              <a:rPr lang="en-US" sz="2400" dirty="0" smtClean="0"/>
              <a:t>Solvent – the dissolving medium </a:t>
            </a:r>
          </a:p>
          <a:p>
            <a:endParaRPr lang="en-US" sz="200" dirty="0" smtClean="0"/>
          </a:p>
          <a:p>
            <a:r>
              <a:rPr lang="en-US" sz="2200" dirty="0" smtClean="0"/>
              <a:t>Notice: the volume doesn’t change, but mass does.</a:t>
            </a:r>
            <a:endParaRPr lang="en-US" sz="2200" dirty="0"/>
          </a:p>
          <a:p>
            <a:endParaRPr lang="en-US" sz="2400" dirty="0"/>
          </a:p>
        </p:txBody>
      </p:sp>
      <p:pic>
        <p:nvPicPr>
          <p:cNvPr id="1026" name="Picture 2" descr="http://www.prevor.com/EN/autres/lec_chimie/solvatation/Image8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8905" y="1011981"/>
            <a:ext cx="3048000" cy="2266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2.bp.blogspot.com/_yfKupp20jyA/TFisHUXm7XI/AAAAAAAAABc/YPXgqoDgnUk/s1600/Solute,%2BSolvent%2Band%2Bsolution.PNG"/>
          <p:cNvPicPr>
            <a:picLocks noChangeAspect="1" noChangeArrowheads="1"/>
          </p:cNvPicPr>
          <p:nvPr/>
        </p:nvPicPr>
        <p:blipFill rotWithShape="1">
          <a:blip r:embed="rId3">
            <a:extLst>
              <a:ext uri="{28A0092B-C50C-407E-A947-70E740481C1C}">
                <a14:useLocalDpi xmlns:a14="http://schemas.microsoft.com/office/drawing/2010/main" val="0"/>
              </a:ext>
            </a:extLst>
          </a:blip>
          <a:srcRect l="4087" t="8164" r="3421" b="22143"/>
          <a:stretch/>
        </p:blipFill>
        <p:spPr bwMode="auto">
          <a:xfrm>
            <a:off x="6578454" y="3495517"/>
            <a:ext cx="5394051" cy="276726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360325" y="1276709"/>
            <a:ext cx="795355" cy="34505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6513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of Different Proportions</a:t>
            </a:r>
            <a:endParaRPr lang="en-US" dirty="0"/>
          </a:p>
        </p:txBody>
      </p:sp>
      <p:sp>
        <p:nvSpPr>
          <p:cNvPr id="4" name="Can 3"/>
          <p:cNvSpPr/>
          <p:nvPr/>
        </p:nvSpPr>
        <p:spPr>
          <a:xfrm>
            <a:off x="635000" y="1950720"/>
            <a:ext cx="2286000" cy="2550160"/>
          </a:xfrm>
          <a:prstGeom prst="ca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an 4"/>
          <p:cNvSpPr/>
          <p:nvPr/>
        </p:nvSpPr>
        <p:spPr>
          <a:xfrm>
            <a:off x="3535680" y="1950720"/>
            <a:ext cx="2286000" cy="2550160"/>
          </a:xfrm>
          <a:prstGeom prst="ca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a:off x="6436360" y="1950720"/>
            <a:ext cx="2286000" cy="2550160"/>
          </a:xfrm>
          <a:prstGeom prst="ca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an 6"/>
          <p:cNvSpPr/>
          <p:nvPr/>
        </p:nvSpPr>
        <p:spPr>
          <a:xfrm>
            <a:off x="9337040" y="1950720"/>
            <a:ext cx="2286000" cy="2550160"/>
          </a:xfrm>
          <a:prstGeom prst="ca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911860" y="28143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owchart: Connector 18"/>
          <p:cNvSpPr/>
          <p:nvPr/>
        </p:nvSpPr>
        <p:spPr>
          <a:xfrm>
            <a:off x="6581140" y="294640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2430780" y="37287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3708400" y="37287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Connector 21"/>
          <p:cNvSpPr/>
          <p:nvPr/>
        </p:nvSpPr>
        <p:spPr>
          <a:xfrm>
            <a:off x="4020820" y="276860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owchart: Connector 22"/>
          <p:cNvSpPr/>
          <p:nvPr/>
        </p:nvSpPr>
        <p:spPr>
          <a:xfrm>
            <a:off x="5173980" y="286004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lowchart: Connector 23"/>
          <p:cNvSpPr/>
          <p:nvPr/>
        </p:nvSpPr>
        <p:spPr>
          <a:xfrm>
            <a:off x="4519930" y="37287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8155940" y="260096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onnector 25"/>
          <p:cNvSpPr/>
          <p:nvPr/>
        </p:nvSpPr>
        <p:spPr>
          <a:xfrm>
            <a:off x="7392670" y="25349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Connector 26"/>
          <p:cNvSpPr/>
          <p:nvPr/>
        </p:nvSpPr>
        <p:spPr>
          <a:xfrm>
            <a:off x="8155940" y="346456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lowchart: Connector 27"/>
          <p:cNvSpPr/>
          <p:nvPr/>
        </p:nvSpPr>
        <p:spPr>
          <a:xfrm>
            <a:off x="7382510" y="346456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Connector 28"/>
          <p:cNvSpPr/>
          <p:nvPr/>
        </p:nvSpPr>
        <p:spPr>
          <a:xfrm>
            <a:off x="6681470" y="389128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Connector 29"/>
          <p:cNvSpPr/>
          <p:nvPr/>
        </p:nvSpPr>
        <p:spPr>
          <a:xfrm>
            <a:off x="9678670" y="294640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Connector 30"/>
          <p:cNvSpPr/>
          <p:nvPr/>
        </p:nvSpPr>
        <p:spPr>
          <a:xfrm>
            <a:off x="10958830" y="26873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lowchart: Connector 31"/>
          <p:cNvSpPr/>
          <p:nvPr/>
        </p:nvSpPr>
        <p:spPr>
          <a:xfrm>
            <a:off x="9483090" y="382016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lowchart: Connector 32"/>
          <p:cNvSpPr/>
          <p:nvPr/>
        </p:nvSpPr>
        <p:spPr>
          <a:xfrm>
            <a:off x="10248265" y="26873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lowchart: Connector 33"/>
          <p:cNvSpPr/>
          <p:nvPr/>
        </p:nvSpPr>
        <p:spPr>
          <a:xfrm>
            <a:off x="11229340" y="393700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Connector 34"/>
          <p:cNvSpPr/>
          <p:nvPr/>
        </p:nvSpPr>
        <p:spPr>
          <a:xfrm>
            <a:off x="11032490" y="400558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Connector 35"/>
          <p:cNvSpPr/>
          <p:nvPr/>
        </p:nvSpPr>
        <p:spPr>
          <a:xfrm>
            <a:off x="10835640" y="407416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Connector 36"/>
          <p:cNvSpPr/>
          <p:nvPr/>
        </p:nvSpPr>
        <p:spPr>
          <a:xfrm>
            <a:off x="11229340" y="372872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lowchart: Connector 37"/>
          <p:cNvSpPr/>
          <p:nvPr/>
        </p:nvSpPr>
        <p:spPr>
          <a:xfrm>
            <a:off x="11229340" y="340614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lowchart: Connector 38"/>
          <p:cNvSpPr/>
          <p:nvPr/>
        </p:nvSpPr>
        <p:spPr>
          <a:xfrm>
            <a:off x="11032490" y="359537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Connector 39"/>
          <p:cNvSpPr/>
          <p:nvPr/>
        </p:nvSpPr>
        <p:spPr>
          <a:xfrm>
            <a:off x="10785475" y="376047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Connector 40"/>
          <p:cNvSpPr/>
          <p:nvPr/>
        </p:nvSpPr>
        <p:spPr>
          <a:xfrm>
            <a:off x="10618153" y="406654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lowchart: Connector 41"/>
          <p:cNvSpPr/>
          <p:nvPr/>
        </p:nvSpPr>
        <p:spPr>
          <a:xfrm>
            <a:off x="10416858" y="409448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lowchart: Connector 42"/>
          <p:cNvSpPr/>
          <p:nvPr/>
        </p:nvSpPr>
        <p:spPr>
          <a:xfrm>
            <a:off x="10525602" y="3966210"/>
            <a:ext cx="393700" cy="4267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635000" y="4653280"/>
            <a:ext cx="2286000" cy="1508105"/>
          </a:xfrm>
          <a:prstGeom prst="rect">
            <a:avLst/>
          </a:prstGeom>
          <a:noFill/>
        </p:spPr>
        <p:txBody>
          <a:bodyPr wrap="square" rtlCol="0">
            <a:spAutoFit/>
          </a:bodyPr>
          <a:lstStyle/>
          <a:p>
            <a:pPr algn="ctr"/>
            <a:r>
              <a:rPr lang="en-US" b="1" u="sng" dirty="0" smtClean="0"/>
              <a:t>Unsaturated</a:t>
            </a:r>
          </a:p>
          <a:p>
            <a:pPr algn="ctr"/>
            <a:endParaRPr lang="en-US" sz="200" dirty="0"/>
          </a:p>
          <a:p>
            <a:pPr algn="ctr"/>
            <a:r>
              <a:rPr lang="en-US" dirty="0" smtClean="0"/>
              <a:t>Solvent is not holding the maximum amount of solute. </a:t>
            </a:r>
          </a:p>
          <a:p>
            <a:pPr algn="ctr"/>
            <a:r>
              <a:rPr lang="en-US" i="1" dirty="0" smtClean="0"/>
              <a:t>Homogenous mixture</a:t>
            </a:r>
          </a:p>
        </p:txBody>
      </p:sp>
      <p:sp>
        <p:nvSpPr>
          <p:cNvPr id="45" name="TextBox 44"/>
          <p:cNvSpPr txBox="1"/>
          <p:nvPr/>
        </p:nvSpPr>
        <p:spPr>
          <a:xfrm>
            <a:off x="3526790" y="4653280"/>
            <a:ext cx="2286000" cy="1508105"/>
          </a:xfrm>
          <a:prstGeom prst="rect">
            <a:avLst/>
          </a:prstGeom>
          <a:noFill/>
        </p:spPr>
        <p:txBody>
          <a:bodyPr wrap="square" rtlCol="0">
            <a:spAutoFit/>
          </a:bodyPr>
          <a:lstStyle/>
          <a:p>
            <a:pPr algn="ctr"/>
            <a:r>
              <a:rPr lang="en-US" b="1" u="sng" dirty="0" smtClean="0"/>
              <a:t>Saturated</a:t>
            </a:r>
          </a:p>
          <a:p>
            <a:pPr algn="ctr"/>
            <a:endParaRPr lang="en-US" sz="200" dirty="0"/>
          </a:p>
          <a:p>
            <a:pPr algn="ctr"/>
            <a:r>
              <a:rPr lang="en-US" dirty="0" smtClean="0"/>
              <a:t>Solvent is holding the maximum amount of solute</a:t>
            </a:r>
          </a:p>
          <a:p>
            <a:pPr algn="ctr"/>
            <a:r>
              <a:rPr lang="en-US" i="1" dirty="0" smtClean="0"/>
              <a:t>Homogenous mixture</a:t>
            </a:r>
            <a:endParaRPr lang="en-US" i="1" dirty="0"/>
          </a:p>
        </p:txBody>
      </p:sp>
      <p:sp>
        <p:nvSpPr>
          <p:cNvPr id="46" name="TextBox 45"/>
          <p:cNvSpPr txBox="1"/>
          <p:nvPr/>
        </p:nvSpPr>
        <p:spPr>
          <a:xfrm>
            <a:off x="6309360" y="4656336"/>
            <a:ext cx="2413000" cy="1508105"/>
          </a:xfrm>
          <a:prstGeom prst="rect">
            <a:avLst/>
          </a:prstGeom>
          <a:noFill/>
        </p:spPr>
        <p:txBody>
          <a:bodyPr wrap="square" rtlCol="0">
            <a:spAutoFit/>
          </a:bodyPr>
          <a:lstStyle/>
          <a:p>
            <a:pPr algn="ctr"/>
            <a:r>
              <a:rPr lang="en-US" b="1" u="sng" dirty="0" smtClean="0"/>
              <a:t>Supersaturated</a:t>
            </a:r>
          </a:p>
          <a:p>
            <a:pPr algn="ctr"/>
            <a:endParaRPr lang="en-US" sz="200" dirty="0"/>
          </a:p>
          <a:p>
            <a:pPr algn="ctr"/>
            <a:r>
              <a:rPr lang="en-US" dirty="0" smtClean="0"/>
              <a:t>Solvent is holding more than the maximum amount of solute</a:t>
            </a:r>
          </a:p>
          <a:p>
            <a:pPr algn="ctr"/>
            <a:r>
              <a:rPr lang="en-US" i="1" dirty="0" smtClean="0"/>
              <a:t>Homogenous mixture</a:t>
            </a:r>
            <a:endParaRPr lang="en-US" i="1" dirty="0"/>
          </a:p>
        </p:txBody>
      </p:sp>
      <p:sp>
        <p:nvSpPr>
          <p:cNvPr id="47" name="TextBox 46"/>
          <p:cNvSpPr txBox="1"/>
          <p:nvPr/>
        </p:nvSpPr>
        <p:spPr>
          <a:xfrm>
            <a:off x="8940800" y="4649470"/>
            <a:ext cx="3159760" cy="1508105"/>
          </a:xfrm>
          <a:prstGeom prst="rect">
            <a:avLst/>
          </a:prstGeom>
          <a:noFill/>
        </p:spPr>
        <p:txBody>
          <a:bodyPr wrap="square" rtlCol="0">
            <a:spAutoFit/>
          </a:bodyPr>
          <a:lstStyle/>
          <a:p>
            <a:pPr algn="ctr"/>
            <a:r>
              <a:rPr lang="en-US" b="1" u="sng" dirty="0" smtClean="0"/>
              <a:t>Saturated with Extra</a:t>
            </a:r>
          </a:p>
          <a:p>
            <a:pPr algn="ctr"/>
            <a:endParaRPr lang="en-US" sz="200" dirty="0" smtClean="0"/>
          </a:p>
          <a:p>
            <a:pPr algn="ctr"/>
            <a:r>
              <a:rPr lang="en-US" dirty="0" smtClean="0"/>
              <a:t>Solvent is holding the maximum amount of solute, with any extra solute at the bottom </a:t>
            </a:r>
          </a:p>
          <a:p>
            <a:pPr algn="ctr"/>
            <a:r>
              <a:rPr lang="en-US" i="1" dirty="0" smtClean="0"/>
              <a:t>Heterogeneous mixture</a:t>
            </a:r>
            <a:endParaRPr lang="en-US" i="1" dirty="0"/>
          </a:p>
        </p:txBody>
      </p:sp>
    </p:spTree>
    <p:extLst>
      <p:ext uri="{BB962C8B-B14F-4D97-AF65-F5344CB8AC3E}">
        <p14:creationId xmlns:p14="http://schemas.microsoft.com/office/powerpoint/2010/main" val="17807464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Table G</a:t>
            </a:r>
            <a:endParaRPr lang="en-US" dirty="0"/>
          </a:p>
        </p:txBody>
      </p:sp>
      <p:sp>
        <p:nvSpPr>
          <p:cNvPr id="3" name="Content Placeholder 2"/>
          <p:cNvSpPr>
            <a:spLocks noGrp="1"/>
          </p:cNvSpPr>
          <p:nvPr>
            <p:ph idx="1"/>
          </p:nvPr>
        </p:nvSpPr>
        <p:spPr>
          <a:xfrm>
            <a:off x="1097280" y="1845734"/>
            <a:ext cx="10058400" cy="4339406"/>
          </a:xfrm>
        </p:spPr>
        <p:txBody>
          <a:bodyPr>
            <a:noAutofit/>
          </a:bodyPr>
          <a:lstStyle/>
          <a:p>
            <a:r>
              <a:rPr lang="en-US" sz="2400" dirty="0" smtClean="0"/>
              <a:t>Table G shows us the solubility of a number of compounds. </a:t>
            </a:r>
          </a:p>
          <a:p>
            <a:endParaRPr lang="en-US" sz="200" dirty="0"/>
          </a:p>
          <a:p>
            <a:r>
              <a:rPr lang="en-US" sz="2400" dirty="0" smtClean="0"/>
              <a:t>If we are given the temperature, mass of the solute, and the volume of the solvent (it MUST be water), we can determine if the solution is saturated, unsaturated, or supersaturated. </a:t>
            </a:r>
          </a:p>
          <a:p>
            <a:endParaRPr lang="en-US" sz="200" dirty="0"/>
          </a:p>
          <a:p>
            <a:r>
              <a:rPr lang="en-US" sz="2400" dirty="0" smtClean="0"/>
              <a:t>Any value below the line is unsaturated</a:t>
            </a:r>
          </a:p>
          <a:p>
            <a:r>
              <a:rPr lang="en-US" sz="2400" dirty="0" smtClean="0"/>
              <a:t>Any value above the line is either supersaturated or saturated with extra</a:t>
            </a:r>
          </a:p>
          <a:p>
            <a:r>
              <a:rPr lang="en-US" sz="2400" dirty="0" smtClean="0"/>
              <a:t>Any value on  the line is saturated.</a:t>
            </a:r>
          </a:p>
          <a:p>
            <a:endParaRPr lang="en-US" sz="200" dirty="0"/>
          </a:p>
          <a:p>
            <a:r>
              <a:rPr lang="en-US" sz="2400" dirty="0" smtClean="0"/>
              <a:t>Example: How much ammonium chloride would we need to saturate 100 ml of water at 70</a:t>
            </a:r>
            <a:r>
              <a:rPr lang="en-US" sz="2400" baseline="30000" dirty="0" smtClean="0"/>
              <a:t>o</a:t>
            </a:r>
            <a:r>
              <a:rPr lang="en-US" sz="2400" dirty="0" smtClean="0"/>
              <a:t>C ?</a:t>
            </a:r>
            <a:endParaRPr lang="en-US" sz="2400" dirty="0"/>
          </a:p>
        </p:txBody>
      </p:sp>
    </p:spTree>
    <p:extLst>
      <p:ext uri="{BB962C8B-B14F-4D97-AF65-F5344CB8AC3E}">
        <p14:creationId xmlns:p14="http://schemas.microsoft.com/office/powerpoint/2010/main" val="12208048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769441"/>
          </a:xfrm>
          <a:prstGeom prst="rect">
            <a:avLst/>
          </a:prstGeom>
          <a:noFill/>
        </p:spPr>
        <p:txBody>
          <a:bodyPr wrap="square" rtlCol="0">
            <a:spAutoFit/>
          </a:bodyPr>
          <a:lstStyle/>
          <a:p>
            <a:pPr algn="ctr"/>
            <a:r>
              <a:rPr lang="en-US" sz="2200" dirty="0" smtClean="0"/>
              <a:t>At what temperature is a solution of 52 g of </a:t>
            </a:r>
            <a:r>
              <a:rPr lang="en-US" sz="2200" dirty="0" err="1" smtClean="0"/>
              <a:t>HCl</a:t>
            </a:r>
            <a:r>
              <a:rPr lang="en-US" sz="2200" dirty="0" smtClean="0"/>
              <a:t> in 100 ml of water saturated?</a:t>
            </a:r>
            <a:endParaRPr lang="en-US" sz="2200" dirty="0"/>
          </a:p>
          <a:p>
            <a:pPr algn="ctr"/>
            <a:endParaRPr lang="en-US" sz="2200" dirty="0"/>
          </a:p>
        </p:txBody>
      </p:sp>
      <p:sp>
        <p:nvSpPr>
          <p:cNvPr id="7" name="TextBox 6"/>
          <p:cNvSpPr txBox="1"/>
          <p:nvPr/>
        </p:nvSpPr>
        <p:spPr>
          <a:xfrm>
            <a:off x="1097280" y="5026293"/>
            <a:ext cx="1542403" cy="369332"/>
          </a:xfrm>
          <a:prstGeom prst="rect">
            <a:avLst/>
          </a:prstGeom>
          <a:noFill/>
        </p:spPr>
        <p:txBody>
          <a:bodyPr wrap="square" rtlCol="0">
            <a:spAutoFit/>
          </a:bodyPr>
          <a:lstStyle/>
          <a:p>
            <a:pPr algn="ctr"/>
            <a:r>
              <a:rPr lang="en-US" dirty="0" smtClean="0"/>
              <a:t>70</a:t>
            </a:r>
            <a:r>
              <a:rPr lang="en-US" baseline="30000" dirty="0" smtClean="0"/>
              <a:t>o</a:t>
            </a:r>
            <a:r>
              <a:rPr lang="en-US" dirty="0" smtClean="0"/>
              <a:t>C</a:t>
            </a:r>
            <a:endParaRPr lang="en-US" dirty="0"/>
          </a:p>
        </p:txBody>
      </p:sp>
      <p:sp>
        <p:nvSpPr>
          <p:cNvPr id="9" name="TextBox 8"/>
          <p:cNvSpPr txBox="1"/>
          <p:nvPr/>
        </p:nvSpPr>
        <p:spPr>
          <a:xfrm>
            <a:off x="5476919" y="5026293"/>
            <a:ext cx="1233578" cy="369332"/>
          </a:xfrm>
          <a:prstGeom prst="rect">
            <a:avLst/>
          </a:prstGeom>
          <a:noFill/>
        </p:spPr>
        <p:txBody>
          <a:bodyPr wrap="square" rtlCol="0">
            <a:spAutoFit/>
          </a:bodyPr>
          <a:lstStyle/>
          <a:p>
            <a:pPr algn="ctr"/>
            <a:r>
              <a:rPr lang="en-US" dirty="0" smtClean="0"/>
              <a:t>80</a:t>
            </a:r>
            <a:r>
              <a:rPr lang="en-US" baseline="30000" dirty="0" smtClean="0"/>
              <a:t>o</a:t>
            </a:r>
            <a:r>
              <a:rPr lang="en-US" dirty="0" smtClean="0"/>
              <a:t>C</a:t>
            </a:r>
            <a:endParaRPr lang="en-US" dirty="0"/>
          </a:p>
        </p:txBody>
      </p:sp>
      <p:sp>
        <p:nvSpPr>
          <p:cNvPr id="12" name="TextBox 11"/>
          <p:cNvSpPr txBox="1"/>
          <p:nvPr/>
        </p:nvSpPr>
        <p:spPr>
          <a:xfrm>
            <a:off x="9572796" y="5026293"/>
            <a:ext cx="1233578" cy="369332"/>
          </a:xfrm>
          <a:prstGeom prst="rect">
            <a:avLst/>
          </a:prstGeom>
          <a:noFill/>
        </p:spPr>
        <p:txBody>
          <a:bodyPr wrap="square" rtlCol="0">
            <a:spAutoFit/>
          </a:bodyPr>
          <a:lstStyle/>
          <a:p>
            <a:pPr algn="ctr"/>
            <a:r>
              <a:rPr lang="en-US" dirty="0" smtClean="0"/>
              <a:t>90</a:t>
            </a:r>
            <a:r>
              <a:rPr lang="en-US" baseline="30000" dirty="0" smtClean="0"/>
              <a:t>o</a:t>
            </a:r>
            <a:r>
              <a:rPr lang="en-US" dirty="0" smtClean="0"/>
              <a:t>C</a:t>
            </a:r>
            <a:endParaRPr lang="en-US" dirty="0"/>
          </a:p>
        </p:txBody>
      </p:sp>
    </p:spTree>
    <p:extLst>
      <p:ext uri="{BB962C8B-B14F-4D97-AF65-F5344CB8AC3E}">
        <p14:creationId xmlns:p14="http://schemas.microsoft.com/office/powerpoint/2010/main" val="22938875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769441"/>
          </a:xfrm>
          <a:prstGeom prst="rect">
            <a:avLst/>
          </a:prstGeom>
          <a:noFill/>
        </p:spPr>
        <p:txBody>
          <a:bodyPr wrap="square" rtlCol="0">
            <a:spAutoFit/>
          </a:bodyPr>
          <a:lstStyle/>
          <a:p>
            <a:pPr algn="ctr"/>
            <a:r>
              <a:rPr lang="en-US" sz="2200" dirty="0" smtClean="0"/>
              <a:t>At what temperature is a solution of 52 g of </a:t>
            </a:r>
            <a:r>
              <a:rPr lang="en-US" sz="2200" dirty="0" err="1" smtClean="0"/>
              <a:t>HCl</a:t>
            </a:r>
            <a:r>
              <a:rPr lang="en-US" sz="2200" dirty="0" smtClean="0"/>
              <a:t> in 100 ml of water saturated?</a:t>
            </a:r>
            <a:endParaRPr lang="en-US" sz="2200" dirty="0"/>
          </a:p>
          <a:p>
            <a:pPr algn="ctr"/>
            <a:endParaRPr lang="en-US" sz="2200" dirty="0"/>
          </a:p>
        </p:txBody>
      </p:sp>
      <p:sp>
        <p:nvSpPr>
          <p:cNvPr id="7" name="TextBox 6"/>
          <p:cNvSpPr txBox="1"/>
          <p:nvPr/>
        </p:nvSpPr>
        <p:spPr>
          <a:xfrm>
            <a:off x="1097280" y="5026293"/>
            <a:ext cx="1542403" cy="461665"/>
          </a:xfrm>
          <a:prstGeom prst="rect">
            <a:avLst/>
          </a:prstGeom>
          <a:noFill/>
        </p:spPr>
        <p:txBody>
          <a:bodyPr wrap="square" rtlCol="0">
            <a:spAutoFit/>
          </a:bodyPr>
          <a:lstStyle/>
          <a:p>
            <a:pPr algn="ctr"/>
            <a:r>
              <a:rPr lang="en-US" sz="2400" dirty="0" smtClean="0"/>
              <a:t>70</a:t>
            </a:r>
            <a:r>
              <a:rPr lang="en-US" sz="2400" baseline="30000" dirty="0" smtClean="0"/>
              <a:t>o</a:t>
            </a:r>
            <a:r>
              <a:rPr lang="en-US" sz="2400" dirty="0" smtClean="0"/>
              <a:t>C</a:t>
            </a:r>
            <a:endParaRPr lang="en-US" sz="2400" dirty="0"/>
          </a:p>
        </p:txBody>
      </p:sp>
      <p:sp>
        <p:nvSpPr>
          <p:cNvPr id="9" name="TextBox 8"/>
          <p:cNvSpPr txBox="1"/>
          <p:nvPr/>
        </p:nvSpPr>
        <p:spPr>
          <a:xfrm>
            <a:off x="5476919" y="5026293"/>
            <a:ext cx="1233578" cy="461665"/>
          </a:xfrm>
          <a:prstGeom prst="rect">
            <a:avLst/>
          </a:prstGeom>
          <a:noFill/>
        </p:spPr>
        <p:txBody>
          <a:bodyPr wrap="square" rtlCol="0">
            <a:spAutoFit/>
          </a:bodyPr>
          <a:lstStyle/>
          <a:p>
            <a:pPr algn="ctr"/>
            <a:r>
              <a:rPr lang="en-US" sz="2400" dirty="0" smtClean="0"/>
              <a:t>80</a:t>
            </a:r>
            <a:r>
              <a:rPr lang="en-US" sz="2400" baseline="30000" dirty="0" smtClean="0"/>
              <a:t>o</a:t>
            </a:r>
            <a:r>
              <a:rPr lang="en-US" sz="2400" dirty="0" smtClean="0"/>
              <a:t>C</a:t>
            </a:r>
            <a:endParaRPr lang="en-US" sz="2400" dirty="0"/>
          </a:p>
        </p:txBody>
      </p:sp>
      <p:sp>
        <p:nvSpPr>
          <p:cNvPr id="12" name="TextBox 11"/>
          <p:cNvSpPr txBox="1"/>
          <p:nvPr/>
        </p:nvSpPr>
        <p:spPr>
          <a:xfrm>
            <a:off x="9572796" y="5026293"/>
            <a:ext cx="1233578" cy="461665"/>
          </a:xfrm>
          <a:prstGeom prst="rect">
            <a:avLst/>
          </a:prstGeom>
          <a:noFill/>
        </p:spPr>
        <p:txBody>
          <a:bodyPr wrap="square" rtlCol="0">
            <a:spAutoFit/>
          </a:bodyPr>
          <a:lstStyle/>
          <a:p>
            <a:pPr algn="ctr"/>
            <a:r>
              <a:rPr lang="en-US" sz="2400" dirty="0" smtClean="0"/>
              <a:t>90</a:t>
            </a:r>
            <a:r>
              <a:rPr lang="en-US" sz="2400" baseline="30000" dirty="0" smtClean="0"/>
              <a:t>o</a:t>
            </a:r>
            <a:r>
              <a:rPr lang="en-US" sz="2400" dirty="0" smtClean="0"/>
              <a:t>C</a:t>
            </a:r>
            <a:endParaRPr lang="en-US" sz="2400" dirty="0"/>
          </a:p>
        </p:txBody>
      </p:sp>
      <p:sp>
        <p:nvSpPr>
          <p:cNvPr id="13" name="Oval 12"/>
          <p:cNvSpPr/>
          <p:nvPr/>
        </p:nvSpPr>
        <p:spPr>
          <a:xfrm>
            <a:off x="522855" y="335364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41381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make a solution of ammonia, using 50 g of solute and 100 g of solvent. At what temperature is  the solution saturated?</a:t>
            </a:r>
            <a:endParaRPr lang="en-US" sz="2200" dirty="0"/>
          </a:p>
          <a:p>
            <a:pPr algn="ctr"/>
            <a:endParaRPr lang="en-US" sz="2200" dirty="0"/>
          </a:p>
        </p:txBody>
      </p:sp>
      <p:sp>
        <p:nvSpPr>
          <p:cNvPr id="7" name="TextBox 6"/>
          <p:cNvSpPr txBox="1"/>
          <p:nvPr/>
        </p:nvSpPr>
        <p:spPr>
          <a:xfrm>
            <a:off x="1112808" y="5026293"/>
            <a:ext cx="1725284" cy="461665"/>
          </a:xfrm>
          <a:prstGeom prst="rect">
            <a:avLst/>
          </a:prstGeom>
          <a:noFill/>
        </p:spPr>
        <p:txBody>
          <a:bodyPr wrap="square" rtlCol="0">
            <a:spAutoFit/>
          </a:bodyPr>
          <a:lstStyle/>
          <a:p>
            <a:pPr algn="ctr"/>
            <a:r>
              <a:rPr lang="en-US" sz="2400" dirty="0" smtClean="0"/>
              <a:t>20</a:t>
            </a:r>
            <a:r>
              <a:rPr lang="en-US" sz="2400" baseline="30000" dirty="0" smtClean="0"/>
              <a:t>o</a:t>
            </a:r>
            <a:r>
              <a:rPr lang="en-US" sz="2400" dirty="0" smtClean="0"/>
              <a:t>C</a:t>
            </a:r>
            <a:endParaRPr lang="en-US" sz="2400" dirty="0"/>
          </a:p>
        </p:txBody>
      </p:sp>
      <p:sp>
        <p:nvSpPr>
          <p:cNvPr id="9" name="TextBox 8"/>
          <p:cNvSpPr txBox="1"/>
          <p:nvPr/>
        </p:nvSpPr>
        <p:spPr>
          <a:xfrm>
            <a:off x="5324519" y="5026293"/>
            <a:ext cx="1233578" cy="523220"/>
          </a:xfrm>
          <a:prstGeom prst="rect">
            <a:avLst/>
          </a:prstGeom>
          <a:noFill/>
        </p:spPr>
        <p:txBody>
          <a:bodyPr wrap="square" rtlCol="0">
            <a:spAutoFit/>
          </a:bodyPr>
          <a:lstStyle/>
          <a:p>
            <a:pPr algn="ctr"/>
            <a:r>
              <a:rPr lang="en-US" sz="2800" dirty="0" smtClean="0"/>
              <a:t>25</a:t>
            </a:r>
            <a:r>
              <a:rPr lang="en-US" sz="2800" baseline="30000" dirty="0" smtClean="0"/>
              <a:t>o</a:t>
            </a:r>
            <a:r>
              <a:rPr lang="en-US" sz="2800" dirty="0" smtClean="0"/>
              <a:t>C</a:t>
            </a:r>
            <a:endParaRPr lang="en-US" sz="2800" dirty="0"/>
          </a:p>
        </p:txBody>
      </p:sp>
      <p:sp>
        <p:nvSpPr>
          <p:cNvPr id="12" name="TextBox 11"/>
          <p:cNvSpPr txBox="1"/>
          <p:nvPr/>
        </p:nvSpPr>
        <p:spPr>
          <a:xfrm>
            <a:off x="9349324" y="5026293"/>
            <a:ext cx="1457050" cy="461665"/>
          </a:xfrm>
          <a:prstGeom prst="rect">
            <a:avLst/>
          </a:prstGeom>
          <a:noFill/>
        </p:spPr>
        <p:txBody>
          <a:bodyPr wrap="square" rtlCol="0">
            <a:spAutoFit/>
          </a:bodyPr>
          <a:lstStyle/>
          <a:p>
            <a:pPr algn="ctr"/>
            <a:r>
              <a:rPr lang="en-US" sz="2400" dirty="0" smtClean="0"/>
              <a:t>30</a:t>
            </a:r>
            <a:r>
              <a:rPr lang="en-US" sz="2400" baseline="30000" dirty="0" smtClean="0"/>
              <a:t>o</a:t>
            </a:r>
            <a:r>
              <a:rPr lang="en-US" sz="2400" dirty="0" smtClean="0"/>
              <a:t>C</a:t>
            </a:r>
            <a:endParaRPr lang="en-US" sz="2400" dirty="0"/>
          </a:p>
        </p:txBody>
      </p:sp>
    </p:spTree>
    <p:extLst>
      <p:ext uri="{BB962C8B-B14F-4D97-AF65-F5344CB8AC3E}">
        <p14:creationId xmlns:p14="http://schemas.microsoft.com/office/powerpoint/2010/main" val="13257545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make a solution of ammonia, using 50 g of solute and 100 g of solvent. At what temperature is  the solution saturated?</a:t>
            </a:r>
            <a:endParaRPr lang="en-US" sz="2200" dirty="0"/>
          </a:p>
          <a:p>
            <a:pPr algn="ctr"/>
            <a:endParaRPr lang="en-US" sz="2200" dirty="0"/>
          </a:p>
        </p:txBody>
      </p:sp>
      <p:sp>
        <p:nvSpPr>
          <p:cNvPr id="7" name="TextBox 6"/>
          <p:cNvSpPr txBox="1"/>
          <p:nvPr/>
        </p:nvSpPr>
        <p:spPr>
          <a:xfrm>
            <a:off x="1112808" y="5026293"/>
            <a:ext cx="1725284" cy="461665"/>
          </a:xfrm>
          <a:prstGeom prst="rect">
            <a:avLst/>
          </a:prstGeom>
          <a:noFill/>
        </p:spPr>
        <p:txBody>
          <a:bodyPr wrap="square" rtlCol="0">
            <a:spAutoFit/>
          </a:bodyPr>
          <a:lstStyle/>
          <a:p>
            <a:pPr algn="ctr"/>
            <a:r>
              <a:rPr lang="en-US" sz="2400" dirty="0" smtClean="0"/>
              <a:t>20</a:t>
            </a:r>
            <a:r>
              <a:rPr lang="en-US" sz="2400" baseline="30000" dirty="0" smtClean="0"/>
              <a:t>o</a:t>
            </a:r>
            <a:r>
              <a:rPr lang="en-US" sz="2400" dirty="0" smtClean="0"/>
              <a:t>C</a:t>
            </a:r>
            <a:endParaRPr lang="en-US" sz="2400" dirty="0"/>
          </a:p>
        </p:txBody>
      </p:sp>
      <p:sp>
        <p:nvSpPr>
          <p:cNvPr id="9" name="TextBox 8"/>
          <p:cNvSpPr txBox="1"/>
          <p:nvPr/>
        </p:nvSpPr>
        <p:spPr>
          <a:xfrm>
            <a:off x="5324519" y="5026293"/>
            <a:ext cx="1233578" cy="523220"/>
          </a:xfrm>
          <a:prstGeom prst="rect">
            <a:avLst/>
          </a:prstGeom>
          <a:noFill/>
        </p:spPr>
        <p:txBody>
          <a:bodyPr wrap="square" rtlCol="0">
            <a:spAutoFit/>
          </a:bodyPr>
          <a:lstStyle/>
          <a:p>
            <a:pPr algn="ctr"/>
            <a:r>
              <a:rPr lang="en-US" sz="2800" dirty="0" smtClean="0"/>
              <a:t>25</a:t>
            </a:r>
            <a:r>
              <a:rPr lang="en-US" sz="2800" baseline="30000" dirty="0" smtClean="0"/>
              <a:t>o</a:t>
            </a:r>
            <a:r>
              <a:rPr lang="en-US" sz="2800" dirty="0" smtClean="0"/>
              <a:t>C</a:t>
            </a:r>
            <a:endParaRPr lang="en-US" sz="2800" dirty="0"/>
          </a:p>
        </p:txBody>
      </p:sp>
      <p:sp>
        <p:nvSpPr>
          <p:cNvPr id="12" name="TextBox 11"/>
          <p:cNvSpPr txBox="1"/>
          <p:nvPr/>
        </p:nvSpPr>
        <p:spPr>
          <a:xfrm>
            <a:off x="9349324" y="5026293"/>
            <a:ext cx="1457050" cy="461665"/>
          </a:xfrm>
          <a:prstGeom prst="rect">
            <a:avLst/>
          </a:prstGeom>
          <a:noFill/>
        </p:spPr>
        <p:txBody>
          <a:bodyPr wrap="square" rtlCol="0">
            <a:spAutoFit/>
          </a:bodyPr>
          <a:lstStyle/>
          <a:p>
            <a:pPr algn="ctr"/>
            <a:r>
              <a:rPr lang="en-US" sz="2400" dirty="0" smtClean="0"/>
              <a:t>30</a:t>
            </a:r>
            <a:r>
              <a:rPr lang="en-US" sz="2400" baseline="30000" dirty="0" smtClean="0"/>
              <a:t>o</a:t>
            </a:r>
            <a:r>
              <a:rPr lang="en-US" sz="2400" dirty="0" smtClean="0"/>
              <a:t>C</a:t>
            </a:r>
            <a:endParaRPr lang="en-US" sz="2400" dirty="0"/>
          </a:p>
        </p:txBody>
      </p:sp>
      <p:sp>
        <p:nvSpPr>
          <p:cNvPr id="13" name="Oval 12"/>
          <p:cNvSpPr/>
          <p:nvPr/>
        </p:nvSpPr>
        <p:spPr>
          <a:xfrm>
            <a:off x="4698615" y="338412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51072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smtClean="0"/>
              <a:t>Yes</a:t>
            </a:r>
            <a:endParaRPr lang="en-US" sz="2800" dirty="0"/>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smtClean="0"/>
              <a:t>No</a:t>
            </a:r>
            <a:endParaRPr lang="en-US" sz="2800" dirty="0"/>
          </a:p>
        </p:txBody>
      </p:sp>
      <p:sp>
        <p:nvSpPr>
          <p:cNvPr id="9" name="TextBox 8"/>
          <p:cNvSpPr txBox="1"/>
          <p:nvPr/>
        </p:nvSpPr>
        <p:spPr>
          <a:xfrm>
            <a:off x="4602" y="2127781"/>
            <a:ext cx="12192000" cy="1107996"/>
          </a:xfrm>
          <a:prstGeom prst="rect">
            <a:avLst/>
          </a:prstGeom>
          <a:noFill/>
        </p:spPr>
        <p:txBody>
          <a:bodyPr wrap="square" rtlCol="0">
            <a:spAutoFit/>
          </a:bodyPr>
          <a:lstStyle/>
          <a:p>
            <a:pPr algn="ctr"/>
            <a:r>
              <a:rPr lang="en-US" sz="2200" dirty="0" smtClean="0"/>
              <a:t>You make a solution of sodium nitrate, at 35</a:t>
            </a:r>
            <a:r>
              <a:rPr lang="en-US" sz="2200" baseline="30000" dirty="0" smtClean="0"/>
              <a:t>o</a:t>
            </a:r>
            <a:r>
              <a:rPr lang="en-US" sz="2200" dirty="0" smtClean="0"/>
              <a:t>C using 100 g of solute and 200 g of solvent. Is the solution saturated?</a:t>
            </a:r>
            <a:endParaRPr lang="en-US" sz="2200" dirty="0"/>
          </a:p>
          <a:p>
            <a:pPr algn="ctr"/>
            <a:endParaRPr lang="en-US" sz="2200" dirty="0"/>
          </a:p>
        </p:txBody>
      </p:sp>
    </p:spTree>
    <p:extLst>
      <p:ext uri="{BB962C8B-B14F-4D97-AF65-F5344CB8AC3E}">
        <p14:creationId xmlns:p14="http://schemas.microsoft.com/office/powerpoint/2010/main" val="2321181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137165" y="4882550"/>
            <a:ext cx="729659" cy="523220"/>
          </a:xfrm>
          <a:prstGeom prst="rect">
            <a:avLst/>
          </a:prstGeom>
          <a:noFill/>
        </p:spPr>
        <p:txBody>
          <a:bodyPr wrap="square" rtlCol="0">
            <a:spAutoFit/>
          </a:bodyPr>
          <a:lstStyle/>
          <a:p>
            <a:r>
              <a:rPr lang="en-US" sz="2800" dirty="0" smtClean="0"/>
              <a:t>Yes</a:t>
            </a:r>
            <a:endParaRPr lang="en-US" sz="2800" dirty="0"/>
          </a:p>
        </p:txBody>
      </p:sp>
      <p:sp>
        <p:nvSpPr>
          <p:cNvPr id="15" name="TextBox 14"/>
          <p:cNvSpPr txBox="1"/>
          <p:nvPr/>
        </p:nvSpPr>
        <p:spPr>
          <a:xfrm>
            <a:off x="2492845" y="4882550"/>
            <a:ext cx="787880" cy="523220"/>
          </a:xfrm>
          <a:prstGeom prst="rect">
            <a:avLst/>
          </a:prstGeom>
          <a:noFill/>
        </p:spPr>
        <p:txBody>
          <a:bodyPr wrap="square" rtlCol="0">
            <a:spAutoFit/>
          </a:bodyPr>
          <a:lstStyle/>
          <a:p>
            <a:r>
              <a:rPr lang="en-US" sz="2800" dirty="0" smtClean="0"/>
              <a:t>No</a:t>
            </a:r>
            <a:endParaRPr lang="en-US" sz="2800" dirty="0"/>
          </a:p>
        </p:txBody>
      </p:sp>
      <p:sp>
        <p:nvSpPr>
          <p:cNvPr id="9" name="TextBox 8"/>
          <p:cNvSpPr txBox="1"/>
          <p:nvPr/>
        </p:nvSpPr>
        <p:spPr>
          <a:xfrm>
            <a:off x="4602" y="2127781"/>
            <a:ext cx="12192000" cy="1107996"/>
          </a:xfrm>
          <a:prstGeom prst="rect">
            <a:avLst/>
          </a:prstGeom>
          <a:noFill/>
        </p:spPr>
        <p:txBody>
          <a:bodyPr wrap="square" rtlCol="0">
            <a:spAutoFit/>
          </a:bodyPr>
          <a:lstStyle/>
          <a:p>
            <a:pPr algn="ctr"/>
            <a:r>
              <a:rPr lang="en-US" sz="2200" dirty="0" smtClean="0"/>
              <a:t>You make a solution of sodium nitrate, at 35</a:t>
            </a:r>
            <a:r>
              <a:rPr lang="en-US" sz="2200" baseline="30000" dirty="0" smtClean="0"/>
              <a:t>o</a:t>
            </a:r>
            <a:r>
              <a:rPr lang="en-US" sz="2200" dirty="0" smtClean="0"/>
              <a:t>C using 100 g of solute and 200 g of solvent. Is the solution saturated?</a:t>
            </a:r>
            <a:endParaRPr lang="en-US" sz="2200" dirty="0"/>
          </a:p>
          <a:p>
            <a:pPr algn="ctr"/>
            <a:endParaRPr lang="en-US" sz="2200" dirty="0"/>
          </a:p>
        </p:txBody>
      </p:sp>
      <p:sp>
        <p:nvSpPr>
          <p:cNvPr id="8" name="Oval 7"/>
          <p:cNvSpPr/>
          <p:nvPr/>
        </p:nvSpPr>
        <p:spPr>
          <a:xfrm>
            <a:off x="154901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24322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According to Reference Table G, which compound’s solubility decreases most rapidly as the temperature changes from 10</a:t>
            </a:r>
            <a:r>
              <a:rPr lang="en-US" sz="2800" baseline="30000" dirty="0" smtClean="0"/>
              <a:t>o</a:t>
            </a:r>
            <a:r>
              <a:rPr lang="en-US" sz="2800" dirty="0" smtClean="0"/>
              <a:t>C to 70</a:t>
            </a:r>
            <a:r>
              <a:rPr lang="en-US" sz="2800" baseline="30000" dirty="0" smtClean="0"/>
              <a:t>o</a:t>
            </a:r>
            <a:r>
              <a:rPr lang="en-US" sz="2800" dirty="0" smtClean="0"/>
              <a:t>C?</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NH</a:t>
            </a:r>
            <a:r>
              <a:rPr lang="en-US" sz="2800" baseline="-25000" dirty="0" smtClean="0"/>
              <a:t>4</a:t>
            </a:r>
            <a:r>
              <a:rPr lang="en-US" sz="2800" dirty="0" smtClean="0"/>
              <a:t>Cl		     NH</a:t>
            </a:r>
            <a:r>
              <a:rPr lang="en-US" sz="2800" baseline="-25000" dirty="0" smtClean="0"/>
              <a:t>3</a:t>
            </a:r>
            <a:r>
              <a:rPr lang="en-US" sz="2800" dirty="0" smtClean="0"/>
              <a:t>		       </a:t>
            </a:r>
            <a:r>
              <a:rPr lang="en-US" sz="2800" dirty="0" err="1" smtClean="0"/>
              <a:t>HCl</a:t>
            </a:r>
            <a:r>
              <a:rPr lang="en-US" sz="2800" dirty="0" smtClean="0"/>
              <a:t>			</a:t>
            </a:r>
            <a:r>
              <a:rPr lang="en-US" sz="2800" dirty="0" err="1" smtClean="0"/>
              <a:t>KCl</a:t>
            </a:r>
            <a:endParaRPr lang="en-US" sz="2800" baseline="-25000" dirty="0"/>
          </a:p>
        </p:txBody>
      </p:sp>
    </p:spTree>
    <p:extLst>
      <p:ext uri="{BB962C8B-B14F-4D97-AF65-F5344CB8AC3E}">
        <p14:creationId xmlns:p14="http://schemas.microsoft.com/office/powerpoint/2010/main" val="2082386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According to Reference Table G, which compound’s solubility decreases most rapidly as the temperature changes from 10</a:t>
            </a:r>
            <a:r>
              <a:rPr lang="en-US" sz="2800" baseline="30000" dirty="0" smtClean="0"/>
              <a:t>o</a:t>
            </a:r>
            <a:r>
              <a:rPr lang="en-US" sz="2800" dirty="0" smtClean="0"/>
              <a:t>C to 70</a:t>
            </a:r>
            <a:r>
              <a:rPr lang="en-US" sz="2800" baseline="30000" dirty="0" smtClean="0"/>
              <a:t>o</a:t>
            </a:r>
            <a:r>
              <a:rPr lang="en-US" sz="2800" dirty="0" smtClean="0"/>
              <a:t>C?</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NH</a:t>
            </a:r>
            <a:r>
              <a:rPr lang="en-US" sz="2800" baseline="-25000" dirty="0" smtClean="0"/>
              <a:t>4</a:t>
            </a:r>
            <a:r>
              <a:rPr lang="en-US" sz="2800" dirty="0" smtClean="0"/>
              <a:t>Cl		     NH</a:t>
            </a:r>
            <a:r>
              <a:rPr lang="en-US" sz="2800" baseline="-25000" dirty="0" smtClean="0"/>
              <a:t>3</a:t>
            </a:r>
            <a:r>
              <a:rPr lang="en-US" sz="2800" dirty="0" smtClean="0"/>
              <a:t>		       </a:t>
            </a:r>
            <a:r>
              <a:rPr lang="en-US" sz="2800" dirty="0" err="1" smtClean="0"/>
              <a:t>HCl</a:t>
            </a:r>
            <a:r>
              <a:rPr lang="en-US" sz="2800" dirty="0" smtClean="0"/>
              <a:t>			</a:t>
            </a:r>
            <a:r>
              <a:rPr lang="en-US" sz="2800" dirty="0" err="1" smtClean="0"/>
              <a:t>KCl</a:t>
            </a:r>
            <a:endParaRPr lang="en-US" sz="2800" baseline="-25000" dirty="0"/>
          </a:p>
        </p:txBody>
      </p:sp>
      <p:sp>
        <p:nvSpPr>
          <p:cNvPr id="13" name="Oval 12"/>
          <p:cNvSpPr/>
          <p:nvPr/>
        </p:nvSpPr>
        <p:spPr>
          <a:xfrm>
            <a:off x="3108043" y="416783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891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Solutions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58447415"/>
              </p:ext>
            </p:extLst>
          </p:nvPr>
        </p:nvGraphicFramePr>
        <p:xfrm>
          <a:off x="821236" y="1940942"/>
          <a:ext cx="10600137" cy="3908568"/>
        </p:xfrm>
        <a:graphic>
          <a:graphicData uri="http://schemas.openxmlformats.org/drawingml/2006/table">
            <a:tbl>
              <a:tblPr firstRow="1" bandRow="1">
                <a:tableStyleId>{5C22544A-7EE6-4342-B048-85BDC9FD1C3A}</a:tableStyleId>
              </a:tblPr>
              <a:tblGrid>
                <a:gridCol w="3533379"/>
                <a:gridCol w="3533379"/>
                <a:gridCol w="3533379"/>
              </a:tblGrid>
              <a:tr h="451044">
                <a:tc>
                  <a:txBody>
                    <a:bodyPr/>
                    <a:lstStyle/>
                    <a:p>
                      <a:r>
                        <a:rPr lang="en-US" dirty="0" smtClean="0"/>
                        <a:t>Solute</a:t>
                      </a:r>
                      <a:endParaRPr lang="en-US" dirty="0"/>
                    </a:p>
                  </a:txBody>
                  <a:tcPr/>
                </a:tc>
                <a:tc>
                  <a:txBody>
                    <a:bodyPr/>
                    <a:lstStyle/>
                    <a:p>
                      <a:r>
                        <a:rPr lang="en-US" dirty="0" smtClean="0"/>
                        <a:t>Solvent</a:t>
                      </a:r>
                      <a:endParaRPr lang="en-US" dirty="0"/>
                    </a:p>
                  </a:txBody>
                  <a:tcPr/>
                </a:tc>
                <a:tc>
                  <a:txBody>
                    <a:bodyPr/>
                    <a:lstStyle/>
                    <a:p>
                      <a:r>
                        <a:rPr lang="en-US" dirty="0" smtClean="0"/>
                        <a:t>Example</a:t>
                      </a:r>
                      <a:endParaRPr lang="en-US" dirty="0"/>
                    </a:p>
                  </a:txBody>
                  <a:tcPr/>
                </a:tc>
              </a:tr>
              <a:tr h="493932">
                <a:tc>
                  <a:txBody>
                    <a:bodyPr/>
                    <a:lstStyle/>
                    <a:p>
                      <a:r>
                        <a:rPr lang="en-US" dirty="0" smtClean="0"/>
                        <a:t>Gas</a:t>
                      </a:r>
                      <a:endParaRPr lang="en-US" dirty="0"/>
                    </a:p>
                  </a:txBody>
                  <a:tcPr/>
                </a:tc>
                <a:tc>
                  <a:txBody>
                    <a:bodyPr/>
                    <a:lstStyle/>
                    <a:p>
                      <a:r>
                        <a:rPr lang="en-US" dirty="0" smtClean="0"/>
                        <a:t>Gas</a:t>
                      </a:r>
                      <a:endParaRPr lang="en-US" dirty="0"/>
                    </a:p>
                  </a:txBody>
                  <a:tcPr/>
                </a:tc>
                <a:tc>
                  <a:txBody>
                    <a:bodyPr/>
                    <a:lstStyle/>
                    <a:p>
                      <a:r>
                        <a:rPr lang="en-US" dirty="0" smtClean="0"/>
                        <a:t>The air. </a:t>
                      </a:r>
                      <a:endParaRPr lang="en-US" dirty="0"/>
                    </a:p>
                  </a:txBody>
                  <a:tcPr/>
                </a:tc>
              </a:tr>
              <a:tr h="493932">
                <a:tc>
                  <a:txBody>
                    <a:bodyPr/>
                    <a:lstStyle/>
                    <a:p>
                      <a:r>
                        <a:rPr lang="en-US" dirty="0" smtClean="0"/>
                        <a:t>Gas</a:t>
                      </a:r>
                      <a:endParaRPr lang="en-US" dirty="0"/>
                    </a:p>
                  </a:txBody>
                  <a:tcPr/>
                </a:tc>
                <a:tc>
                  <a:txBody>
                    <a:bodyPr/>
                    <a:lstStyle/>
                    <a:p>
                      <a:r>
                        <a:rPr lang="en-US" dirty="0" smtClean="0"/>
                        <a:t>Liquid</a:t>
                      </a:r>
                      <a:endParaRPr lang="en-US" dirty="0"/>
                    </a:p>
                  </a:txBody>
                  <a:tcPr/>
                </a:tc>
                <a:tc>
                  <a:txBody>
                    <a:bodyPr/>
                    <a:lstStyle/>
                    <a:p>
                      <a:r>
                        <a:rPr lang="en-US" dirty="0" smtClean="0"/>
                        <a:t>soda</a:t>
                      </a:r>
                      <a:endParaRPr lang="en-US" dirty="0"/>
                    </a:p>
                  </a:txBody>
                  <a:tcPr/>
                </a:tc>
              </a:tr>
              <a:tr h="493932">
                <a:tc>
                  <a:txBody>
                    <a:bodyPr/>
                    <a:lstStyle/>
                    <a:p>
                      <a:r>
                        <a:rPr lang="en-US" dirty="0" smtClean="0"/>
                        <a:t>Liquid</a:t>
                      </a:r>
                      <a:endParaRPr lang="en-US" dirty="0"/>
                    </a:p>
                  </a:txBody>
                  <a:tcPr/>
                </a:tc>
                <a:tc>
                  <a:txBody>
                    <a:bodyPr/>
                    <a:lstStyle/>
                    <a:p>
                      <a:r>
                        <a:rPr lang="en-US" dirty="0" smtClean="0"/>
                        <a:t>Gas</a:t>
                      </a:r>
                      <a:endParaRPr lang="en-US" dirty="0"/>
                    </a:p>
                  </a:txBody>
                  <a:tcPr/>
                </a:tc>
                <a:tc>
                  <a:txBody>
                    <a:bodyPr/>
                    <a:lstStyle/>
                    <a:p>
                      <a:r>
                        <a:rPr lang="en-US" dirty="0" smtClean="0"/>
                        <a:t>Fog</a:t>
                      </a:r>
                      <a:endParaRPr lang="en-US" dirty="0"/>
                    </a:p>
                  </a:txBody>
                  <a:tcPr/>
                </a:tc>
              </a:tr>
              <a:tr h="493932">
                <a:tc>
                  <a:txBody>
                    <a:bodyPr/>
                    <a:lstStyle/>
                    <a:p>
                      <a:r>
                        <a:rPr lang="en-US" dirty="0" smtClean="0"/>
                        <a:t>Liquid</a:t>
                      </a:r>
                      <a:endParaRPr lang="en-US" dirty="0"/>
                    </a:p>
                  </a:txBody>
                  <a:tcPr/>
                </a:tc>
                <a:tc>
                  <a:txBody>
                    <a:bodyPr/>
                    <a:lstStyle/>
                    <a:p>
                      <a:r>
                        <a:rPr lang="en-US" dirty="0" smtClean="0"/>
                        <a:t>Liquid</a:t>
                      </a:r>
                      <a:endParaRPr lang="en-US" dirty="0"/>
                    </a:p>
                  </a:txBody>
                  <a:tcPr/>
                </a:tc>
                <a:tc>
                  <a:txBody>
                    <a:bodyPr/>
                    <a:lstStyle/>
                    <a:p>
                      <a:endParaRPr lang="en-US" dirty="0"/>
                    </a:p>
                  </a:txBody>
                  <a:tcPr/>
                </a:tc>
              </a:tr>
              <a:tr h="493932">
                <a:tc>
                  <a:txBody>
                    <a:bodyPr/>
                    <a:lstStyle/>
                    <a:p>
                      <a:r>
                        <a:rPr lang="en-US" dirty="0" smtClean="0"/>
                        <a:t>Liquid</a:t>
                      </a:r>
                    </a:p>
                  </a:txBody>
                  <a:tcPr/>
                </a:tc>
                <a:tc>
                  <a:txBody>
                    <a:bodyPr/>
                    <a:lstStyle/>
                    <a:p>
                      <a:r>
                        <a:rPr lang="en-US" smtClean="0"/>
                        <a:t>Solid</a:t>
                      </a:r>
                    </a:p>
                  </a:txBody>
                  <a:tcPr/>
                </a:tc>
                <a:tc>
                  <a:txBody>
                    <a:bodyPr/>
                    <a:lstStyle/>
                    <a:p>
                      <a:endParaRPr lang="en-US" dirty="0"/>
                    </a:p>
                  </a:txBody>
                  <a:tcPr/>
                </a:tc>
              </a:tr>
              <a:tr h="493932">
                <a:tc>
                  <a:txBody>
                    <a:bodyPr/>
                    <a:lstStyle/>
                    <a:p>
                      <a:r>
                        <a:rPr lang="en-US" dirty="0" smtClean="0"/>
                        <a:t>Solid</a:t>
                      </a:r>
                      <a:endParaRPr lang="en-US" dirty="0"/>
                    </a:p>
                  </a:txBody>
                  <a:tcPr/>
                </a:tc>
                <a:tc>
                  <a:txBody>
                    <a:bodyPr/>
                    <a:lstStyle/>
                    <a:p>
                      <a:r>
                        <a:rPr lang="en-US" dirty="0" smtClean="0"/>
                        <a:t>Liquid</a:t>
                      </a:r>
                      <a:endParaRPr lang="en-US" dirty="0"/>
                    </a:p>
                  </a:txBody>
                  <a:tcPr/>
                </a:tc>
                <a:tc>
                  <a:txBody>
                    <a:bodyPr/>
                    <a:lstStyle/>
                    <a:p>
                      <a:r>
                        <a:rPr lang="en-US" dirty="0" smtClean="0"/>
                        <a:t>Salt water</a:t>
                      </a:r>
                      <a:endParaRPr lang="en-US" dirty="0"/>
                    </a:p>
                  </a:txBody>
                  <a:tcPr/>
                </a:tc>
              </a:tr>
              <a:tr h="493932">
                <a:tc>
                  <a:txBody>
                    <a:bodyPr/>
                    <a:lstStyle/>
                    <a:p>
                      <a:r>
                        <a:rPr lang="en-US" dirty="0" smtClean="0"/>
                        <a:t>Solid</a:t>
                      </a:r>
                      <a:endParaRPr lang="en-US" dirty="0"/>
                    </a:p>
                  </a:txBody>
                  <a:tcPr/>
                </a:tc>
                <a:tc>
                  <a:txBody>
                    <a:bodyPr/>
                    <a:lstStyle/>
                    <a:p>
                      <a:r>
                        <a:rPr lang="en-US" dirty="0" smtClean="0"/>
                        <a:t>Solid</a:t>
                      </a:r>
                      <a:endParaRPr lang="en-US" dirty="0"/>
                    </a:p>
                  </a:txBody>
                  <a:tcPr/>
                </a:tc>
                <a:tc>
                  <a:txBody>
                    <a:bodyPr/>
                    <a:lstStyle/>
                    <a:p>
                      <a:r>
                        <a:rPr lang="en-US" dirty="0" smtClean="0"/>
                        <a:t>Alloys</a:t>
                      </a:r>
                      <a:r>
                        <a:rPr lang="en-US" baseline="0" dirty="0" smtClean="0"/>
                        <a:t> </a:t>
                      </a:r>
                      <a:endParaRPr lang="en-US" dirty="0"/>
                    </a:p>
                  </a:txBody>
                  <a:tcPr/>
                </a:tc>
              </a:tr>
            </a:tbl>
          </a:graphicData>
        </a:graphic>
      </p:graphicFrame>
      <p:sp>
        <p:nvSpPr>
          <p:cNvPr id="3" name="Rectangle 2"/>
          <p:cNvSpPr/>
          <p:nvPr/>
        </p:nvSpPr>
        <p:spPr>
          <a:xfrm>
            <a:off x="2636232" y="5849511"/>
            <a:ext cx="6980495" cy="369332"/>
          </a:xfrm>
          <a:prstGeom prst="rect">
            <a:avLst/>
          </a:prstGeom>
        </p:spPr>
        <p:txBody>
          <a:bodyPr wrap="square">
            <a:spAutoFit/>
          </a:bodyPr>
          <a:lstStyle/>
          <a:p>
            <a:r>
              <a:rPr lang="en-US" dirty="0" smtClean="0"/>
              <a:t>* There </a:t>
            </a:r>
            <a:r>
              <a:rPr lang="en-US" dirty="0"/>
              <a:t>is ALWAYS a greater amount of </a:t>
            </a:r>
            <a:r>
              <a:rPr lang="en-US" dirty="0" smtClean="0"/>
              <a:t>solvent in g/g , g/l , l/l solutions. </a:t>
            </a:r>
            <a:endParaRPr lang="en-US" dirty="0"/>
          </a:p>
        </p:txBody>
      </p:sp>
    </p:spTree>
    <p:extLst>
      <p:ext uri="{BB962C8B-B14F-4D97-AF65-F5344CB8AC3E}">
        <p14:creationId xmlns:p14="http://schemas.microsoft.com/office/powerpoint/2010/main" val="32700033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Solute / Solvent Interactions</a:t>
            </a:r>
            <a:endParaRPr lang="en-US" dirty="0"/>
          </a:p>
        </p:txBody>
      </p:sp>
      <p:sp>
        <p:nvSpPr>
          <p:cNvPr id="3" name="Content Placeholder 2"/>
          <p:cNvSpPr>
            <a:spLocks noGrp="1"/>
          </p:cNvSpPr>
          <p:nvPr>
            <p:ph idx="1"/>
          </p:nvPr>
        </p:nvSpPr>
        <p:spPr/>
        <p:txBody>
          <a:bodyPr>
            <a:noAutofit/>
          </a:bodyPr>
          <a:lstStyle/>
          <a:p>
            <a:r>
              <a:rPr lang="en-US" sz="2400" dirty="0" smtClean="0"/>
              <a:t>“Like Dissolves Like”</a:t>
            </a:r>
          </a:p>
          <a:p>
            <a:endParaRPr lang="en-US" sz="2400" dirty="0"/>
          </a:p>
          <a:p>
            <a:r>
              <a:rPr lang="en-US" sz="2400" dirty="0" smtClean="0"/>
              <a:t>A polar solvent will dissolve a polar solute, and vice versa. </a:t>
            </a:r>
          </a:p>
          <a:p>
            <a:endParaRPr lang="en-US" sz="2400" dirty="0"/>
          </a:p>
          <a:p>
            <a:r>
              <a:rPr lang="en-US" sz="2400" dirty="0" smtClean="0"/>
              <a:t>Example: Oil (a non polar molecule) wont dissolve in water, but ethanol (a polar molecule) will.</a:t>
            </a:r>
          </a:p>
          <a:p>
            <a:endParaRPr lang="en-US" sz="2400" dirty="0"/>
          </a:p>
          <a:p>
            <a:r>
              <a:rPr lang="en-US" sz="2400" dirty="0" smtClean="0"/>
              <a:t>SPECIAL Vocab: in a l / l solution, if the solute is able to dissolve, it is ‘miscible’ (ethanol and water are miscible), if the solute is unable to dissolve, the two substances are ‘immiscible’ (oil and water are immiscible)</a:t>
            </a:r>
            <a:endParaRPr lang="en-US" sz="2400" dirty="0"/>
          </a:p>
        </p:txBody>
      </p:sp>
    </p:spTree>
    <p:extLst>
      <p:ext uri="{BB962C8B-B14F-4D97-AF65-F5344CB8AC3E}">
        <p14:creationId xmlns:p14="http://schemas.microsoft.com/office/powerpoint/2010/main" val="24399723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Effect Solubility </a:t>
            </a:r>
            <a:endParaRPr lang="en-US" dirty="0"/>
          </a:p>
        </p:txBody>
      </p:sp>
      <p:sp>
        <p:nvSpPr>
          <p:cNvPr id="3" name="Content Placeholder 2"/>
          <p:cNvSpPr>
            <a:spLocks noGrp="1"/>
          </p:cNvSpPr>
          <p:nvPr>
            <p:ph idx="1"/>
          </p:nvPr>
        </p:nvSpPr>
        <p:spPr>
          <a:xfrm>
            <a:off x="660400" y="1845734"/>
            <a:ext cx="10962640" cy="4023360"/>
          </a:xfrm>
        </p:spPr>
        <p:txBody>
          <a:bodyPr>
            <a:noAutofit/>
          </a:bodyPr>
          <a:lstStyle/>
          <a:p>
            <a:r>
              <a:rPr lang="en-US" sz="2400" dirty="0" smtClean="0"/>
              <a:t>Surface Area of Solute – If you increase the surface area of the solute, you allow the solvent to interact with more of it, increasing its solubility. </a:t>
            </a:r>
          </a:p>
          <a:p>
            <a:endParaRPr lang="en-US" sz="1050" dirty="0" smtClean="0"/>
          </a:p>
          <a:p>
            <a:r>
              <a:rPr lang="en-US" sz="2400" dirty="0" smtClean="0"/>
              <a:t>Agitation – If you stir the solution, you mix the solute, forcing it to collide with solvent particles, increasing its solubility (though it may be temporary)  </a:t>
            </a:r>
          </a:p>
          <a:p>
            <a:endParaRPr lang="en-US" sz="1050" dirty="0" smtClean="0"/>
          </a:p>
          <a:p>
            <a:r>
              <a:rPr lang="en-US" sz="2400" dirty="0" smtClean="0"/>
              <a:t>Amount dissolved – The more solute already dissolved in a solution, the harder it will be to dissolve more. </a:t>
            </a:r>
          </a:p>
          <a:p>
            <a:endParaRPr lang="en-US" sz="1200" dirty="0"/>
          </a:p>
          <a:p>
            <a:r>
              <a:rPr lang="en-US" sz="2400" dirty="0" smtClean="0"/>
              <a:t>Temperature – If you increase the temperature, you increase the rate that solute and solvent particles collide, which makes them interact, and increases the solubility of the solute</a:t>
            </a:r>
          </a:p>
        </p:txBody>
      </p:sp>
    </p:spTree>
    <p:extLst>
      <p:ext uri="{BB962C8B-B14F-4D97-AF65-F5344CB8AC3E}">
        <p14:creationId xmlns:p14="http://schemas.microsoft.com/office/powerpoint/2010/main" val="14616840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of Solution vs Solubility</a:t>
            </a:r>
            <a:endParaRPr lang="en-US" dirty="0"/>
          </a:p>
        </p:txBody>
      </p:sp>
      <p:sp>
        <p:nvSpPr>
          <p:cNvPr id="3" name="Content Placeholder 2"/>
          <p:cNvSpPr>
            <a:spLocks noGrp="1"/>
          </p:cNvSpPr>
          <p:nvPr>
            <p:ph idx="1"/>
          </p:nvPr>
        </p:nvSpPr>
        <p:spPr/>
        <p:txBody>
          <a:bodyPr>
            <a:noAutofit/>
          </a:bodyPr>
          <a:lstStyle/>
          <a:p>
            <a:r>
              <a:rPr lang="en-US" sz="2400" dirty="0" smtClean="0"/>
              <a:t>Two very different ideas. </a:t>
            </a:r>
          </a:p>
          <a:p>
            <a:endParaRPr lang="en-US" sz="200" dirty="0"/>
          </a:p>
          <a:p>
            <a:r>
              <a:rPr lang="en-US" sz="2400" dirty="0" smtClean="0"/>
              <a:t>Rate of solution refers ONLY to how quickly a substance is dissolving.</a:t>
            </a:r>
          </a:p>
          <a:p>
            <a:endParaRPr lang="en-US" sz="200" dirty="0"/>
          </a:p>
          <a:p>
            <a:r>
              <a:rPr lang="en-US" sz="2400" dirty="0" smtClean="0"/>
              <a:t>Solubility is the measure of how well the substance dissolves.</a:t>
            </a:r>
          </a:p>
          <a:p>
            <a:endParaRPr lang="en-US" sz="2400" dirty="0"/>
          </a:p>
          <a:p>
            <a:r>
              <a:rPr lang="en-US" sz="2400" dirty="0" smtClean="0"/>
              <a:t>To describe a solution, you should use both. </a:t>
            </a:r>
          </a:p>
          <a:p>
            <a:r>
              <a:rPr lang="en-US" sz="2400" dirty="0" smtClean="0"/>
              <a:t>Ex – The powder has a high solubility, and a high rate of solution in the warm water. </a:t>
            </a:r>
          </a:p>
          <a:p>
            <a:r>
              <a:rPr lang="en-US" sz="2400" dirty="0" smtClean="0"/>
              <a:t>Ex – The large chunk of solid has a high solubility, but a low rate of solution in the cold water</a:t>
            </a:r>
            <a:endParaRPr lang="en-US" sz="2400" dirty="0"/>
          </a:p>
        </p:txBody>
      </p:sp>
    </p:spTree>
    <p:extLst>
      <p:ext uri="{BB962C8B-B14F-4D97-AF65-F5344CB8AC3E}">
        <p14:creationId xmlns:p14="http://schemas.microsoft.com/office/powerpoint/2010/main" val="11450281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put 2 kg of a solid into a beaker containing 500 ml of water. You check back every day for a week. At the end of the week you can see no more solid. Which is true about the solution?</a:t>
            </a:r>
            <a:endParaRPr lang="en-US" sz="2200" dirty="0"/>
          </a:p>
          <a:p>
            <a:pPr algn="ctr"/>
            <a:endParaRPr lang="en-US" sz="2200" dirty="0"/>
          </a:p>
        </p:txBody>
      </p:sp>
      <p:sp>
        <p:nvSpPr>
          <p:cNvPr id="7" name="TextBox 6"/>
          <p:cNvSpPr txBox="1"/>
          <p:nvPr/>
        </p:nvSpPr>
        <p:spPr>
          <a:xfrm>
            <a:off x="1112808" y="5026293"/>
            <a:ext cx="1725284" cy="1200329"/>
          </a:xfrm>
          <a:prstGeom prst="rect">
            <a:avLst/>
          </a:prstGeom>
          <a:noFill/>
        </p:spPr>
        <p:txBody>
          <a:bodyPr wrap="square" rtlCol="0">
            <a:spAutoFit/>
          </a:bodyPr>
          <a:lstStyle/>
          <a:p>
            <a:pPr algn="ctr"/>
            <a:r>
              <a:rPr lang="en-US" dirty="0" smtClean="0"/>
              <a:t>It has high solubility but a  low rate of solution</a:t>
            </a:r>
            <a:endParaRPr lang="en-US" dirty="0"/>
          </a:p>
        </p:txBody>
      </p:sp>
      <p:sp>
        <p:nvSpPr>
          <p:cNvPr id="9" name="TextBox 8"/>
          <p:cNvSpPr txBox="1"/>
          <p:nvPr/>
        </p:nvSpPr>
        <p:spPr>
          <a:xfrm>
            <a:off x="5115464" y="5026293"/>
            <a:ext cx="1595033" cy="1200329"/>
          </a:xfrm>
          <a:prstGeom prst="rect">
            <a:avLst/>
          </a:prstGeom>
          <a:noFill/>
        </p:spPr>
        <p:txBody>
          <a:bodyPr wrap="square" rtlCol="0">
            <a:spAutoFit/>
          </a:bodyPr>
          <a:lstStyle/>
          <a:p>
            <a:pPr algn="ctr"/>
            <a:r>
              <a:rPr lang="en-US" dirty="0" smtClean="0"/>
              <a:t>It has a low solubility but a high rate of solution</a:t>
            </a:r>
            <a:endParaRPr lang="en-US" dirty="0"/>
          </a:p>
        </p:txBody>
      </p:sp>
      <p:sp>
        <p:nvSpPr>
          <p:cNvPr id="12" name="TextBox 11"/>
          <p:cNvSpPr txBox="1"/>
          <p:nvPr/>
        </p:nvSpPr>
        <p:spPr>
          <a:xfrm>
            <a:off x="9221639" y="5026293"/>
            <a:ext cx="1690776" cy="1200329"/>
          </a:xfrm>
          <a:prstGeom prst="rect">
            <a:avLst/>
          </a:prstGeom>
          <a:noFill/>
        </p:spPr>
        <p:txBody>
          <a:bodyPr wrap="square" rtlCol="0">
            <a:spAutoFit/>
          </a:bodyPr>
          <a:lstStyle/>
          <a:p>
            <a:pPr algn="ctr"/>
            <a:r>
              <a:rPr lang="en-US" dirty="0" smtClean="0"/>
              <a:t>It has a high solubility and a high rate of solution</a:t>
            </a:r>
            <a:endParaRPr lang="en-US" dirty="0"/>
          </a:p>
        </p:txBody>
      </p:sp>
    </p:spTree>
    <p:extLst>
      <p:ext uri="{BB962C8B-B14F-4D97-AF65-F5344CB8AC3E}">
        <p14:creationId xmlns:p14="http://schemas.microsoft.com/office/powerpoint/2010/main" val="19684785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put 2 kg of a solid into a beaker containing 500 ml of water. You check back every day for a week. At the end of the week you can see no more solid. Which is true about the solution?</a:t>
            </a:r>
            <a:endParaRPr lang="en-US" sz="2200" dirty="0"/>
          </a:p>
          <a:p>
            <a:pPr algn="ctr"/>
            <a:endParaRPr lang="en-US" sz="2200" dirty="0"/>
          </a:p>
        </p:txBody>
      </p:sp>
      <p:sp>
        <p:nvSpPr>
          <p:cNvPr id="7" name="TextBox 6"/>
          <p:cNvSpPr txBox="1"/>
          <p:nvPr/>
        </p:nvSpPr>
        <p:spPr>
          <a:xfrm>
            <a:off x="1112808" y="5026293"/>
            <a:ext cx="1725284" cy="1200329"/>
          </a:xfrm>
          <a:prstGeom prst="rect">
            <a:avLst/>
          </a:prstGeom>
          <a:noFill/>
        </p:spPr>
        <p:txBody>
          <a:bodyPr wrap="square" rtlCol="0">
            <a:spAutoFit/>
          </a:bodyPr>
          <a:lstStyle/>
          <a:p>
            <a:pPr algn="ctr"/>
            <a:r>
              <a:rPr lang="en-US" dirty="0" smtClean="0"/>
              <a:t>It has high solubility but a  low rate of solution</a:t>
            </a:r>
            <a:endParaRPr lang="en-US" dirty="0"/>
          </a:p>
        </p:txBody>
      </p:sp>
      <p:sp>
        <p:nvSpPr>
          <p:cNvPr id="9" name="TextBox 8"/>
          <p:cNvSpPr txBox="1"/>
          <p:nvPr/>
        </p:nvSpPr>
        <p:spPr>
          <a:xfrm>
            <a:off x="5115464" y="5026293"/>
            <a:ext cx="1595033" cy="1200329"/>
          </a:xfrm>
          <a:prstGeom prst="rect">
            <a:avLst/>
          </a:prstGeom>
          <a:noFill/>
        </p:spPr>
        <p:txBody>
          <a:bodyPr wrap="square" rtlCol="0">
            <a:spAutoFit/>
          </a:bodyPr>
          <a:lstStyle/>
          <a:p>
            <a:pPr algn="ctr"/>
            <a:r>
              <a:rPr lang="en-US" dirty="0" smtClean="0"/>
              <a:t>It has a low solubility but a high rate of solution</a:t>
            </a:r>
            <a:endParaRPr lang="en-US" dirty="0"/>
          </a:p>
        </p:txBody>
      </p:sp>
      <p:sp>
        <p:nvSpPr>
          <p:cNvPr id="12" name="TextBox 11"/>
          <p:cNvSpPr txBox="1"/>
          <p:nvPr/>
        </p:nvSpPr>
        <p:spPr>
          <a:xfrm>
            <a:off x="9221639" y="5026293"/>
            <a:ext cx="1690776" cy="1200329"/>
          </a:xfrm>
          <a:prstGeom prst="rect">
            <a:avLst/>
          </a:prstGeom>
          <a:noFill/>
        </p:spPr>
        <p:txBody>
          <a:bodyPr wrap="square" rtlCol="0">
            <a:spAutoFit/>
          </a:bodyPr>
          <a:lstStyle/>
          <a:p>
            <a:pPr algn="ctr"/>
            <a:r>
              <a:rPr lang="en-US" dirty="0" smtClean="0"/>
              <a:t>It has a high solubility and a high rate of solution</a:t>
            </a:r>
            <a:endParaRPr lang="en-US" dirty="0"/>
          </a:p>
        </p:txBody>
      </p:sp>
      <p:sp>
        <p:nvSpPr>
          <p:cNvPr id="13" name="Oval 12"/>
          <p:cNvSpPr/>
          <p:nvPr/>
        </p:nvSpPr>
        <p:spPr>
          <a:xfrm>
            <a:off x="563494" y="3577161"/>
            <a:ext cx="2799465" cy="276267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44326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769441"/>
          </a:xfrm>
          <a:prstGeom prst="rect">
            <a:avLst/>
          </a:prstGeom>
          <a:noFill/>
        </p:spPr>
        <p:txBody>
          <a:bodyPr wrap="square" rtlCol="0">
            <a:spAutoFit/>
          </a:bodyPr>
          <a:lstStyle/>
          <a:p>
            <a:pPr algn="ctr"/>
            <a:r>
              <a:rPr lang="en-US" sz="2200" dirty="0" smtClean="0"/>
              <a:t>How would you NOT increase the rate of solution of a salt in water?</a:t>
            </a:r>
            <a:endParaRPr lang="en-US" sz="2200" dirty="0"/>
          </a:p>
          <a:p>
            <a:pPr algn="ctr"/>
            <a:endParaRPr lang="en-US" sz="2200" dirty="0"/>
          </a:p>
        </p:txBody>
      </p:sp>
      <p:sp>
        <p:nvSpPr>
          <p:cNvPr id="7" name="TextBox 6"/>
          <p:cNvSpPr txBox="1"/>
          <p:nvPr/>
        </p:nvSpPr>
        <p:spPr>
          <a:xfrm>
            <a:off x="1112808" y="5026293"/>
            <a:ext cx="1725284" cy="369332"/>
          </a:xfrm>
          <a:prstGeom prst="rect">
            <a:avLst/>
          </a:prstGeom>
          <a:noFill/>
        </p:spPr>
        <p:txBody>
          <a:bodyPr wrap="square" rtlCol="0">
            <a:spAutoFit/>
          </a:bodyPr>
          <a:lstStyle/>
          <a:p>
            <a:pPr algn="ctr"/>
            <a:r>
              <a:rPr lang="en-US" dirty="0" smtClean="0"/>
              <a:t>Stir the solution</a:t>
            </a:r>
            <a:endParaRPr lang="en-US" dirty="0"/>
          </a:p>
        </p:txBody>
      </p:sp>
      <p:sp>
        <p:nvSpPr>
          <p:cNvPr id="9" name="TextBox 8"/>
          <p:cNvSpPr txBox="1"/>
          <p:nvPr/>
        </p:nvSpPr>
        <p:spPr>
          <a:xfrm>
            <a:off x="4778180" y="5023647"/>
            <a:ext cx="2631056" cy="369332"/>
          </a:xfrm>
          <a:prstGeom prst="rect">
            <a:avLst/>
          </a:prstGeom>
          <a:noFill/>
        </p:spPr>
        <p:txBody>
          <a:bodyPr wrap="square" rtlCol="0">
            <a:spAutoFit/>
          </a:bodyPr>
          <a:lstStyle/>
          <a:p>
            <a:pPr algn="ctr"/>
            <a:r>
              <a:rPr lang="en-US" dirty="0" smtClean="0"/>
              <a:t>Add salt to the solution</a:t>
            </a:r>
            <a:endParaRPr lang="en-US" dirty="0"/>
          </a:p>
        </p:txBody>
      </p:sp>
      <p:sp>
        <p:nvSpPr>
          <p:cNvPr id="12" name="TextBox 11"/>
          <p:cNvSpPr txBox="1"/>
          <p:nvPr/>
        </p:nvSpPr>
        <p:spPr>
          <a:xfrm>
            <a:off x="8848177" y="5023647"/>
            <a:ext cx="2682815" cy="646331"/>
          </a:xfrm>
          <a:prstGeom prst="rect">
            <a:avLst/>
          </a:prstGeom>
          <a:noFill/>
        </p:spPr>
        <p:txBody>
          <a:bodyPr wrap="square" rtlCol="0">
            <a:spAutoFit/>
          </a:bodyPr>
          <a:lstStyle/>
          <a:p>
            <a:pPr algn="ctr"/>
            <a:r>
              <a:rPr lang="en-US" dirty="0" smtClean="0"/>
              <a:t>Increase the surface area of the salt</a:t>
            </a:r>
            <a:endParaRPr lang="en-US" dirty="0"/>
          </a:p>
        </p:txBody>
      </p:sp>
    </p:spTree>
    <p:extLst>
      <p:ext uri="{BB962C8B-B14F-4D97-AF65-F5344CB8AC3E}">
        <p14:creationId xmlns:p14="http://schemas.microsoft.com/office/powerpoint/2010/main" val="5910606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769441"/>
          </a:xfrm>
          <a:prstGeom prst="rect">
            <a:avLst/>
          </a:prstGeom>
          <a:noFill/>
        </p:spPr>
        <p:txBody>
          <a:bodyPr wrap="square" rtlCol="0">
            <a:spAutoFit/>
          </a:bodyPr>
          <a:lstStyle/>
          <a:p>
            <a:pPr algn="ctr"/>
            <a:r>
              <a:rPr lang="en-US" sz="2200" dirty="0" smtClean="0"/>
              <a:t>How would you NOT increase the rate of solution of a salt in water?</a:t>
            </a:r>
            <a:endParaRPr lang="en-US" sz="2200" dirty="0"/>
          </a:p>
          <a:p>
            <a:pPr algn="ctr"/>
            <a:endParaRPr lang="en-US" sz="2200" dirty="0"/>
          </a:p>
        </p:txBody>
      </p:sp>
      <p:sp>
        <p:nvSpPr>
          <p:cNvPr id="7" name="TextBox 6"/>
          <p:cNvSpPr txBox="1"/>
          <p:nvPr/>
        </p:nvSpPr>
        <p:spPr>
          <a:xfrm>
            <a:off x="1112808" y="5026293"/>
            <a:ext cx="1725284" cy="369332"/>
          </a:xfrm>
          <a:prstGeom prst="rect">
            <a:avLst/>
          </a:prstGeom>
          <a:noFill/>
        </p:spPr>
        <p:txBody>
          <a:bodyPr wrap="square" rtlCol="0">
            <a:spAutoFit/>
          </a:bodyPr>
          <a:lstStyle/>
          <a:p>
            <a:pPr algn="ctr"/>
            <a:r>
              <a:rPr lang="en-US" dirty="0" smtClean="0"/>
              <a:t>Stir the solution</a:t>
            </a:r>
            <a:endParaRPr lang="en-US" dirty="0"/>
          </a:p>
        </p:txBody>
      </p:sp>
      <p:sp>
        <p:nvSpPr>
          <p:cNvPr id="9" name="TextBox 8"/>
          <p:cNvSpPr txBox="1"/>
          <p:nvPr/>
        </p:nvSpPr>
        <p:spPr>
          <a:xfrm>
            <a:off x="4778180" y="5023647"/>
            <a:ext cx="2631056" cy="369332"/>
          </a:xfrm>
          <a:prstGeom prst="rect">
            <a:avLst/>
          </a:prstGeom>
          <a:noFill/>
        </p:spPr>
        <p:txBody>
          <a:bodyPr wrap="square" rtlCol="0">
            <a:spAutoFit/>
          </a:bodyPr>
          <a:lstStyle/>
          <a:p>
            <a:pPr algn="ctr"/>
            <a:r>
              <a:rPr lang="en-US" dirty="0" smtClean="0"/>
              <a:t>Add salt to the solution</a:t>
            </a:r>
            <a:endParaRPr lang="en-US" dirty="0"/>
          </a:p>
        </p:txBody>
      </p:sp>
      <p:sp>
        <p:nvSpPr>
          <p:cNvPr id="12" name="TextBox 11"/>
          <p:cNvSpPr txBox="1"/>
          <p:nvPr/>
        </p:nvSpPr>
        <p:spPr>
          <a:xfrm>
            <a:off x="8848177" y="5023647"/>
            <a:ext cx="2682815" cy="646331"/>
          </a:xfrm>
          <a:prstGeom prst="rect">
            <a:avLst/>
          </a:prstGeom>
          <a:noFill/>
        </p:spPr>
        <p:txBody>
          <a:bodyPr wrap="square" rtlCol="0">
            <a:spAutoFit/>
          </a:bodyPr>
          <a:lstStyle/>
          <a:p>
            <a:pPr algn="ctr"/>
            <a:r>
              <a:rPr lang="en-US" dirty="0" smtClean="0"/>
              <a:t>Increase the surface area of the salt</a:t>
            </a:r>
            <a:endParaRPr lang="en-US" dirty="0"/>
          </a:p>
        </p:txBody>
      </p:sp>
      <p:sp>
        <p:nvSpPr>
          <p:cNvPr id="13" name="Oval 12"/>
          <p:cNvSpPr/>
          <p:nvPr/>
        </p:nvSpPr>
        <p:spPr>
          <a:xfrm>
            <a:off x="4630571" y="3456633"/>
            <a:ext cx="2763128" cy="2680657"/>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29064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Factors That Effect Gas Solubility </a:t>
            </a:r>
            <a:endParaRPr lang="en-US" dirty="0"/>
          </a:p>
        </p:txBody>
      </p:sp>
      <p:sp>
        <p:nvSpPr>
          <p:cNvPr id="3" name="Content Placeholder 2"/>
          <p:cNvSpPr>
            <a:spLocks noGrp="1"/>
          </p:cNvSpPr>
          <p:nvPr>
            <p:ph idx="1"/>
          </p:nvPr>
        </p:nvSpPr>
        <p:spPr/>
        <p:txBody>
          <a:bodyPr>
            <a:normAutofit/>
          </a:bodyPr>
          <a:lstStyle/>
          <a:p>
            <a:r>
              <a:rPr lang="en-US" sz="2400" dirty="0"/>
              <a:t>Agitation – What happens to the gas (solute) in a soda when you shake it</a:t>
            </a:r>
            <a:r>
              <a:rPr lang="en-US" sz="2400" dirty="0" smtClean="0"/>
              <a:t>?</a:t>
            </a:r>
          </a:p>
          <a:p>
            <a:endParaRPr lang="en-US" sz="200" dirty="0"/>
          </a:p>
          <a:p>
            <a:r>
              <a:rPr lang="en-US" sz="2400" dirty="0" smtClean="0"/>
              <a:t>Pressure – Doesn’t have an effect on other solutes, but it changes the solubility of gases. Gas creates an equilibrium in the container with the solution:</a:t>
            </a:r>
          </a:p>
          <a:p>
            <a:endParaRPr lang="en-US" sz="200" dirty="0" smtClean="0"/>
          </a:p>
          <a:p>
            <a:pPr lvl="0">
              <a:buClr>
                <a:srgbClr val="E48312"/>
              </a:buClr>
            </a:pPr>
            <a:r>
              <a:rPr lang="en-US" sz="2400" dirty="0" smtClean="0">
                <a:solidFill>
                  <a:srgbClr val="000000">
                    <a:lumMod val="75000"/>
                    <a:lumOff val="25000"/>
                  </a:srgbClr>
                </a:solidFill>
              </a:rPr>
              <a:t>Temperature </a:t>
            </a:r>
            <a:r>
              <a:rPr lang="en-US" sz="2400" dirty="0">
                <a:solidFill>
                  <a:srgbClr val="000000">
                    <a:lumMod val="75000"/>
                    <a:lumOff val="25000"/>
                  </a:srgbClr>
                </a:solidFill>
              </a:rPr>
              <a:t>– When you heat a gas / liquid solution, it helps the gas escape the solution. Increasing the temperature lowers the solubility of a gas </a:t>
            </a:r>
          </a:p>
          <a:p>
            <a:endParaRPr lang="en-US" sz="200" dirty="0" smtClean="0"/>
          </a:p>
          <a:p>
            <a:r>
              <a:rPr lang="en-US" sz="2400" dirty="0" smtClean="0"/>
              <a:t>Effervescence – The rapid escape of a gas from a liquid (fizzing, foaming)</a:t>
            </a:r>
          </a:p>
          <a:p>
            <a:endParaRPr lang="en-US" sz="2400" dirty="0"/>
          </a:p>
        </p:txBody>
      </p:sp>
      <p:pic>
        <p:nvPicPr>
          <p:cNvPr id="1028" name="Picture 4" descr="http://media.npr.org/assets/news/2009/10/15/soda-a281ea9d5dc53fb115e78331e5174a023b6d20f6-s6-c3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89081" y="5024896"/>
            <a:ext cx="2251195" cy="1688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38503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are trying to make soda, and you are carbonating the liquid too much. What could you do to lower the amount of carbon dioxide in your soda?</a:t>
            </a:r>
            <a:endParaRPr lang="en-US" sz="2200" dirty="0"/>
          </a:p>
          <a:p>
            <a:pPr algn="ctr"/>
            <a:endParaRPr lang="en-US" sz="2200" dirty="0"/>
          </a:p>
        </p:txBody>
      </p:sp>
      <p:sp>
        <p:nvSpPr>
          <p:cNvPr id="7" name="TextBox 6"/>
          <p:cNvSpPr txBox="1"/>
          <p:nvPr/>
        </p:nvSpPr>
        <p:spPr>
          <a:xfrm>
            <a:off x="961418" y="5006133"/>
            <a:ext cx="1932317" cy="923330"/>
          </a:xfrm>
          <a:prstGeom prst="rect">
            <a:avLst/>
          </a:prstGeom>
          <a:noFill/>
        </p:spPr>
        <p:txBody>
          <a:bodyPr wrap="square" rtlCol="0">
            <a:spAutoFit/>
          </a:bodyPr>
          <a:lstStyle/>
          <a:p>
            <a:pPr algn="ctr"/>
            <a:r>
              <a:rPr lang="en-US" dirty="0" smtClean="0"/>
              <a:t>Increase the pressure that the liquid is under</a:t>
            </a:r>
            <a:endParaRPr lang="en-US" dirty="0"/>
          </a:p>
        </p:txBody>
      </p:sp>
      <p:sp>
        <p:nvSpPr>
          <p:cNvPr id="9" name="TextBox 8"/>
          <p:cNvSpPr txBox="1"/>
          <p:nvPr/>
        </p:nvSpPr>
        <p:spPr>
          <a:xfrm>
            <a:off x="5138973" y="5006133"/>
            <a:ext cx="1837427" cy="923330"/>
          </a:xfrm>
          <a:prstGeom prst="rect">
            <a:avLst/>
          </a:prstGeom>
          <a:noFill/>
        </p:spPr>
        <p:txBody>
          <a:bodyPr wrap="square" rtlCol="0">
            <a:spAutoFit/>
          </a:bodyPr>
          <a:lstStyle/>
          <a:p>
            <a:pPr algn="ctr"/>
            <a:r>
              <a:rPr lang="en-US" dirty="0" smtClean="0"/>
              <a:t>Carbonate the soda at a lower temperature</a:t>
            </a:r>
            <a:endParaRPr lang="en-US" dirty="0"/>
          </a:p>
        </p:txBody>
      </p:sp>
      <p:sp>
        <p:nvSpPr>
          <p:cNvPr id="12" name="TextBox 11"/>
          <p:cNvSpPr txBox="1"/>
          <p:nvPr/>
        </p:nvSpPr>
        <p:spPr>
          <a:xfrm>
            <a:off x="9221639" y="5026293"/>
            <a:ext cx="1690776" cy="923330"/>
          </a:xfrm>
          <a:prstGeom prst="rect">
            <a:avLst/>
          </a:prstGeom>
          <a:noFill/>
        </p:spPr>
        <p:txBody>
          <a:bodyPr wrap="square" rtlCol="0">
            <a:spAutoFit/>
          </a:bodyPr>
          <a:lstStyle/>
          <a:p>
            <a:pPr algn="ctr"/>
            <a:r>
              <a:rPr lang="en-US" dirty="0" smtClean="0"/>
              <a:t>Lower the pressure in the bottles of soda</a:t>
            </a:r>
            <a:endParaRPr lang="en-US" dirty="0"/>
          </a:p>
        </p:txBody>
      </p:sp>
    </p:spTree>
    <p:extLst>
      <p:ext uri="{BB962C8B-B14F-4D97-AF65-F5344CB8AC3E}">
        <p14:creationId xmlns:p14="http://schemas.microsoft.com/office/powerpoint/2010/main" val="19477057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406106" y="34566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9572797" y="34566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5476920" y="34566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1107996"/>
          </a:xfrm>
          <a:prstGeom prst="rect">
            <a:avLst/>
          </a:prstGeom>
          <a:noFill/>
        </p:spPr>
        <p:txBody>
          <a:bodyPr wrap="square" rtlCol="0">
            <a:spAutoFit/>
          </a:bodyPr>
          <a:lstStyle/>
          <a:p>
            <a:pPr algn="ctr"/>
            <a:r>
              <a:rPr lang="en-US" sz="2200" dirty="0" smtClean="0"/>
              <a:t>You are trying to make soda, and you are carbonating the liquid too much. What could you do to lower the amount of carbon dioxide in your soda?</a:t>
            </a:r>
            <a:endParaRPr lang="en-US" sz="2200" dirty="0"/>
          </a:p>
          <a:p>
            <a:pPr algn="ctr"/>
            <a:endParaRPr lang="en-US" sz="2200" dirty="0"/>
          </a:p>
        </p:txBody>
      </p:sp>
      <p:sp>
        <p:nvSpPr>
          <p:cNvPr id="7" name="TextBox 6"/>
          <p:cNvSpPr txBox="1"/>
          <p:nvPr/>
        </p:nvSpPr>
        <p:spPr>
          <a:xfrm>
            <a:off x="961418" y="5006133"/>
            <a:ext cx="1932317" cy="923330"/>
          </a:xfrm>
          <a:prstGeom prst="rect">
            <a:avLst/>
          </a:prstGeom>
          <a:noFill/>
        </p:spPr>
        <p:txBody>
          <a:bodyPr wrap="square" rtlCol="0">
            <a:spAutoFit/>
          </a:bodyPr>
          <a:lstStyle/>
          <a:p>
            <a:pPr algn="ctr"/>
            <a:r>
              <a:rPr lang="en-US" dirty="0" smtClean="0"/>
              <a:t>Increase the pressure that the liquid is under</a:t>
            </a:r>
            <a:endParaRPr lang="en-US" dirty="0"/>
          </a:p>
        </p:txBody>
      </p:sp>
      <p:sp>
        <p:nvSpPr>
          <p:cNvPr id="9" name="TextBox 8"/>
          <p:cNvSpPr txBox="1"/>
          <p:nvPr/>
        </p:nvSpPr>
        <p:spPr>
          <a:xfrm>
            <a:off x="5138973" y="5006133"/>
            <a:ext cx="1837427" cy="923330"/>
          </a:xfrm>
          <a:prstGeom prst="rect">
            <a:avLst/>
          </a:prstGeom>
          <a:noFill/>
        </p:spPr>
        <p:txBody>
          <a:bodyPr wrap="square" rtlCol="0">
            <a:spAutoFit/>
          </a:bodyPr>
          <a:lstStyle/>
          <a:p>
            <a:pPr algn="ctr"/>
            <a:r>
              <a:rPr lang="en-US" dirty="0" smtClean="0"/>
              <a:t>Carbonate the soda at a lower temperature</a:t>
            </a:r>
            <a:endParaRPr lang="en-US" dirty="0"/>
          </a:p>
        </p:txBody>
      </p:sp>
      <p:sp>
        <p:nvSpPr>
          <p:cNvPr id="12" name="TextBox 11"/>
          <p:cNvSpPr txBox="1"/>
          <p:nvPr/>
        </p:nvSpPr>
        <p:spPr>
          <a:xfrm>
            <a:off x="9221639" y="5026293"/>
            <a:ext cx="1690776" cy="923330"/>
          </a:xfrm>
          <a:prstGeom prst="rect">
            <a:avLst/>
          </a:prstGeom>
          <a:noFill/>
        </p:spPr>
        <p:txBody>
          <a:bodyPr wrap="square" rtlCol="0">
            <a:spAutoFit/>
          </a:bodyPr>
          <a:lstStyle/>
          <a:p>
            <a:pPr algn="ctr"/>
            <a:r>
              <a:rPr lang="en-US" dirty="0" smtClean="0"/>
              <a:t>Lower the pressure in the bottles of soda</a:t>
            </a:r>
            <a:endParaRPr lang="en-US" dirty="0"/>
          </a:p>
        </p:txBody>
      </p:sp>
      <p:sp>
        <p:nvSpPr>
          <p:cNvPr id="13" name="Oval 12"/>
          <p:cNvSpPr/>
          <p:nvPr/>
        </p:nvSpPr>
        <p:spPr>
          <a:xfrm>
            <a:off x="8721975" y="373972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7282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Suspensions vs. Solutions</a:t>
            </a:r>
            <a:endParaRPr lang="en-US" dirty="0"/>
          </a:p>
        </p:txBody>
      </p:sp>
      <p:sp>
        <p:nvSpPr>
          <p:cNvPr id="3" name="Content Placeholder 2"/>
          <p:cNvSpPr>
            <a:spLocks noGrp="1"/>
          </p:cNvSpPr>
          <p:nvPr>
            <p:ph idx="1"/>
          </p:nvPr>
        </p:nvSpPr>
        <p:spPr>
          <a:xfrm>
            <a:off x="1097280" y="1845734"/>
            <a:ext cx="6468086" cy="4023360"/>
          </a:xfrm>
        </p:spPr>
        <p:txBody>
          <a:bodyPr>
            <a:normAutofit/>
          </a:bodyPr>
          <a:lstStyle/>
          <a:p>
            <a:endParaRPr lang="en-US" sz="2400" dirty="0" smtClean="0"/>
          </a:p>
          <a:p>
            <a:r>
              <a:rPr lang="en-US" sz="2400" dirty="0" smtClean="0"/>
              <a:t>Suspension – occurs when the solute particles are so large that they will settle to the bottom of the container if left alone</a:t>
            </a:r>
          </a:p>
          <a:p>
            <a:endParaRPr lang="en-US" sz="2400" dirty="0"/>
          </a:p>
          <a:p>
            <a:endParaRPr lang="en-US" sz="2400" dirty="0" smtClean="0"/>
          </a:p>
          <a:p>
            <a:r>
              <a:rPr lang="en-US" sz="2400" dirty="0" smtClean="0"/>
              <a:t>Think about milk….</a:t>
            </a:r>
            <a:endParaRPr lang="en-US" sz="2400" dirty="0"/>
          </a:p>
        </p:txBody>
      </p:sp>
      <p:pic>
        <p:nvPicPr>
          <p:cNvPr id="1026" name="Picture 2" descr="http://chestofbooks.com/health/nutrition/Food-Dietetics/images/Fat-Globules-of-Milk-Magnified-200-Tim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79435" y="286603"/>
            <a:ext cx="3728528" cy="5794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79991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Concentration</a:t>
            </a:r>
            <a:endParaRPr lang="en-US" dirty="0"/>
          </a:p>
        </p:txBody>
      </p:sp>
      <p:sp>
        <p:nvSpPr>
          <p:cNvPr id="3" name="Content Placeholder 2"/>
          <p:cNvSpPr>
            <a:spLocks noGrp="1"/>
          </p:cNvSpPr>
          <p:nvPr>
            <p:ph idx="1"/>
          </p:nvPr>
        </p:nvSpPr>
        <p:spPr/>
        <p:txBody>
          <a:bodyPr>
            <a:normAutofit/>
          </a:bodyPr>
          <a:lstStyle/>
          <a:p>
            <a:r>
              <a:rPr lang="en-US" sz="2400" dirty="0" smtClean="0"/>
              <a:t>We need a more precise way to measure the amount of solute in a solution. Saturated, unsaturated and supersaturated are not good enough. </a:t>
            </a:r>
          </a:p>
          <a:p>
            <a:endParaRPr lang="en-US" sz="2400" dirty="0"/>
          </a:p>
          <a:p>
            <a:r>
              <a:rPr lang="en-US" sz="2400" dirty="0" smtClean="0"/>
              <a:t>The good news is that we have 3 different methods to calculate concentration.</a:t>
            </a:r>
          </a:p>
          <a:p>
            <a:endParaRPr lang="en-US" sz="2400" dirty="0" smtClean="0"/>
          </a:p>
          <a:p>
            <a:endParaRPr lang="en-US" sz="2400" dirty="0" smtClean="0"/>
          </a:p>
          <a:p>
            <a:r>
              <a:rPr lang="en-US" sz="2400" dirty="0" smtClean="0"/>
              <a:t> </a:t>
            </a:r>
            <a:r>
              <a:rPr lang="en-US" sz="2400" dirty="0"/>
              <a:t> </a:t>
            </a:r>
            <a:r>
              <a:rPr lang="en-US" sz="2400" dirty="0" smtClean="0"/>
              <a:t>           Molarity		parts per million		% by mass</a:t>
            </a:r>
            <a:endParaRPr lang="en-US" sz="2400" dirty="0"/>
          </a:p>
        </p:txBody>
      </p:sp>
    </p:spTree>
    <p:extLst>
      <p:ext uri="{BB962C8B-B14F-4D97-AF65-F5344CB8AC3E}">
        <p14:creationId xmlns:p14="http://schemas.microsoft.com/office/powerpoint/2010/main" val="5929651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Molarity (M)</a:t>
            </a:r>
            <a:endParaRPr lang="en-US" dirty="0"/>
          </a:p>
        </p:txBody>
      </p:sp>
      <p:sp>
        <p:nvSpPr>
          <p:cNvPr id="3" name="Content Placeholder 2"/>
          <p:cNvSpPr>
            <a:spLocks noGrp="1"/>
          </p:cNvSpPr>
          <p:nvPr>
            <p:ph idx="1"/>
          </p:nvPr>
        </p:nvSpPr>
        <p:spPr/>
        <p:txBody>
          <a:bodyPr>
            <a:normAutofit/>
          </a:bodyPr>
          <a:lstStyle/>
          <a:p>
            <a:pPr algn="ctr">
              <a:lnSpc>
                <a:spcPct val="100000"/>
              </a:lnSpc>
            </a:pPr>
            <a:r>
              <a:rPr lang="en-US" sz="2400" u="sng" dirty="0" smtClean="0"/>
              <a:t>Moles solute </a:t>
            </a:r>
          </a:p>
          <a:p>
            <a:pPr algn="ctr">
              <a:lnSpc>
                <a:spcPct val="100000"/>
              </a:lnSpc>
            </a:pPr>
            <a:r>
              <a:rPr lang="en-US" sz="2400" dirty="0" smtClean="0"/>
              <a:t>Liter of solution</a:t>
            </a:r>
          </a:p>
          <a:p>
            <a:pPr algn="ctr">
              <a:lnSpc>
                <a:spcPct val="100000"/>
              </a:lnSpc>
            </a:pPr>
            <a:endParaRPr lang="en-US" sz="2400" dirty="0"/>
          </a:p>
          <a:p>
            <a:pPr>
              <a:lnSpc>
                <a:spcPct val="100000"/>
              </a:lnSpc>
            </a:pPr>
            <a:r>
              <a:rPr lang="en-US" sz="2400" dirty="0" smtClean="0"/>
              <a:t>Examples:</a:t>
            </a:r>
          </a:p>
          <a:p>
            <a:pPr>
              <a:lnSpc>
                <a:spcPct val="100000"/>
              </a:lnSpc>
            </a:pPr>
            <a:r>
              <a:rPr lang="en-US" sz="2400" dirty="0" smtClean="0"/>
              <a:t> What is the molarity of 80 g of sodium hydroxide in 500 ml of solution?</a:t>
            </a:r>
          </a:p>
          <a:p>
            <a:pPr>
              <a:lnSpc>
                <a:spcPct val="100000"/>
              </a:lnSpc>
            </a:pPr>
            <a:endParaRPr lang="en-US" sz="2400" dirty="0" smtClean="0"/>
          </a:p>
          <a:p>
            <a:pPr>
              <a:lnSpc>
                <a:spcPct val="100000"/>
              </a:lnSpc>
            </a:pPr>
            <a:r>
              <a:rPr lang="en-US" sz="2400" dirty="0" smtClean="0"/>
              <a:t>How many moles of solute are in a 2 L sample of  6 molar hydrochloric acid?</a:t>
            </a:r>
          </a:p>
          <a:p>
            <a:pPr>
              <a:lnSpc>
                <a:spcPct val="100000"/>
              </a:lnSpc>
            </a:pPr>
            <a:endParaRPr lang="en-US" sz="2400" dirty="0" smtClean="0"/>
          </a:p>
        </p:txBody>
      </p:sp>
    </p:spTree>
    <p:extLst>
      <p:ext uri="{BB962C8B-B14F-4D97-AF65-F5344CB8AC3E}">
        <p14:creationId xmlns:p14="http://schemas.microsoft.com/office/powerpoint/2010/main" val="2485636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per million</a:t>
            </a:r>
            <a:endParaRPr lang="en-US" dirty="0"/>
          </a:p>
        </p:txBody>
      </p:sp>
      <p:sp>
        <p:nvSpPr>
          <p:cNvPr id="3" name="Content Placeholder 2"/>
          <p:cNvSpPr>
            <a:spLocks noGrp="1"/>
          </p:cNvSpPr>
          <p:nvPr>
            <p:ph idx="1"/>
          </p:nvPr>
        </p:nvSpPr>
        <p:spPr>
          <a:xfrm>
            <a:off x="931653" y="1845733"/>
            <a:ext cx="10558732" cy="4365285"/>
          </a:xfrm>
        </p:spPr>
        <p:txBody>
          <a:bodyPr numCol="1">
            <a:normAutofit/>
          </a:bodyPr>
          <a:lstStyle/>
          <a:p>
            <a:pPr algn="ctr"/>
            <a:r>
              <a:rPr lang="en-US" dirty="0" smtClean="0"/>
              <a:t>On the reference table, in Table T</a:t>
            </a:r>
          </a:p>
          <a:p>
            <a:endParaRPr lang="en-US" dirty="0" smtClean="0"/>
          </a:p>
          <a:p>
            <a:endParaRPr lang="en-US" dirty="0"/>
          </a:p>
          <a:p>
            <a:pPr algn="ctr"/>
            <a:r>
              <a:rPr lang="en-US" dirty="0" smtClean="0"/>
              <a:t>*You can use any unit, as long as they remain the same for the solute and the solution*</a:t>
            </a:r>
            <a:endParaRPr lang="en-US" dirty="0"/>
          </a:p>
          <a:p>
            <a:r>
              <a:rPr lang="en-US" dirty="0" smtClean="0"/>
              <a:t>Examples</a:t>
            </a:r>
          </a:p>
          <a:p>
            <a:r>
              <a:rPr lang="en-US" dirty="0" smtClean="0"/>
              <a:t>There is one atom of gold for every 500 g of water in Cayuga lake, what is the gold concentration in parts per million? </a:t>
            </a:r>
          </a:p>
          <a:p>
            <a:r>
              <a:rPr lang="en-US" dirty="0" smtClean="0"/>
              <a:t>What is the concentration of a solution, in parts per million, if 0.02 gram of Na</a:t>
            </a:r>
            <a:r>
              <a:rPr lang="en-US" baseline="-25000" dirty="0" smtClean="0"/>
              <a:t>3</a:t>
            </a:r>
            <a:r>
              <a:rPr lang="en-US" dirty="0" smtClean="0"/>
              <a:t>PO</a:t>
            </a:r>
            <a:r>
              <a:rPr lang="en-US" baseline="-25000" dirty="0" smtClean="0"/>
              <a:t>4</a:t>
            </a:r>
            <a:r>
              <a:rPr lang="en-US" dirty="0" smtClean="0"/>
              <a:t> is dissolved in 1 L of water?</a:t>
            </a:r>
          </a:p>
          <a:p>
            <a:r>
              <a:rPr lang="en-US" dirty="0" smtClean="0"/>
              <a:t>A </a:t>
            </a:r>
            <a:r>
              <a:rPr lang="en-US" dirty="0"/>
              <a:t>chemical analysis shows that a sample contains 250.0 micrograms </a:t>
            </a:r>
            <a:r>
              <a:rPr lang="en-US" dirty="0" smtClean="0"/>
              <a:t>of Uranium </a:t>
            </a:r>
            <a:r>
              <a:rPr lang="en-US" dirty="0"/>
              <a:t>in 4.00 x </a:t>
            </a:r>
            <a:r>
              <a:rPr lang="en-US" dirty="0" smtClean="0"/>
              <a:t>10</a:t>
            </a:r>
            <a:r>
              <a:rPr lang="en-US" baseline="30000" dirty="0" smtClean="0"/>
              <a:t>4</a:t>
            </a:r>
            <a:r>
              <a:rPr lang="en-US" dirty="0" smtClean="0"/>
              <a:t> </a:t>
            </a:r>
            <a:r>
              <a:rPr lang="en-US" dirty="0"/>
              <a:t>grams of water. </a:t>
            </a:r>
          </a:p>
        </p:txBody>
      </p:sp>
      <p:sp>
        <p:nvSpPr>
          <p:cNvPr id="4" name="Rectangle 3"/>
          <p:cNvSpPr/>
          <p:nvPr/>
        </p:nvSpPr>
        <p:spPr>
          <a:xfrm>
            <a:off x="2956560" y="2051810"/>
            <a:ext cx="8402320" cy="1200329"/>
          </a:xfrm>
          <a:prstGeom prst="rect">
            <a:avLst/>
          </a:prstGeom>
        </p:spPr>
        <p:txBody>
          <a:bodyPr wrap="square" numCol="2">
            <a:spAutoFit/>
          </a:bodyPr>
          <a:lstStyle/>
          <a:p>
            <a:endParaRPr lang="en-US" dirty="0" smtClean="0"/>
          </a:p>
          <a:p>
            <a:pPr algn="ctr"/>
            <a:r>
              <a:rPr lang="en-US" u="sng" dirty="0" smtClean="0"/>
              <a:t>Mass </a:t>
            </a:r>
            <a:r>
              <a:rPr lang="en-US" u="sng" dirty="0"/>
              <a:t>of solute</a:t>
            </a:r>
          </a:p>
          <a:p>
            <a:pPr algn="ctr"/>
            <a:r>
              <a:rPr lang="en-US" dirty="0"/>
              <a:t>Mass of solution </a:t>
            </a:r>
            <a:endParaRPr lang="en-US" dirty="0" smtClean="0"/>
          </a:p>
          <a:p>
            <a:endParaRPr lang="en-US" dirty="0"/>
          </a:p>
          <a:p>
            <a:endParaRPr lang="en-US" dirty="0"/>
          </a:p>
        </p:txBody>
      </p:sp>
      <p:sp>
        <p:nvSpPr>
          <p:cNvPr id="5" name="TextBox 4"/>
          <p:cNvSpPr txBox="1"/>
          <p:nvPr/>
        </p:nvSpPr>
        <p:spPr>
          <a:xfrm>
            <a:off x="6023526" y="2354381"/>
            <a:ext cx="2307674" cy="584775"/>
          </a:xfrm>
          <a:prstGeom prst="rect">
            <a:avLst/>
          </a:prstGeom>
          <a:noFill/>
        </p:spPr>
        <p:txBody>
          <a:bodyPr wrap="square" rtlCol="0">
            <a:spAutoFit/>
          </a:bodyPr>
          <a:lstStyle/>
          <a:p>
            <a:r>
              <a:rPr lang="en-US" dirty="0" smtClean="0"/>
              <a:t>X </a:t>
            </a:r>
            <a:r>
              <a:rPr lang="en-US" sz="3200" dirty="0" smtClean="0"/>
              <a:t>1 000 000</a:t>
            </a:r>
            <a:endParaRPr lang="en-US" dirty="0"/>
          </a:p>
        </p:txBody>
      </p:sp>
    </p:spTree>
    <p:extLst>
      <p:ext uri="{BB962C8B-B14F-4D97-AF65-F5344CB8AC3E}">
        <p14:creationId xmlns:p14="http://schemas.microsoft.com/office/powerpoint/2010/main" val="11943036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by mass</a:t>
            </a:r>
            <a:endParaRPr lang="en-US" dirty="0"/>
          </a:p>
        </p:txBody>
      </p:sp>
      <p:sp>
        <p:nvSpPr>
          <p:cNvPr id="3" name="Content Placeholder 2"/>
          <p:cNvSpPr>
            <a:spLocks noGrp="1"/>
          </p:cNvSpPr>
          <p:nvPr>
            <p:ph idx="1"/>
          </p:nvPr>
        </p:nvSpPr>
        <p:spPr/>
        <p:txBody>
          <a:bodyPr>
            <a:normAutofit/>
          </a:bodyPr>
          <a:lstStyle/>
          <a:p>
            <a:pPr algn="ctr"/>
            <a:r>
              <a:rPr lang="en-US" sz="2400" u="sng" dirty="0" smtClean="0"/>
              <a:t>Mass solute</a:t>
            </a:r>
          </a:p>
          <a:p>
            <a:pPr algn="ctr"/>
            <a:r>
              <a:rPr lang="en-US" sz="2400" dirty="0" smtClean="0"/>
              <a:t>Mass solution</a:t>
            </a:r>
          </a:p>
          <a:p>
            <a:pPr algn="ctr"/>
            <a:endParaRPr lang="en-US" sz="2400" dirty="0" smtClean="0"/>
          </a:p>
          <a:p>
            <a:r>
              <a:rPr lang="en-US" sz="2400" dirty="0" smtClean="0"/>
              <a:t>Examples:</a:t>
            </a:r>
            <a:endParaRPr lang="en-US" sz="2400" dirty="0"/>
          </a:p>
          <a:p>
            <a:pPr>
              <a:lnSpc>
                <a:spcPct val="100000"/>
              </a:lnSpc>
            </a:pPr>
            <a:r>
              <a:rPr lang="en-US" sz="2400" dirty="0"/>
              <a:t>What is the </a:t>
            </a:r>
            <a:r>
              <a:rPr lang="en-US" sz="2400" dirty="0" smtClean="0"/>
              <a:t>percent by mass of </a:t>
            </a:r>
            <a:r>
              <a:rPr lang="en-US" sz="2400" dirty="0"/>
              <a:t>80 g of sodium hydroxide in 500 ml of water?</a:t>
            </a:r>
          </a:p>
          <a:p>
            <a:pPr>
              <a:lnSpc>
                <a:spcPct val="100000"/>
              </a:lnSpc>
            </a:pPr>
            <a:r>
              <a:rPr lang="en-US" sz="2400" dirty="0"/>
              <a:t>How many </a:t>
            </a:r>
            <a:r>
              <a:rPr lang="en-US" sz="2400" dirty="0" smtClean="0"/>
              <a:t>grams </a:t>
            </a:r>
            <a:r>
              <a:rPr lang="en-US" sz="2400" dirty="0"/>
              <a:t>of solute are in </a:t>
            </a:r>
            <a:r>
              <a:rPr lang="en-US" sz="2400" dirty="0" smtClean="0"/>
              <a:t>800 grams of a 25 % by mass solution?</a:t>
            </a:r>
            <a:endParaRPr lang="en-US" sz="2400" dirty="0"/>
          </a:p>
          <a:p>
            <a:pPr>
              <a:lnSpc>
                <a:spcPct val="100000"/>
              </a:lnSpc>
            </a:pPr>
            <a:r>
              <a:rPr lang="en-US" sz="2400" dirty="0"/>
              <a:t>How much water would be needed to make </a:t>
            </a:r>
            <a:r>
              <a:rPr lang="en-US" sz="2400" dirty="0" smtClean="0"/>
              <a:t>85 grams of solute into a 40% by mass solution?</a:t>
            </a:r>
            <a:endParaRPr lang="en-US" sz="2400" dirty="0"/>
          </a:p>
          <a:p>
            <a:endParaRPr lang="en-US" sz="2400" dirty="0"/>
          </a:p>
        </p:txBody>
      </p:sp>
      <p:sp>
        <p:nvSpPr>
          <p:cNvPr id="4" name="TextBox 3"/>
          <p:cNvSpPr txBox="1"/>
          <p:nvPr/>
        </p:nvSpPr>
        <p:spPr>
          <a:xfrm>
            <a:off x="6978770" y="1915063"/>
            <a:ext cx="1682151" cy="584775"/>
          </a:xfrm>
          <a:prstGeom prst="rect">
            <a:avLst/>
          </a:prstGeom>
          <a:noFill/>
        </p:spPr>
        <p:txBody>
          <a:bodyPr wrap="square" rtlCol="0">
            <a:spAutoFit/>
          </a:bodyPr>
          <a:lstStyle/>
          <a:p>
            <a:r>
              <a:rPr lang="en-US" dirty="0" smtClean="0"/>
              <a:t>X </a:t>
            </a:r>
            <a:r>
              <a:rPr lang="en-US" sz="3200" dirty="0" smtClean="0"/>
              <a:t>100</a:t>
            </a:r>
            <a:endParaRPr lang="en-US" dirty="0"/>
          </a:p>
        </p:txBody>
      </p:sp>
    </p:spTree>
    <p:extLst>
      <p:ext uri="{BB962C8B-B14F-4D97-AF65-F5344CB8AC3E}">
        <p14:creationId xmlns:p14="http://schemas.microsoft.com/office/powerpoint/2010/main" val="25396446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What is the concentration of a solution of 10 moles of copper (II) nitrate in 5 L of solution?</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0.50 M		    2.0 M		     5.0 M		          10 M	</a:t>
            </a:r>
            <a:endParaRPr lang="en-US" sz="2800" baseline="-25000" dirty="0"/>
          </a:p>
        </p:txBody>
      </p:sp>
    </p:spTree>
    <p:extLst>
      <p:ext uri="{BB962C8B-B14F-4D97-AF65-F5344CB8AC3E}">
        <p14:creationId xmlns:p14="http://schemas.microsoft.com/office/powerpoint/2010/main" val="34483190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sp>
        <p:nvSpPr>
          <p:cNvPr id="6" name="TextBox 5"/>
          <p:cNvSpPr txBox="1"/>
          <p:nvPr/>
        </p:nvSpPr>
        <p:spPr>
          <a:xfrm>
            <a:off x="1097280" y="4167833"/>
            <a:ext cx="1233577" cy="1569660"/>
          </a:xfrm>
          <a:prstGeom prst="rect">
            <a:avLst/>
          </a:prstGeom>
          <a:noFill/>
        </p:spPr>
        <p:txBody>
          <a:bodyPr wrap="square" rtlCol="0">
            <a:spAutoFit/>
          </a:bodyPr>
          <a:lstStyle/>
          <a:p>
            <a:r>
              <a:rPr lang="en-US" sz="9600" dirty="0" smtClean="0">
                <a:solidFill>
                  <a:srgbClr val="FF0000"/>
                </a:solidFill>
              </a:rPr>
              <a:t>1.</a:t>
            </a:r>
            <a:endParaRPr lang="en-US" dirty="0">
              <a:solidFill>
                <a:srgbClr val="FF0000"/>
              </a:solidFill>
            </a:endParaRPr>
          </a:p>
        </p:txBody>
      </p:sp>
      <p:sp>
        <p:nvSpPr>
          <p:cNvPr id="10" name="TextBox 9"/>
          <p:cNvSpPr txBox="1"/>
          <p:nvPr/>
        </p:nvSpPr>
        <p:spPr>
          <a:xfrm>
            <a:off x="6839239" y="4167833"/>
            <a:ext cx="1233577" cy="1569660"/>
          </a:xfrm>
          <a:prstGeom prst="rect">
            <a:avLst/>
          </a:prstGeom>
          <a:noFill/>
        </p:spPr>
        <p:txBody>
          <a:bodyPr wrap="square" rtlCol="0">
            <a:spAutoFit/>
          </a:bodyPr>
          <a:lstStyle/>
          <a:p>
            <a:r>
              <a:rPr lang="en-US" sz="9600" dirty="0" smtClean="0">
                <a:solidFill>
                  <a:srgbClr val="FF0000"/>
                </a:solidFill>
              </a:rPr>
              <a:t>3.</a:t>
            </a:r>
            <a:endParaRPr lang="en-US" dirty="0">
              <a:solidFill>
                <a:srgbClr val="FF0000"/>
              </a:solidFill>
            </a:endParaRPr>
          </a:p>
        </p:txBody>
      </p:sp>
      <p:sp>
        <p:nvSpPr>
          <p:cNvPr id="11" name="TextBox 10"/>
          <p:cNvSpPr txBox="1"/>
          <p:nvPr/>
        </p:nvSpPr>
        <p:spPr>
          <a:xfrm>
            <a:off x="3968259" y="4167833"/>
            <a:ext cx="1233577" cy="1569660"/>
          </a:xfrm>
          <a:prstGeom prst="rect">
            <a:avLst/>
          </a:prstGeom>
          <a:noFill/>
        </p:spPr>
        <p:txBody>
          <a:bodyPr wrap="square" rtlCol="0">
            <a:spAutoFit/>
          </a:bodyPr>
          <a:lstStyle/>
          <a:p>
            <a:r>
              <a:rPr lang="en-US" sz="9600" dirty="0" smtClean="0">
                <a:solidFill>
                  <a:srgbClr val="FF0000"/>
                </a:solidFill>
              </a:rPr>
              <a:t>2.</a:t>
            </a:r>
            <a:endParaRPr lang="en-US" dirty="0">
              <a:solidFill>
                <a:srgbClr val="FF0000"/>
              </a:solidFill>
            </a:endParaRPr>
          </a:p>
        </p:txBody>
      </p:sp>
      <p:sp>
        <p:nvSpPr>
          <p:cNvPr id="8" name="TextBox 7"/>
          <p:cNvSpPr txBox="1"/>
          <p:nvPr/>
        </p:nvSpPr>
        <p:spPr>
          <a:xfrm>
            <a:off x="0" y="2320506"/>
            <a:ext cx="12192000" cy="954107"/>
          </a:xfrm>
          <a:prstGeom prst="rect">
            <a:avLst/>
          </a:prstGeom>
          <a:noFill/>
        </p:spPr>
        <p:txBody>
          <a:bodyPr wrap="square" rtlCol="0">
            <a:spAutoFit/>
          </a:bodyPr>
          <a:lstStyle/>
          <a:p>
            <a:pPr algn="ctr"/>
            <a:r>
              <a:rPr lang="en-US" sz="2800" dirty="0" smtClean="0"/>
              <a:t>What is the concentration of a solution of 10 moles of copper (II) nitrate in 5 L of solution?</a:t>
            </a:r>
            <a:endParaRPr lang="en-US" sz="2800" dirty="0"/>
          </a:p>
        </p:txBody>
      </p:sp>
      <p:sp>
        <p:nvSpPr>
          <p:cNvPr id="12" name="TextBox 11"/>
          <p:cNvSpPr txBox="1"/>
          <p:nvPr/>
        </p:nvSpPr>
        <p:spPr>
          <a:xfrm>
            <a:off x="9254435" y="5737493"/>
            <a:ext cx="1820173" cy="369332"/>
          </a:xfrm>
          <a:prstGeom prst="rect">
            <a:avLst/>
          </a:prstGeom>
          <a:noFill/>
        </p:spPr>
        <p:txBody>
          <a:bodyPr wrap="square" rtlCol="0">
            <a:spAutoFit/>
          </a:bodyPr>
          <a:lstStyle/>
          <a:p>
            <a:endParaRPr lang="en-US" dirty="0"/>
          </a:p>
        </p:txBody>
      </p:sp>
      <p:sp>
        <p:nvSpPr>
          <p:cNvPr id="16" name="TextBox 15"/>
          <p:cNvSpPr txBox="1"/>
          <p:nvPr/>
        </p:nvSpPr>
        <p:spPr>
          <a:xfrm>
            <a:off x="9922103" y="4167833"/>
            <a:ext cx="1233577" cy="1569660"/>
          </a:xfrm>
          <a:prstGeom prst="rect">
            <a:avLst/>
          </a:prstGeom>
          <a:noFill/>
        </p:spPr>
        <p:txBody>
          <a:bodyPr wrap="square" rtlCol="0">
            <a:spAutoFit/>
          </a:bodyPr>
          <a:lstStyle/>
          <a:p>
            <a:r>
              <a:rPr lang="en-US" sz="9600" dirty="0">
                <a:solidFill>
                  <a:srgbClr val="FF0000"/>
                </a:solidFill>
              </a:rPr>
              <a:t>4</a:t>
            </a:r>
            <a:r>
              <a:rPr lang="en-US" sz="9600" dirty="0" smtClean="0">
                <a:solidFill>
                  <a:srgbClr val="FF0000"/>
                </a:solidFill>
              </a:rPr>
              <a:t>.</a:t>
            </a:r>
            <a:endParaRPr lang="en-US" dirty="0">
              <a:solidFill>
                <a:srgbClr val="FF0000"/>
              </a:solidFill>
            </a:endParaRPr>
          </a:p>
        </p:txBody>
      </p:sp>
      <p:sp>
        <p:nvSpPr>
          <p:cNvPr id="3" name="Rectangle 2"/>
          <p:cNvSpPr/>
          <p:nvPr/>
        </p:nvSpPr>
        <p:spPr>
          <a:xfrm rot="19982671">
            <a:off x="-168688" y="350262"/>
            <a:ext cx="2531935" cy="1323439"/>
          </a:xfrm>
          <a:prstGeom prst="rect">
            <a:avLst/>
          </a:prstGeom>
          <a:noFill/>
        </p:spPr>
        <p:txBody>
          <a:bodyPr wrap="square" lIns="91440" tIns="45720" rIns="91440" bIns="45720">
            <a:spAutoFit/>
          </a:bodyPr>
          <a:lstStyle/>
          <a:p>
            <a:pPr algn="ctr"/>
            <a:r>
              <a:rPr lang="en-US" sz="4000" b="1" cap="none" spc="0" dirty="0" smtClean="0">
                <a:ln w="22225">
                  <a:solidFill>
                    <a:schemeClr val="accent2"/>
                  </a:solidFill>
                  <a:prstDash val="solid"/>
                </a:ln>
                <a:solidFill>
                  <a:schemeClr val="accent2">
                    <a:lumMod val="40000"/>
                    <a:lumOff val="60000"/>
                  </a:schemeClr>
                </a:solidFill>
                <a:effectLst/>
              </a:rPr>
              <a:t>REGENTS </a:t>
            </a:r>
          </a:p>
          <a:p>
            <a:pPr algn="ctr"/>
            <a:r>
              <a:rPr lang="en-US" sz="4000" b="1" cap="none" spc="0" dirty="0" smtClean="0">
                <a:ln w="22225">
                  <a:solidFill>
                    <a:schemeClr val="accent2"/>
                  </a:solidFill>
                  <a:prstDash val="solid"/>
                </a:ln>
                <a:solidFill>
                  <a:schemeClr val="accent2">
                    <a:lumMod val="40000"/>
                    <a:lumOff val="60000"/>
                  </a:schemeClr>
                </a:solidFill>
                <a:effectLst/>
              </a:rPr>
              <a:t>QUESTION</a:t>
            </a:r>
            <a:endParaRPr lang="en-US" sz="4000" b="1" cap="none" spc="0" dirty="0">
              <a:ln w="22225">
                <a:solidFill>
                  <a:schemeClr val="accent2"/>
                </a:solidFill>
                <a:prstDash val="solid"/>
              </a:ln>
              <a:solidFill>
                <a:schemeClr val="accent2">
                  <a:lumMod val="40000"/>
                  <a:lumOff val="60000"/>
                </a:schemeClr>
              </a:solidFill>
              <a:effectLst/>
            </a:endParaRPr>
          </a:p>
        </p:txBody>
      </p:sp>
      <p:sp>
        <p:nvSpPr>
          <p:cNvPr id="4" name="TextBox 3"/>
          <p:cNvSpPr txBox="1"/>
          <p:nvPr/>
        </p:nvSpPr>
        <p:spPr>
          <a:xfrm>
            <a:off x="0" y="5567680"/>
            <a:ext cx="12192000" cy="523220"/>
          </a:xfrm>
          <a:prstGeom prst="rect">
            <a:avLst/>
          </a:prstGeom>
          <a:noFill/>
        </p:spPr>
        <p:txBody>
          <a:bodyPr wrap="square" rtlCol="0">
            <a:spAutoFit/>
          </a:bodyPr>
          <a:lstStyle/>
          <a:p>
            <a:r>
              <a:rPr lang="en-US" sz="2800" dirty="0" smtClean="0"/>
              <a:t>              0.50 M		    2.0 M		     5.0 M		          10 M	</a:t>
            </a:r>
            <a:endParaRPr lang="en-US" sz="2800" baseline="-25000" dirty="0"/>
          </a:p>
        </p:txBody>
      </p:sp>
      <p:sp>
        <p:nvSpPr>
          <p:cNvPr id="13" name="Oval 12"/>
          <p:cNvSpPr/>
          <p:nvPr/>
        </p:nvSpPr>
        <p:spPr>
          <a:xfrm>
            <a:off x="3189115" y="4096713"/>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9808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Dissolving / Hydrating</a:t>
            </a:r>
            <a:endParaRPr lang="en-US" dirty="0"/>
          </a:p>
        </p:txBody>
      </p:sp>
      <p:sp>
        <p:nvSpPr>
          <p:cNvPr id="3" name="Content Placeholder 2"/>
          <p:cNvSpPr>
            <a:spLocks noGrp="1"/>
          </p:cNvSpPr>
          <p:nvPr>
            <p:ph idx="1"/>
          </p:nvPr>
        </p:nvSpPr>
        <p:spPr>
          <a:xfrm>
            <a:off x="1097280" y="1845734"/>
            <a:ext cx="7805180" cy="4023360"/>
          </a:xfrm>
        </p:spPr>
        <p:txBody>
          <a:bodyPr>
            <a:normAutofit/>
          </a:bodyPr>
          <a:lstStyle/>
          <a:p>
            <a:endParaRPr lang="en-US" sz="2400" dirty="0" smtClean="0"/>
          </a:p>
          <a:p>
            <a:r>
              <a:rPr lang="en-US" sz="2400" dirty="0" smtClean="0"/>
              <a:t>When you put certain things in water, they will ‘disappear’</a:t>
            </a:r>
          </a:p>
          <a:p>
            <a:endParaRPr lang="en-US" sz="2400" dirty="0"/>
          </a:p>
          <a:p>
            <a:r>
              <a:rPr lang="en-US" sz="2400" dirty="0" smtClean="0"/>
              <a:t>This is because of the water molecules surrounding the other molecules and dispersing them throughout the water.</a:t>
            </a:r>
          </a:p>
          <a:p>
            <a:endParaRPr lang="en-US" sz="2400" dirty="0"/>
          </a:p>
          <a:p>
            <a:r>
              <a:rPr lang="en-US" sz="2400" dirty="0" smtClean="0"/>
              <a:t>A molecule or ion that is surrounded by water molecules is ‘hydrated’ and chemists describe this using the subscript (</a:t>
            </a:r>
            <a:r>
              <a:rPr lang="en-US" sz="2400" dirty="0" err="1" smtClean="0"/>
              <a:t>aq</a:t>
            </a:r>
            <a:r>
              <a:rPr lang="en-US" sz="2400" dirty="0" smtClean="0"/>
              <a:t>) much like (s) , (l) , and (g)</a:t>
            </a:r>
            <a:endParaRPr lang="en-US" sz="2400" dirty="0"/>
          </a:p>
        </p:txBody>
      </p:sp>
      <p:pic>
        <p:nvPicPr>
          <p:cNvPr id="3076" name="Picture 4" descr="http://guweb2.gonzaga.edu/faculty/cronk/chemistry/images/aquated_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4534" y="1845734"/>
            <a:ext cx="1987057" cy="40144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679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Solubility</a:t>
            </a:r>
            <a:endParaRPr lang="en-US" dirty="0"/>
          </a:p>
        </p:txBody>
      </p:sp>
      <p:sp>
        <p:nvSpPr>
          <p:cNvPr id="3" name="Content Placeholder 2"/>
          <p:cNvSpPr>
            <a:spLocks noGrp="1"/>
          </p:cNvSpPr>
          <p:nvPr>
            <p:ph idx="1"/>
          </p:nvPr>
        </p:nvSpPr>
        <p:spPr>
          <a:xfrm>
            <a:off x="121921" y="2915920"/>
            <a:ext cx="4023360" cy="2953174"/>
          </a:xfrm>
        </p:spPr>
        <p:txBody>
          <a:bodyPr>
            <a:noAutofit/>
          </a:bodyPr>
          <a:lstStyle/>
          <a:p>
            <a:pPr>
              <a:lnSpc>
                <a:spcPct val="100000"/>
              </a:lnSpc>
            </a:pPr>
            <a:endParaRPr lang="en-US" sz="600" dirty="0"/>
          </a:p>
          <a:p>
            <a:r>
              <a:rPr lang="en-US" sz="2400" dirty="0" smtClean="0"/>
              <a:t>Solubility Rules (Table F) – Help you to determine whether or not a compound is soluble in water.     </a:t>
            </a:r>
          </a:p>
          <a:p>
            <a:endParaRPr lang="en-US" sz="2400" dirty="0"/>
          </a:p>
          <a:p>
            <a:endParaRPr lang="en-US"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9215" y="1308457"/>
            <a:ext cx="8082785" cy="4807863"/>
          </a:xfrm>
          <a:prstGeom prst="rect">
            <a:avLst/>
          </a:prstGeom>
        </p:spPr>
      </p:pic>
    </p:spTree>
    <p:extLst>
      <p:ext uri="{BB962C8B-B14F-4D97-AF65-F5344CB8AC3E}">
        <p14:creationId xmlns:p14="http://schemas.microsoft.com/office/powerpoint/2010/main" val="13266977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NaNO</a:t>
            </a:r>
            <a:r>
              <a:rPr lang="en-US" sz="2800" baseline="-25000" dirty="0" smtClean="0"/>
              <a:t>3</a:t>
            </a:r>
            <a:endParaRPr lang="en-US" sz="2800" baseline="-25000" dirty="0"/>
          </a:p>
        </p:txBody>
      </p:sp>
    </p:spTree>
    <p:extLst>
      <p:ext uri="{BB962C8B-B14F-4D97-AF65-F5344CB8AC3E}">
        <p14:creationId xmlns:p14="http://schemas.microsoft.com/office/powerpoint/2010/main" val="1894854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NaNO</a:t>
            </a:r>
            <a:r>
              <a:rPr lang="en-US" sz="2800" baseline="-25000" dirty="0" smtClean="0"/>
              <a:t>3</a:t>
            </a:r>
            <a:endParaRPr lang="en-US" sz="2800" baseline="-25000" dirty="0"/>
          </a:p>
        </p:txBody>
      </p:sp>
      <p:sp>
        <p:nvSpPr>
          <p:cNvPr id="8" name="Oval 7"/>
          <p:cNvSpPr/>
          <p:nvPr/>
        </p:nvSpPr>
        <p:spPr>
          <a:xfrm>
            <a:off x="8274935" y="3038681"/>
            <a:ext cx="2613804" cy="2458529"/>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5097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Concept Check</a:t>
            </a:r>
            <a:endParaRPr lang="en-US" dirty="0"/>
          </a:p>
        </p:txBody>
      </p:sp>
      <p:pic>
        <p:nvPicPr>
          <p:cNvPr id="10" name="Picture 2" descr="http://www.clker.com/cliparts/4/9/5/1/1195422024781490459liftarn_Sign_language_S_fist.svg.h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710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http://www.clker.com/cliparts/3/0/7/3/1197096732794508954johnny_automatic_hand_-_palm_facing_out.svg.h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2310" y="3235777"/>
            <a:ext cx="1019371" cy="13729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738558" y="4882550"/>
            <a:ext cx="1828799" cy="523220"/>
          </a:xfrm>
          <a:prstGeom prst="rect">
            <a:avLst/>
          </a:prstGeom>
          <a:noFill/>
        </p:spPr>
        <p:txBody>
          <a:bodyPr wrap="square" rtlCol="0">
            <a:spAutoFit/>
          </a:bodyPr>
          <a:lstStyle/>
          <a:p>
            <a:pPr algn="ctr"/>
            <a:r>
              <a:rPr lang="en-US" sz="2800" dirty="0" smtClean="0"/>
              <a:t>Yes</a:t>
            </a:r>
            <a:endParaRPr lang="en-US" sz="2800" dirty="0"/>
          </a:p>
        </p:txBody>
      </p:sp>
      <p:sp>
        <p:nvSpPr>
          <p:cNvPr id="15" name="TextBox 14"/>
          <p:cNvSpPr txBox="1"/>
          <p:nvPr/>
        </p:nvSpPr>
        <p:spPr>
          <a:xfrm>
            <a:off x="2104845" y="4882550"/>
            <a:ext cx="1570007" cy="523220"/>
          </a:xfrm>
          <a:prstGeom prst="rect">
            <a:avLst/>
          </a:prstGeom>
          <a:noFill/>
        </p:spPr>
        <p:txBody>
          <a:bodyPr wrap="square" rtlCol="0">
            <a:spAutoFit/>
          </a:bodyPr>
          <a:lstStyle/>
          <a:p>
            <a:pPr algn="ctr"/>
            <a:r>
              <a:rPr lang="en-US" sz="2800" dirty="0" smtClean="0"/>
              <a:t>No</a:t>
            </a:r>
            <a:endParaRPr lang="en-US" sz="2800" dirty="0"/>
          </a:p>
        </p:txBody>
      </p:sp>
      <p:sp>
        <p:nvSpPr>
          <p:cNvPr id="9" name="TextBox 8"/>
          <p:cNvSpPr txBox="1"/>
          <p:nvPr/>
        </p:nvSpPr>
        <p:spPr>
          <a:xfrm>
            <a:off x="-4024" y="1924959"/>
            <a:ext cx="12192000" cy="1384995"/>
          </a:xfrm>
          <a:prstGeom prst="rect">
            <a:avLst/>
          </a:prstGeom>
          <a:noFill/>
        </p:spPr>
        <p:txBody>
          <a:bodyPr wrap="square" rtlCol="0">
            <a:spAutoFit/>
          </a:bodyPr>
          <a:lstStyle/>
          <a:p>
            <a:pPr algn="ctr"/>
            <a:r>
              <a:rPr lang="en-US" sz="2800" dirty="0" smtClean="0"/>
              <a:t>Is the following compound soluble: </a:t>
            </a:r>
            <a:endParaRPr lang="en-US" sz="2800" dirty="0"/>
          </a:p>
          <a:p>
            <a:pPr algn="ctr"/>
            <a:endParaRPr lang="en-US" sz="2800" dirty="0" smtClean="0"/>
          </a:p>
          <a:p>
            <a:pPr algn="ctr"/>
            <a:r>
              <a:rPr lang="en-US" sz="2800" dirty="0" smtClean="0"/>
              <a:t>FeCl</a:t>
            </a:r>
            <a:r>
              <a:rPr lang="en-US" sz="2800" baseline="-25000" dirty="0" smtClean="0"/>
              <a:t>2</a:t>
            </a:r>
            <a:endParaRPr lang="en-US" sz="2800" baseline="-25000" dirty="0"/>
          </a:p>
        </p:txBody>
      </p:sp>
    </p:spTree>
    <p:extLst>
      <p:ext uri="{BB962C8B-B14F-4D97-AF65-F5344CB8AC3E}">
        <p14:creationId xmlns:p14="http://schemas.microsoft.com/office/powerpoint/2010/main" val="157197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1504</TotalTime>
  <Words>1986</Words>
  <Application>Microsoft Office PowerPoint</Application>
  <PresentationFormat>Widescreen</PresentationFormat>
  <Paragraphs>360</Paragraphs>
  <Slides>45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Calibri</vt:lpstr>
      <vt:lpstr>Calibri Light</vt:lpstr>
      <vt:lpstr>Retrospect</vt:lpstr>
      <vt:lpstr>Solutions</vt:lpstr>
      <vt:lpstr>What is a solution?</vt:lpstr>
      <vt:lpstr>Types of Solutions</vt:lpstr>
      <vt:lpstr>Suspensions vs. Solutions</vt:lpstr>
      <vt:lpstr>Dissolving / Hydrating</vt:lpstr>
      <vt:lpstr>Solubility</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Concept Check</vt:lpstr>
      <vt:lpstr>Solutions of Different Proportions</vt:lpstr>
      <vt:lpstr>Solutions of Different Proportions</vt:lpstr>
      <vt:lpstr>Using Table G</vt:lpstr>
      <vt:lpstr>Concept Check</vt:lpstr>
      <vt:lpstr>Concept Check</vt:lpstr>
      <vt:lpstr>Concept Check</vt:lpstr>
      <vt:lpstr>Concept Check</vt:lpstr>
      <vt:lpstr>Concept Check</vt:lpstr>
      <vt:lpstr>Concept Check</vt:lpstr>
      <vt:lpstr>Concept Check</vt:lpstr>
      <vt:lpstr>Concept Check</vt:lpstr>
      <vt:lpstr>Solute / Solvent Interactions</vt:lpstr>
      <vt:lpstr>Factors That Effect Solubility </vt:lpstr>
      <vt:lpstr>Rate of Solution vs Solubility</vt:lpstr>
      <vt:lpstr>Concept Check</vt:lpstr>
      <vt:lpstr>Concept Check</vt:lpstr>
      <vt:lpstr>Concept Check</vt:lpstr>
      <vt:lpstr>Concept Check</vt:lpstr>
      <vt:lpstr>Special Factors That Effect Gas Solubility </vt:lpstr>
      <vt:lpstr>Concept Check</vt:lpstr>
      <vt:lpstr>Concept Check</vt:lpstr>
      <vt:lpstr>Concentration</vt:lpstr>
      <vt:lpstr>Molarity (M)</vt:lpstr>
      <vt:lpstr>Parts per million</vt:lpstr>
      <vt:lpstr>% by mass</vt:lpstr>
      <vt:lpstr>Concept Check</vt:lpstr>
      <vt:lpstr>Concept Check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Teo Mesiouris</dc:creator>
  <cp:lastModifiedBy>Teo Mesiouris</cp:lastModifiedBy>
  <cp:revision>191</cp:revision>
  <dcterms:created xsi:type="dcterms:W3CDTF">2013-11-27T15:32:32Z</dcterms:created>
  <dcterms:modified xsi:type="dcterms:W3CDTF">2017-03-02T13:33:31Z</dcterms:modified>
</cp:coreProperties>
</file>