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96" r:id="rId2"/>
    <p:sldId id="397" r:id="rId3"/>
    <p:sldId id="398" r:id="rId4"/>
    <p:sldId id="399" r:id="rId5"/>
    <p:sldId id="400" r:id="rId6"/>
    <p:sldId id="401" r:id="rId7"/>
    <p:sldId id="402" r:id="rId8"/>
    <p:sldId id="403" r:id="rId9"/>
    <p:sldId id="404" r:id="rId10"/>
    <p:sldId id="406" r:id="rId11"/>
    <p:sldId id="405" r:id="rId12"/>
    <p:sldId id="424" r:id="rId13"/>
    <p:sldId id="407" r:id="rId14"/>
    <p:sldId id="408" r:id="rId15"/>
    <p:sldId id="420" r:id="rId16"/>
    <p:sldId id="412" r:id="rId17"/>
    <p:sldId id="413" r:id="rId18"/>
    <p:sldId id="414" r:id="rId19"/>
    <p:sldId id="415" r:id="rId20"/>
    <p:sldId id="423" r:id="rId21"/>
    <p:sldId id="416" r:id="rId22"/>
    <p:sldId id="417" r:id="rId23"/>
    <p:sldId id="418" r:id="rId24"/>
    <p:sldId id="419" r:id="rId25"/>
    <p:sldId id="421" r:id="rId26"/>
    <p:sldId id="42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72" d="100"/>
          <a:sy n="72" d="100"/>
        </p:scale>
        <p:origin x="66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A7E132-889E-4055-8E72-18315C371BA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31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A7E132-889E-4055-8E72-18315C371BA8}" type="slidenum">
              <a:rPr lang="en-US" smtClean="0"/>
              <a:t>‹#›</a:t>
            </a:fld>
            <a:endParaRPr lang="en-US" dirty="0"/>
          </a:p>
        </p:txBody>
      </p:sp>
    </p:spTree>
    <p:extLst>
      <p:ext uri="{BB962C8B-B14F-4D97-AF65-F5344CB8AC3E}">
        <p14:creationId xmlns:p14="http://schemas.microsoft.com/office/powerpoint/2010/main" val="152895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A7E132-889E-4055-8E72-18315C371BA8}" type="slidenum">
              <a:rPr lang="en-US" smtClean="0"/>
              <a:t>‹#›</a:t>
            </a:fld>
            <a:endParaRPr lang="en-US" dirty="0"/>
          </a:p>
        </p:txBody>
      </p:sp>
    </p:spTree>
    <p:extLst>
      <p:ext uri="{BB962C8B-B14F-4D97-AF65-F5344CB8AC3E}">
        <p14:creationId xmlns:p14="http://schemas.microsoft.com/office/powerpoint/2010/main" val="138094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A7E132-889E-4055-8E72-18315C371BA8}" type="slidenum">
              <a:rPr lang="en-US" smtClean="0"/>
              <a:t>‹#›</a:t>
            </a:fld>
            <a:endParaRPr lang="en-US" dirty="0"/>
          </a:p>
        </p:txBody>
      </p:sp>
    </p:spTree>
    <p:extLst>
      <p:ext uri="{BB962C8B-B14F-4D97-AF65-F5344CB8AC3E}">
        <p14:creationId xmlns:p14="http://schemas.microsoft.com/office/powerpoint/2010/main" val="48003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A7E132-889E-4055-8E72-18315C371BA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84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A7E132-889E-4055-8E72-18315C371BA8}" type="slidenum">
              <a:rPr lang="en-US" smtClean="0"/>
              <a:t>‹#›</a:t>
            </a:fld>
            <a:endParaRPr lang="en-US" dirty="0"/>
          </a:p>
        </p:txBody>
      </p:sp>
    </p:spTree>
    <p:extLst>
      <p:ext uri="{BB962C8B-B14F-4D97-AF65-F5344CB8AC3E}">
        <p14:creationId xmlns:p14="http://schemas.microsoft.com/office/powerpoint/2010/main" val="3731529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A7E132-889E-4055-8E72-18315C371BA8}" type="slidenum">
              <a:rPr lang="en-US" smtClean="0"/>
              <a:t>‹#›</a:t>
            </a:fld>
            <a:endParaRPr lang="en-US" dirty="0"/>
          </a:p>
        </p:txBody>
      </p:sp>
    </p:spTree>
    <p:extLst>
      <p:ext uri="{BB962C8B-B14F-4D97-AF65-F5344CB8AC3E}">
        <p14:creationId xmlns:p14="http://schemas.microsoft.com/office/powerpoint/2010/main" val="423108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A7E132-889E-4055-8E72-18315C371BA8}" type="slidenum">
              <a:rPr lang="en-US" smtClean="0"/>
              <a:t>‹#›</a:t>
            </a:fld>
            <a:endParaRPr lang="en-US" dirty="0"/>
          </a:p>
        </p:txBody>
      </p:sp>
    </p:spTree>
    <p:extLst>
      <p:ext uri="{BB962C8B-B14F-4D97-AF65-F5344CB8AC3E}">
        <p14:creationId xmlns:p14="http://schemas.microsoft.com/office/powerpoint/2010/main" val="3463238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5A7E132-889E-4055-8E72-18315C371BA8}" type="slidenum">
              <a:rPr lang="en-US" smtClean="0"/>
              <a:t>‹#›</a:t>
            </a:fld>
            <a:endParaRPr lang="en-US" dirty="0"/>
          </a:p>
        </p:txBody>
      </p:sp>
    </p:spTree>
    <p:extLst>
      <p:ext uri="{BB962C8B-B14F-4D97-AF65-F5344CB8AC3E}">
        <p14:creationId xmlns:p14="http://schemas.microsoft.com/office/powerpoint/2010/main" val="370936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F6E938D-EF1A-4803-9BCC-FE5FDD82DABC}" type="datetimeFigureOut">
              <a:rPr lang="en-US" smtClean="0"/>
              <a:t>1/8/2020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5A7E132-889E-4055-8E72-18315C371BA8}" type="slidenum">
              <a:rPr lang="en-US" smtClean="0"/>
              <a:t>‹#›</a:t>
            </a:fld>
            <a:endParaRPr lang="en-US" dirty="0"/>
          </a:p>
        </p:txBody>
      </p:sp>
    </p:spTree>
    <p:extLst>
      <p:ext uri="{BB962C8B-B14F-4D97-AF65-F5344CB8AC3E}">
        <p14:creationId xmlns:p14="http://schemas.microsoft.com/office/powerpoint/2010/main" val="2509220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6E938D-EF1A-4803-9BCC-FE5FDD82DABC}"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A7E132-889E-4055-8E72-18315C371BA8}" type="slidenum">
              <a:rPr lang="en-US" smtClean="0"/>
              <a:t>‹#›</a:t>
            </a:fld>
            <a:endParaRPr lang="en-US" dirty="0"/>
          </a:p>
        </p:txBody>
      </p:sp>
    </p:spTree>
    <p:extLst>
      <p:ext uri="{BB962C8B-B14F-4D97-AF65-F5344CB8AC3E}">
        <p14:creationId xmlns:p14="http://schemas.microsoft.com/office/powerpoint/2010/main" val="3888463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F6E938D-EF1A-4803-9BCC-FE5FDD82DABC}" type="datetimeFigureOut">
              <a:rPr lang="en-US" smtClean="0"/>
              <a:t>1/8/2020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5A7E132-889E-4055-8E72-18315C371BA8}"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515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Immune System</a:t>
            </a:r>
          </a:p>
        </p:txBody>
      </p:sp>
      <p:sp>
        <p:nvSpPr>
          <p:cNvPr id="3" name="Subtitle 2"/>
          <p:cNvSpPr>
            <a:spLocks noGrp="1"/>
          </p:cNvSpPr>
          <p:nvPr>
            <p:ph type="subTitle" idx="1"/>
          </p:nvPr>
        </p:nvSpPr>
        <p:spPr/>
        <p:txBody>
          <a:bodyPr/>
          <a:lstStyle/>
          <a:p>
            <a:r>
              <a:rPr lang="en-US" dirty="0"/>
              <a:t>Mr. </a:t>
            </a:r>
            <a:r>
              <a:rPr lang="en-US" dirty="0" err="1"/>
              <a:t>mesiouris</a:t>
            </a:r>
            <a:endParaRPr lang="en-US" dirty="0"/>
          </a:p>
        </p:txBody>
      </p:sp>
    </p:spTree>
    <p:extLst>
      <p:ext uri="{BB962C8B-B14F-4D97-AF65-F5344CB8AC3E}">
        <p14:creationId xmlns:p14="http://schemas.microsoft.com/office/powerpoint/2010/main" val="3650644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Defenses</a:t>
            </a:r>
          </a:p>
        </p:txBody>
      </p:sp>
      <p:sp>
        <p:nvSpPr>
          <p:cNvPr id="3" name="Content Placeholder 2"/>
          <p:cNvSpPr>
            <a:spLocks noGrp="1"/>
          </p:cNvSpPr>
          <p:nvPr>
            <p:ph idx="1"/>
          </p:nvPr>
        </p:nvSpPr>
        <p:spPr/>
        <p:txBody>
          <a:bodyPr/>
          <a:lstStyle/>
          <a:p>
            <a:r>
              <a:rPr lang="en-US" dirty="0"/>
              <a:t>Our bodies have two types of defense:</a:t>
            </a:r>
          </a:p>
          <a:p>
            <a:endParaRPr lang="en-US" dirty="0"/>
          </a:p>
          <a:p>
            <a:r>
              <a:rPr lang="en-US" dirty="0"/>
              <a:t>Nonspecific defenses – like big walls, just work to keep things out of the body</a:t>
            </a:r>
          </a:p>
          <a:p>
            <a:endParaRPr lang="en-US" dirty="0"/>
          </a:p>
          <a:p>
            <a:r>
              <a:rPr lang="en-US" dirty="0"/>
              <a:t>Specific defenses – track down and destroy pathogens, like a guard</a:t>
            </a:r>
          </a:p>
        </p:txBody>
      </p:sp>
    </p:spTree>
    <p:extLst>
      <p:ext uri="{BB962C8B-B14F-4D97-AF65-F5344CB8AC3E}">
        <p14:creationId xmlns:p14="http://schemas.microsoft.com/office/powerpoint/2010/main" val="84738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Line of Defense</a:t>
            </a:r>
          </a:p>
        </p:txBody>
      </p:sp>
      <p:sp>
        <p:nvSpPr>
          <p:cNvPr id="3" name="Content Placeholder 2"/>
          <p:cNvSpPr>
            <a:spLocks noGrp="1"/>
          </p:cNvSpPr>
          <p:nvPr>
            <p:ph idx="1"/>
          </p:nvPr>
        </p:nvSpPr>
        <p:spPr/>
        <p:txBody>
          <a:bodyPr/>
          <a:lstStyle/>
          <a:p>
            <a:r>
              <a:rPr lang="en-US" dirty="0"/>
              <a:t>The first line of defense in your body is your skin. </a:t>
            </a:r>
          </a:p>
          <a:p>
            <a:endParaRPr lang="en-US" dirty="0"/>
          </a:p>
          <a:p>
            <a:r>
              <a:rPr lang="en-US" dirty="0"/>
              <a:t>The skin is covered in layers of dead skin cells that are hard for pathogens to get through.</a:t>
            </a:r>
          </a:p>
          <a:p>
            <a:endParaRPr lang="en-US" dirty="0"/>
          </a:p>
          <a:p>
            <a:r>
              <a:rPr lang="en-US" dirty="0"/>
              <a:t>Our sweat and skin oil make it hard for bacteria to live on our skin.</a:t>
            </a:r>
          </a:p>
          <a:p>
            <a:endParaRPr lang="en-US" dirty="0"/>
          </a:p>
          <a:p>
            <a:r>
              <a:rPr lang="en-US" dirty="0"/>
              <a:t>But what about places that have openings? Like your mouth and nose?</a:t>
            </a:r>
          </a:p>
        </p:txBody>
      </p:sp>
    </p:spTree>
    <p:extLst>
      <p:ext uri="{BB962C8B-B14F-4D97-AF65-F5344CB8AC3E}">
        <p14:creationId xmlns:p14="http://schemas.microsoft.com/office/powerpoint/2010/main" val="3309297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Clotting</a:t>
            </a:r>
          </a:p>
        </p:txBody>
      </p:sp>
      <p:sp>
        <p:nvSpPr>
          <p:cNvPr id="3" name="Content Placeholder 2"/>
          <p:cNvSpPr>
            <a:spLocks noGrp="1"/>
          </p:cNvSpPr>
          <p:nvPr>
            <p:ph idx="1"/>
          </p:nvPr>
        </p:nvSpPr>
        <p:spPr>
          <a:xfrm>
            <a:off x="457200" y="2018454"/>
            <a:ext cx="6939280" cy="4341706"/>
          </a:xfrm>
        </p:spPr>
        <p:txBody>
          <a:bodyPr>
            <a:normAutofit/>
          </a:bodyPr>
          <a:lstStyle/>
          <a:p>
            <a:r>
              <a:rPr lang="en-US" dirty="0"/>
              <a:t>When the first line of defense is broken and your body is exposed to the outside world, your wound will close due to clotting</a:t>
            </a:r>
          </a:p>
          <a:p>
            <a:endParaRPr lang="en-US" dirty="0"/>
          </a:p>
          <a:p>
            <a:r>
              <a:rPr lang="en-US" dirty="0"/>
              <a:t>Platelets contain a special enzyme which makes platelets stick together and form the clots that stop you from bleeding. </a:t>
            </a:r>
          </a:p>
          <a:p>
            <a:endParaRPr lang="en-US" dirty="0"/>
          </a:p>
          <a:p>
            <a:r>
              <a:rPr lang="en-US" dirty="0"/>
              <a:t>This closes the gap in your skin, acting as a temporary patch in your first line of defense</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369" t="9885" r="7823" b="4046"/>
          <a:stretch/>
        </p:blipFill>
        <p:spPr>
          <a:xfrm>
            <a:off x="7396480" y="477521"/>
            <a:ext cx="4809587" cy="6217920"/>
          </a:xfrm>
          <a:prstGeom prst="rect">
            <a:avLst/>
          </a:prstGeom>
        </p:spPr>
      </p:pic>
    </p:spTree>
    <p:extLst>
      <p:ext uri="{BB962C8B-B14F-4D97-AF65-F5344CB8AC3E}">
        <p14:creationId xmlns:p14="http://schemas.microsoft.com/office/powerpoint/2010/main" val="1873347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Line of Defense</a:t>
            </a:r>
          </a:p>
        </p:txBody>
      </p:sp>
      <p:sp>
        <p:nvSpPr>
          <p:cNvPr id="3" name="Content Placeholder 2"/>
          <p:cNvSpPr>
            <a:spLocks noGrp="1"/>
          </p:cNvSpPr>
          <p:nvPr>
            <p:ph idx="1"/>
          </p:nvPr>
        </p:nvSpPr>
        <p:spPr/>
        <p:txBody>
          <a:bodyPr>
            <a:normAutofit/>
          </a:bodyPr>
          <a:lstStyle/>
          <a:p>
            <a:r>
              <a:rPr lang="en-US" dirty="0"/>
              <a:t>If pathogens make it past the first line of defense, there is the inflammatory response, the second line of defense.</a:t>
            </a:r>
          </a:p>
          <a:p>
            <a:endParaRPr lang="en-US" sz="1050" dirty="0"/>
          </a:p>
          <a:p>
            <a:r>
              <a:rPr lang="en-US" dirty="0"/>
              <a:t>The inflammatory response is a nonspecific defense, it happens as a reaction to tissue damage or infection.</a:t>
            </a:r>
          </a:p>
          <a:p>
            <a:endParaRPr lang="en-US" sz="1000" dirty="0"/>
          </a:p>
          <a:p>
            <a:r>
              <a:rPr lang="en-US" dirty="0"/>
              <a:t>Blood vessels expand and white blood cells leave the blood vessels and fight the pathogens, engulfing them.</a:t>
            </a:r>
          </a:p>
          <a:p>
            <a:endParaRPr lang="en-US" sz="600" dirty="0"/>
          </a:p>
          <a:p>
            <a:r>
              <a:rPr lang="en-US" dirty="0"/>
              <a:t>You will also get a fever, which is the body’s way of trying to kill the pathogens.</a:t>
            </a:r>
          </a:p>
        </p:txBody>
      </p:sp>
    </p:spTree>
    <p:extLst>
      <p:ext uri="{BB962C8B-B14F-4D97-AF65-F5344CB8AC3E}">
        <p14:creationId xmlns:p14="http://schemas.microsoft.com/office/powerpoint/2010/main" val="2010668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Third Line of Defense</a:t>
            </a:r>
          </a:p>
        </p:txBody>
      </p:sp>
      <p:sp>
        <p:nvSpPr>
          <p:cNvPr id="3" name="Content Placeholder 2"/>
          <p:cNvSpPr>
            <a:spLocks noGrp="1"/>
          </p:cNvSpPr>
          <p:nvPr>
            <p:ph idx="1"/>
          </p:nvPr>
        </p:nvSpPr>
        <p:spPr/>
        <p:txBody>
          <a:bodyPr>
            <a:normAutofit/>
          </a:bodyPr>
          <a:lstStyle/>
          <a:p>
            <a:r>
              <a:rPr lang="en-US" dirty="0"/>
              <a:t>If a pathogen makes it through the first two lines of defense, the immune response occurs.</a:t>
            </a:r>
          </a:p>
          <a:p>
            <a:endParaRPr lang="en-US" dirty="0"/>
          </a:p>
          <a:p>
            <a:r>
              <a:rPr lang="en-US" dirty="0"/>
              <a:t>Antigens (substances on the surface of a pathogen)trigger the immune response</a:t>
            </a:r>
          </a:p>
          <a:p>
            <a:endParaRPr lang="en-US" sz="1000" dirty="0"/>
          </a:p>
          <a:p>
            <a:r>
              <a:rPr lang="en-US" dirty="0"/>
              <a:t>B Cells will then produce antibodies. The antibodies latch on to antigens and help the body destroy them. </a:t>
            </a:r>
          </a:p>
          <a:p>
            <a:endParaRPr lang="en-US" sz="1000" dirty="0"/>
          </a:p>
          <a:p>
            <a:r>
              <a:rPr lang="en-US" dirty="0"/>
              <a:t>This is called humoral immunity</a:t>
            </a:r>
          </a:p>
        </p:txBody>
      </p:sp>
    </p:spTree>
    <p:extLst>
      <p:ext uri="{BB962C8B-B14F-4D97-AF65-F5344CB8AC3E}">
        <p14:creationId xmlns:p14="http://schemas.microsoft.com/office/powerpoint/2010/main" val="123643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Third Line of Defense</a:t>
            </a:r>
          </a:p>
        </p:txBody>
      </p:sp>
      <p:sp>
        <p:nvSpPr>
          <p:cNvPr id="3" name="Content Placeholder 2"/>
          <p:cNvSpPr>
            <a:spLocks noGrp="1"/>
          </p:cNvSpPr>
          <p:nvPr>
            <p:ph idx="1"/>
          </p:nvPr>
        </p:nvSpPr>
        <p:spPr>
          <a:xfrm>
            <a:off x="1097280" y="1845734"/>
            <a:ext cx="10058400" cy="4504266"/>
          </a:xfrm>
        </p:spPr>
        <p:txBody>
          <a:bodyPr>
            <a:normAutofit/>
          </a:bodyPr>
          <a:lstStyle/>
          <a:p>
            <a:r>
              <a:rPr lang="en-US" dirty="0"/>
              <a:t>Another type of immune response is cell mediated immunity.</a:t>
            </a:r>
          </a:p>
          <a:p>
            <a:endParaRPr lang="en-US" dirty="0"/>
          </a:p>
          <a:p>
            <a:r>
              <a:rPr lang="en-US" dirty="0"/>
              <a:t>There are T cells in the body, and they usually help B cells make antibodies. (helper T cells) </a:t>
            </a:r>
          </a:p>
          <a:p>
            <a:endParaRPr lang="en-US" dirty="0"/>
          </a:p>
          <a:p>
            <a:r>
              <a:rPr lang="en-US" dirty="0"/>
              <a:t>Sometimes though, they can be turned rogue, and made into killer T Cells. These cells latch on to infected cells and kill them. Making them burst.</a:t>
            </a:r>
          </a:p>
          <a:p>
            <a:endParaRPr lang="en-US" dirty="0"/>
          </a:p>
          <a:p>
            <a:r>
              <a:rPr lang="en-US" dirty="0"/>
              <a:t>Killer T cells make organ transplants difficult to do sometimes.</a:t>
            </a:r>
          </a:p>
        </p:txBody>
      </p:sp>
    </p:spTree>
    <p:extLst>
      <p:ext uri="{BB962C8B-B14F-4D97-AF65-F5344CB8AC3E}">
        <p14:creationId xmlns:p14="http://schemas.microsoft.com/office/powerpoint/2010/main" val="1556044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after you get sick?</a:t>
            </a:r>
          </a:p>
        </p:txBody>
      </p:sp>
      <p:sp>
        <p:nvSpPr>
          <p:cNvPr id="3" name="Content Placeholder 2"/>
          <p:cNvSpPr>
            <a:spLocks noGrp="1"/>
          </p:cNvSpPr>
          <p:nvPr>
            <p:ph idx="1"/>
          </p:nvPr>
        </p:nvSpPr>
        <p:spPr>
          <a:xfrm>
            <a:off x="711200" y="1845734"/>
            <a:ext cx="10861040" cy="4108026"/>
          </a:xfrm>
        </p:spPr>
        <p:txBody>
          <a:bodyPr/>
          <a:lstStyle/>
          <a:p>
            <a:r>
              <a:rPr lang="en-US" dirty="0"/>
              <a:t>After you get sick, your body has created a number of B cells and T cells that can now make the antibodies that are needed to fight off the pathogen you just got. </a:t>
            </a:r>
          </a:p>
          <a:p>
            <a:endParaRPr lang="en-US" dirty="0"/>
          </a:p>
          <a:p>
            <a:r>
              <a:rPr lang="en-US" dirty="0"/>
              <a:t>This means that the next time that pathogen enters your body, it will be easier to fight it off. </a:t>
            </a:r>
          </a:p>
          <a:p>
            <a:endParaRPr lang="en-US" dirty="0"/>
          </a:p>
          <a:p>
            <a:r>
              <a:rPr lang="en-US" dirty="0"/>
              <a:t>Sometimes, the cells that you have to produce those antibodies can react to the pathogen so fast that you don’t even get sick. This is called permanent immunity</a:t>
            </a:r>
          </a:p>
          <a:p>
            <a:endParaRPr lang="en-US" dirty="0"/>
          </a:p>
          <a:p>
            <a:endParaRPr lang="en-US" dirty="0"/>
          </a:p>
        </p:txBody>
      </p:sp>
    </p:spTree>
    <p:extLst>
      <p:ext uri="{BB962C8B-B14F-4D97-AF65-F5344CB8AC3E}">
        <p14:creationId xmlns:p14="http://schemas.microsoft.com/office/powerpoint/2010/main" val="3843116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Immunity</a:t>
            </a:r>
          </a:p>
        </p:txBody>
      </p:sp>
      <p:sp>
        <p:nvSpPr>
          <p:cNvPr id="3" name="Content Placeholder 2"/>
          <p:cNvSpPr>
            <a:spLocks noGrp="1"/>
          </p:cNvSpPr>
          <p:nvPr>
            <p:ph idx="1"/>
          </p:nvPr>
        </p:nvSpPr>
        <p:spPr>
          <a:xfrm>
            <a:off x="497840" y="1845734"/>
            <a:ext cx="11358880" cy="4023360"/>
          </a:xfrm>
        </p:spPr>
        <p:txBody>
          <a:bodyPr>
            <a:normAutofit/>
          </a:bodyPr>
          <a:lstStyle/>
          <a:p>
            <a:r>
              <a:rPr lang="en-US" dirty="0"/>
              <a:t>Pretend that you’re a doctor. There is a very deadly disease that is spreading in a nearby state. Your first idea is to create something to fight that disease, so it doesn’t hurt any more people. </a:t>
            </a:r>
          </a:p>
          <a:p>
            <a:endParaRPr lang="en-US" sz="500" dirty="0"/>
          </a:p>
          <a:p>
            <a:r>
              <a:rPr lang="en-US" dirty="0"/>
              <a:t>Doctors have wanted to protect people from diseases forever, but they didn’t always know how. </a:t>
            </a:r>
          </a:p>
          <a:p>
            <a:endParaRPr lang="en-US" sz="500" dirty="0"/>
          </a:p>
          <a:p>
            <a:r>
              <a:rPr lang="en-US" dirty="0"/>
              <a:t>By giving people weakened versions of the pathogens, </a:t>
            </a:r>
            <a:r>
              <a:rPr lang="en-US"/>
              <a:t>doctors are able </a:t>
            </a:r>
            <a:r>
              <a:rPr lang="en-US" dirty="0"/>
              <a:t>to help the body make antibodies to fight the pathogens (vaccines). </a:t>
            </a:r>
          </a:p>
          <a:p>
            <a:endParaRPr lang="en-US" sz="500" dirty="0"/>
          </a:p>
          <a:p>
            <a:r>
              <a:rPr lang="en-US" dirty="0"/>
              <a:t>This is called active immunity.</a:t>
            </a:r>
          </a:p>
        </p:txBody>
      </p:sp>
    </p:spTree>
    <p:extLst>
      <p:ext uri="{BB962C8B-B14F-4D97-AF65-F5344CB8AC3E}">
        <p14:creationId xmlns:p14="http://schemas.microsoft.com/office/powerpoint/2010/main" val="1104281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Immunity</a:t>
            </a:r>
          </a:p>
        </p:txBody>
      </p:sp>
      <p:sp>
        <p:nvSpPr>
          <p:cNvPr id="3" name="Content Placeholder 2"/>
          <p:cNvSpPr>
            <a:spLocks noGrp="1"/>
          </p:cNvSpPr>
          <p:nvPr>
            <p:ph idx="1"/>
          </p:nvPr>
        </p:nvSpPr>
        <p:spPr/>
        <p:txBody>
          <a:bodyPr/>
          <a:lstStyle/>
          <a:p>
            <a:r>
              <a:rPr lang="en-US" dirty="0"/>
              <a:t>Sometimes, antibodies are injected into people before they travel. This gives the antibodies to the travelers to protect them from diseases that can get them sick while they are on vacation.</a:t>
            </a:r>
          </a:p>
          <a:p>
            <a:endParaRPr lang="en-US" dirty="0"/>
          </a:p>
          <a:p>
            <a:r>
              <a:rPr lang="en-US" dirty="0"/>
              <a:t>Mothers can pass down antibodies to their children while they are pregnant, which protects their babies from diseases too.</a:t>
            </a:r>
          </a:p>
          <a:p>
            <a:endParaRPr lang="en-US" dirty="0"/>
          </a:p>
          <a:p>
            <a:r>
              <a:rPr lang="en-US" dirty="0"/>
              <a:t>These are examples of passive immunity. </a:t>
            </a:r>
          </a:p>
        </p:txBody>
      </p:sp>
    </p:spTree>
    <p:extLst>
      <p:ext uri="{BB962C8B-B14F-4D97-AF65-F5344CB8AC3E}">
        <p14:creationId xmlns:p14="http://schemas.microsoft.com/office/powerpoint/2010/main" val="3531277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difference between Active and Passive immunity?</a:t>
            </a:r>
          </a:p>
        </p:txBody>
      </p:sp>
      <p:sp>
        <p:nvSpPr>
          <p:cNvPr id="3" name="Content Placeholder 2"/>
          <p:cNvSpPr>
            <a:spLocks noGrp="1"/>
          </p:cNvSpPr>
          <p:nvPr>
            <p:ph idx="1"/>
          </p:nvPr>
        </p:nvSpPr>
        <p:spPr/>
        <p:txBody>
          <a:bodyPr/>
          <a:lstStyle/>
          <a:p>
            <a:r>
              <a:rPr lang="en-US" dirty="0"/>
              <a:t>Active immunity – </a:t>
            </a:r>
          </a:p>
          <a:p>
            <a:r>
              <a:rPr lang="en-US" dirty="0"/>
              <a:t>Your body fights off a weaker version of the pathogen, </a:t>
            </a:r>
            <a:r>
              <a:rPr lang="en-US" b="1" i="1" dirty="0"/>
              <a:t>actively</a:t>
            </a:r>
            <a:r>
              <a:rPr lang="en-US" dirty="0"/>
              <a:t> making the antibodies needed. </a:t>
            </a:r>
          </a:p>
          <a:p>
            <a:endParaRPr lang="en-US" dirty="0"/>
          </a:p>
          <a:p>
            <a:r>
              <a:rPr lang="en-US" dirty="0"/>
              <a:t>Passive immunity – </a:t>
            </a:r>
          </a:p>
          <a:p>
            <a:r>
              <a:rPr lang="en-US" dirty="0"/>
              <a:t>Your body uses antibodies from other sources, and copies them. Just borrowing them and not fighting anything off.</a:t>
            </a:r>
          </a:p>
        </p:txBody>
      </p:sp>
    </p:spTree>
    <p:extLst>
      <p:ext uri="{BB962C8B-B14F-4D97-AF65-F5344CB8AC3E}">
        <p14:creationId xmlns:p14="http://schemas.microsoft.com/office/powerpoint/2010/main" val="233814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Diseases</a:t>
            </a:r>
          </a:p>
        </p:txBody>
      </p:sp>
      <p:sp>
        <p:nvSpPr>
          <p:cNvPr id="3" name="Content Placeholder 2"/>
          <p:cNvSpPr>
            <a:spLocks noGrp="1"/>
          </p:cNvSpPr>
          <p:nvPr>
            <p:ph idx="1"/>
          </p:nvPr>
        </p:nvSpPr>
        <p:spPr/>
        <p:txBody>
          <a:bodyPr>
            <a:normAutofit/>
          </a:bodyPr>
          <a:lstStyle/>
          <a:p>
            <a:pPr marL="0" indent="0">
              <a:buNone/>
            </a:pPr>
            <a:r>
              <a:rPr lang="en-US" dirty="0"/>
              <a:t>Organisms get sick. Parts of their bodies don’t function the way they’re meant to and it causes complications. </a:t>
            </a:r>
          </a:p>
          <a:p>
            <a:pPr marL="0" indent="0">
              <a:buNone/>
            </a:pPr>
            <a:endParaRPr lang="en-US" dirty="0"/>
          </a:p>
          <a:p>
            <a:pPr marL="0" indent="0">
              <a:buNone/>
            </a:pPr>
            <a:r>
              <a:rPr lang="en-US" dirty="0"/>
              <a:t>When we get sick, we are being affected by a disease.</a:t>
            </a:r>
          </a:p>
          <a:p>
            <a:pPr marL="0" indent="0">
              <a:buNone/>
            </a:pPr>
            <a:endParaRPr lang="en-US" dirty="0"/>
          </a:p>
          <a:p>
            <a:pPr marL="0" indent="0">
              <a:buNone/>
            </a:pPr>
            <a:r>
              <a:rPr lang="en-US" dirty="0"/>
              <a:t>A disease is any change that disrupts the normal functions of the body (other than an injury)</a:t>
            </a:r>
          </a:p>
          <a:p>
            <a:pPr marL="0" indent="0">
              <a:buNone/>
            </a:pPr>
            <a:endParaRPr lang="en-US" sz="1000" dirty="0"/>
          </a:p>
          <a:p>
            <a:pPr marL="0" indent="0">
              <a:buNone/>
            </a:pPr>
            <a:r>
              <a:rPr lang="en-US" dirty="0"/>
              <a:t>We know today, that diseases are caused by germs (pathogens)</a:t>
            </a:r>
          </a:p>
        </p:txBody>
      </p:sp>
    </p:spTree>
    <p:extLst>
      <p:ext uri="{BB962C8B-B14F-4D97-AF65-F5344CB8AC3E}">
        <p14:creationId xmlns:p14="http://schemas.microsoft.com/office/powerpoint/2010/main" val="2582683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Lymphatic System</a:t>
            </a:r>
          </a:p>
        </p:txBody>
      </p:sp>
      <p:sp>
        <p:nvSpPr>
          <p:cNvPr id="3" name="Content Placeholder 2"/>
          <p:cNvSpPr>
            <a:spLocks noGrp="1"/>
          </p:cNvSpPr>
          <p:nvPr>
            <p:ph idx="1"/>
          </p:nvPr>
        </p:nvSpPr>
        <p:spPr/>
        <p:txBody>
          <a:bodyPr>
            <a:normAutofit/>
          </a:bodyPr>
          <a:lstStyle/>
          <a:p>
            <a:r>
              <a:rPr lang="en-US" dirty="0"/>
              <a:t>The lymphatic system links the circulatory and immune systems. </a:t>
            </a:r>
          </a:p>
          <a:p>
            <a:endParaRPr lang="en-US" sz="100" dirty="0"/>
          </a:p>
          <a:p>
            <a:r>
              <a:rPr lang="en-US" dirty="0"/>
              <a:t>Lymph nodes make white blood cells of every type, and are connected by structures similar to blood vessels.</a:t>
            </a:r>
          </a:p>
          <a:p>
            <a:endParaRPr lang="en-US" sz="100" dirty="0"/>
          </a:p>
          <a:p>
            <a:r>
              <a:rPr lang="en-US" dirty="0"/>
              <a:t>The lymphatic system moves the T cells and B cells around in ‘</a:t>
            </a:r>
            <a:r>
              <a:rPr lang="en-US"/>
              <a:t>lymph fluid’, </a:t>
            </a:r>
            <a:r>
              <a:rPr lang="en-US" dirty="0"/>
              <a:t>while white blood cells travel in both the lymphatic and circulatory system.</a:t>
            </a:r>
          </a:p>
          <a:p>
            <a:endParaRPr lang="en-US" dirty="0"/>
          </a:p>
          <a:p>
            <a:r>
              <a:rPr lang="en-US" dirty="0"/>
              <a:t>When antibodies link together pathogens for removal, they are transported away through the lymphatic system.</a:t>
            </a:r>
          </a:p>
        </p:txBody>
      </p:sp>
    </p:spTree>
    <p:extLst>
      <p:ext uri="{BB962C8B-B14F-4D97-AF65-F5344CB8AC3E}">
        <p14:creationId xmlns:p14="http://schemas.microsoft.com/office/powerpoint/2010/main" val="1164977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Immune System Disorders</a:t>
            </a:r>
          </a:p>
        </p:txBody>
      </p:sp>
      <p:sp>
        <p:nvSpPr>
          <p:cNvPr id="3" name="Content Placeholder 2"/>
          <p:cNvSpPr>
            <a:spLocks noGrp="1"/>
          </p:cNvSpPr>
          <p:nvPr>
            <p:ph idx="1"/>
          </p:nvPr>
        </p:nvSpPr>
        <p:spPr/>
        <p:txBody>
          <a:bodyPr/>
          <a:lstStyle/>
          <a:p>
            <a:r>
              <a:rPr lang="en-US" dirty="0"/>
              <a:t>Sometimes the immune system works too well, or doesn’t work well enough.</a:t>
            </a:r>
          </a:p>
          <a:p>
            <a:endParaRPr lang="en-US" dirty="0"/>
          </a:p>
          <a:p>
            <a:r>
              <a:rPr lang="en-US" dirty="0"/>
              <a:t>Examples of when the immune system overreacts are allergies, and asthma.</a:t>
            </a:r>
          </a:p>
          <a:p>
            <a:endParaRPr lang="en-US" dirty="0"/>
          </a:p>
          <a:p>
            <a:r>
              <a:rPr lang="en-US" dirty="0"/>
              <a:t>Examples of when the immune system doesn’t work well are autoimmune diseases, and AIDS</a:t>
            </a:r>
          </a:p>
        </p:txBody>
      </p:sp>
    </p:spTree>
    <p:extLst>
      <p:ext uri="{BB962C8B-B14F-4D97-AF65-F5344CB8AC3E}">
        <p14:creationId xmlns:p14="http://schemas.microsoft.com/office/powerpoint/2010/main" val="1005902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Allergies and Asthma</a:t>
            </a:r>
          </a:p>
        </p:txBody>
      </p:sp>
      <p:sp>
        <p:nvSpPr>
          <p:cNvPr id="3" name="Content Placeholder 2"/>
          <p:cNvSpPr>
            <a:spLocks noGrp="1"/>
          </p:cNvSpPr>
          <p:nvPr>
            <p:ph idx="1"/>
          </p:nvPr>
        </p:nvSpPr>
        <p:spPr/>
        <p:txBody>
          <a:bodyPr/>
          <a:lstStyle/>
          <a:p>
            <a:r>
              <a:rPr lang="en-US" dirty="0"/>
              <a:t>Allergies happen when the body attacks certain things that aren’t pathogens. </a:t>
            </a:r>
          </a:p>
          <a:p>
            <a:endParaRPr lang="en-US" dirty="0"/>
          </a:p>
          <a:p>
            <a:r>
              <a:rPr lang="en-US" dirty="0"/>
              <a:t>For example if you have a dust or pollen allergy, it means that your body attacks those things when they enter your body. The body produces things called histamines, which cause you to increase the flow of blood and fluids to the area. This is why you get a runny nose/ teary eyes. </a:t>
            </a:r>
          </a:p>
          <a:p>
            <a:endParaRPr lang="en-US" dirty="0"/>
          </a:p>
          <a:p>
            <a:r>
              <a:rPr lang="en-US" dirty="0"/>
              <a:t>Asthma is a more severe type of allergy. The reaction to certain things entering your body make the muscles in your throat close, which makes breathing hard. </a:t>
            </a:r>
          </a:p>
        </p:txBody>
      </p:sp>
    </p:spTree>
    <p:extLst>
      <p:ext uri="{BB962C8B-B14F-4D97-AF65-F5344CB8AC3E}">
        <p14:creationId xmlns:p14="http://schemas.microsoft.com/office/powerpoint/2010/main" val="1450651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Autoimmune Disease</a:t>
            </a:r>
          </a:p>
        </p:txBody>
      </p:sp>
      <p:sp>
        <p:nvSpPr>
          <p:cNvPr id="3" name="Content Placeholder 2"/>
          <p:cNvSpPr>
            <a:spLocks noGrp="1"/>
          </p:cNvSpPr>
          <p:nvPr>
            <p:ph idx="1"/>
          </p:nvPr>
        </p:nvSpPr>
        <p:spPr/>
        <p:txBody>
          <a:bodyPr/>
          <a:lstStyle/>
          <a:p>
            <a:r>
              <a:rPr lang="en-US" dirty="0"/>
              <a:t>Types of disorders where the body will attack its own cells. </a:t>
            </a:r>
          </a:p>
          <a:p>
            <a:endParaRPr lang="en-US" dirty="0"/>
          </a:p>
          <a:p>
            <a:r>
              <a:rPr lang="en-US" dirty="0"/>
              <a:t>If the immune cells of the body are attacking the rest of the body cells, they cant fight off the pathogen and harm the body. </a:t>
            </a:r>
          </a:p>
          <a:p>
            <a:endParaRPr lang="en-US" dirty="0"/>
          </a:p>
          <a:p>
            <a:r>
              <a:rPr lang="en-US" dirty="0"/>
              <a:t>Certain autoimmune diseases cause the immune system to attack different parts of the body (heart, lungs, pancreas)</a:t>
            </a:r>
          </a:p>
        </p:txBody>
      </p:sp>
    </p:spTree>
    <p:extLst>
      <p:ext uri="{BB962C8B-B14F-4D97-AF65-F5344CB8AC3E}">
        <p14:creationId xmlns:p14="http://schemas.microsoft.com/office/powerpoint/2010/main" val="4067251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AIDS</a:t>
            </a:r>
          </a:p>
        </p:txBody>
      </p:sp>
      <p:sp>
        <p:nvSpPr>
          <p:cNvPr id="3" name="Content Placeholder 2"/>
          <p:cNvSpPr>
            <a:spLocks noGrp="1"/>
          </p:cNvSpPr>
          <p:nvPr>
            <p:ph idx="1"/>
          </p:nvPr>
        </p:nvSpPr>
        <p:spPr/>
        <p:txBody>
          <a:bodyPr>
            <a:normAutofit/>
          </a:bodyPr>
          <a:lstStyle/>
          <a:p>
            <a:r>
              <a:rPr lang="en-US" dirty="0"/>
              <a:t>Acquired Immune Deficiency Syndrome</a:t>
            </a:r>
          </a:p>
          <a:p>
            <a:endParaRPr lang="en-US" sz="1000" dirty="0"/>
          </a:p>
          <a:p>
            <a:r>
              <a:rPr lang="en-US" dirty="0"/>
              <a:t>Caused by HIV (Human Immunodeficiency Virus)</a:t>
            </a:r>
          </a:p>
          <a:p>
            <a:endParaRPr lang="en-US" dirty="0"/>
          </a:p>
          <a:p>
            <a:r>
              <a:rPr lang="en-US" dirty="0"/>
              <a:t>The virus attacks immune cells specifically, which makes it hard for your body to fight off the HIV, and makes it hard to fight off any other pathogens that may enter your body.</a:t>
            </a:r>
          </a:p>
          <a:p>
            <a:endParaRPr lang="en-US" dirty="0"/>
          </a:p>
          <a:p>
            <a:r>
              <a:rPr lang="en-US" dirty="0"/>
              <a:t>The virus is spread through the transfer of fluids and/or sexual contact.</a:t>
            </a:r>
          </a:p>
        </p:txBody>
      </p:sp>
    </p:spTree>
    <p:extLst>
      <p:ext uri="{BB962C8B-B14F-4D97-AF65-F5344CB8AC3E}">
        <p14:creationId xmlns:p14="http://schemas.microsoft.com/office/powerpoint/2010/main" val="1864086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Cancer</a:t>
            </a:r>
          </a:p>
        </p:txBody>
      </p:sp>
      <p:sp>
        <p:nvSpPr>
          <p:cNvPr id="3" name="Content Placeholder 2"/>
          <p:cNvSpPr>
            <a:spLocks noGrp="1"/>
          </p:cNvSpPr>
          <p:nvPr>
            <p:ph idx="1"/>
          </p:nvPr>
        </p:nvSpPr>
        <p:spPr/>
        <p:txBody>
          <a:bodyPr/>
          <a:lstStyle/>
          <a:p>
            <a:r>
              <a:rPr lang="en-US" dirty="0"/>
              <a:t>Cancers are caused by mutations that make cells grow and duplicate out of control. </a:t>
            </a:r>
          </a:p>
          <a:p>
            <a:endParaRPr lang="en-US" dirty="0"/>
          </a:p>
          <a:p>
            <a:r>
              <a:rPr lang="en-US" dirty="0"/>
              <a:t>The mutations can come from viruses, radiation, or chemicals</a:t>
            </a:r>
          </a:p>
          <a:p>
            <a:endParaRPr lang="en-US" dirty="0"/>
          </a:p>
          <a:p>
            <a:r>
              <a:rPr lang="en-US" dirty="0"/>
              <a:t>The cells grow out of control and form tumors. The tumors absorb nutrients from the body, interrupt organ functioning, and block nerve signals.</a:t>
            </a:r>
          </a:p>
        </p:txBody>
      </p:sp>
    </p:spTree>
    <p:extLst>
      <p:ext uri="{BB962C8B-B14F-4D97-AF65-F5344CB8AC3E}">
        <p14:creationId xmlns:p14="http://schemas.microsoft.com/office/powerpoint/2010/main" val="1859390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Fighting Cancer</a:t>
            </a:r>
          </a:p>
        </p:txBody>
      </p:sp>
      <p:sp>
        <p:nvSpPr>
          <p:cNvPr id="3" name="Content Placeholder 2"/>
          <p:cNvSpPr>
            <a:spLocks noGrp="1"/>
          </p:cNvSpPr>
          <p:nvPr>
            <p:ph idx="1"/>
          </p:nvPr>
        </p:nvSpPr>
        <p:spPr>
          <a:xfrm>
            <a:off x="365760" y="1845734"/>
            <a:ext cx="11572240" cy="5012266"/>
          </a:xfrm>
        </p:spPr>
        <p:txBody>
          <a:bodyPr/>
          <a:lstStyle/>
          <a:p>
            <a:r>
              <a:rPr lang="en-US" dirty="0"/>
              <a:t>The best fight against cancer is defending yourself against ever getting it. </a:t>
            </a:r>
          </a:p>
          <a:p>
            <a:r>
              <a:rPr lang="en-US" dirty="0"/>
              <a:t>Cancer research is slow, it gives us tiny steps forward in our fight against cancer.</a:t>
            </a:r>
          </a:p>
          <a:p>
            <a:r>
              <a:rPr lang="en-US" dirty="0"/>
              <a:t>Don’t smoke, get check-ups, eat a (mostly) balanced diet. </a:t>
            </a:r>
          </a:p>
          <a:p>
            <a:endParaRPr lang="en-US" dirty="0"/>
          </a:p>
          <a:p>
            <a:endParaRPr lang="en-US" dirty="0"/>
          </a:p>
          <a:p>
            <a:r>
              <a:rPr lang="en-US" dirty="0"/>
              <a:t>The medical methods to fight cancer can be extreme:</a:t>
            </a:r>
          </a:p>
          <a:p>
            <a:pPr lvl="1"/>
            <a:r>
              <a:rPr lang="en-US" sz="2400" dirty="0"/>
              <a:t> Surgery can remove tumors</a:t>
            </a:r>
          </a:p>
          <a:p>
            <a:pPr lvl="1"/>
            <a:r>
              <a:rPr lang="en-US" sz="2400" dirty="0"/>
              <a:t> Chemotherapy uses chemicals to attack cancer cells, but also attack other body cells</a:t>
            </a:r>
          </a:p>
          <a:p>
            <a:pPr lvl="1"/>
            <a:r>
              <a:rPr lang="en-US" sz="2400" dirty="0"/>
              <a:t>Radiation therapy bombs the cancer with radiation, but also hurts our bodies. </a:t>
            </a:r>
          </a:p>
        </p:txBody>
      </p:sp>
    </p:spTree>
    <p:extLst>
      <p:ext uri="{BB962C8B-B14F-4D97-AF65-F5344CB8AC3E}">
        <p14:creationId xmlns:p14="http://schemas.microsoft.com/office/powerpoint/2010/main" val="2828126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Germ Theory of Disease </a:t>
            </a:r>
          </a:p>
        </p:txBody>
      </p:sp>
      <p:sp>
        <p:nvSpPr>
          <p:cNvPr id="3" name="Content Placeholder 2"/>
          <p:cNvSpPr>
            <a:spLocks noGrp="1"/>
          </p:cNvSpPr>
          <p:nvPr>
            <p:ph idx="1"/>
          </p:nvPr>
        </p:nvSpPr>
        <p:spPr/>
        <p:txBody>
          <a:bodyPr/>
          <a:lstStyle/>
          <a:p>
            <a:r>
              <a:rPr lang="en-US" dirty="0"/>
              <a:t>The world used to believe that curses and spirits caused sickness in people.</a:t>
            </a:r>
          </a:p>
          <a:p>
            <a:endParaRPr lang="en-US" dirty="0"/>
          </a:p>
          <a:p>
            <a:r>
              <a:rPr lang="en-US" dirty="0"/>
              <a:t>As science advanced, studies showed that microorganisms caused diseases.</a:t>
            </a:r>
          </a:p>
          <a:p>
            <a:endParaRPr lang="en-US" dirty="0"/>
          </a:p>
          <a:p>
            <a:r>
              <a:rPr lang="en-US" dirty="0"/>
              <a:t>They were also able to show that some organisms can help carry and spread these microorganisms around (like mosquitos, rats, ticks, </a:t>
            </a:r>
            <a:r>
              <a:rPr lang="en-US" dirty="0" err="1"/>
              <a:t>etc</a:t>
            </a:r>
            <a:r>
              <a:rPr lang="en-US" dirty="0"/>
              <a:t>)</a:t>
            </a:r>
          </a:p>
        </p:txBody>
      </p:sp>
    </p:spTree>
    <p:extLst>
      <p:ext uri="{BB962C8B-B14F-4D97-AF65-F5344CB8AC3E}">
        <p14:creationId xmlns:p14="http://schemas.microsoft.com/office/powerpoint/2010/main" val="100926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Koch’s Postulates</a:t>
            </a:r>
          </a:p>
        </p:txBody>
      </p:sp>
      <p:sp>
        <p:nvSpPr>
          <p:cNvPr id="3" name="Content Placeholder 2"/>
          <p:cNvSpPr>
            <a:spLocks noGrp="1"/>
          </p:cNvSpPr>
          <p:nvPr>
            <p:ph idx="1"/>
          </p:nvPr>
        </p:nvSpPr>
        <p:spPr>
          <a:xfrm>
            <a:off x="457200" y="1845734"/>
            <a:ext cx="11297920" cy="4023360"/>
          </a:xfrm>
        </p:spPr>
        <p:txBody>
          <a:bodyPr/>
          <a:lstStyle/>
          <a:p>
            <a:r>
              <a:rPr lang="en-US" dirty="0"/>
              <a:t>Robert Koch spent a lot of time studying pathogens, and came up with rules on how to find them:</a:t>
            </a:r>
          </a:p>
          <a:p>
            <a:endParaRPr lang="en-US" sz="1000" dirty="0"/>
          </a:p>
          <a:p>
            <a:r>
              <a:rPr lang="en-US" dirty="0"/>
              <a:t>1. The pathogen should be found in a sick organism and not a healthy one</a:t>
            </a:r>
          </a:p>
          <a:p>
            <a:r>
              <a:rPr lang="en-US" dirty="0"/>
              <a:t>2. The pathogen should be isolated and grown in a pure culture</a:t>
            </a:r>
          </a:p>
          <a:p>
            <a:r>
              <a:rPr lang="en-US" dirty="0"/>
              <a:t>3. When the grown pathogens are placed in a new host, they should cause the same sickness</a:t>
            </a:r>
          </a:p>
          <a:p>
            <a:r>
              <a:rPr lang="en-US" dirty="0"/>
              <a:t>4. The injected pathogen should be the same as the original, when taken out of the host.</a:t>
            </a:r>
          </a:p>
        </p:txBody>
      </p:sp>
    </p:spTree>
    <p:extLst>
      <p:ext uri="{BB962C8B-B14F-4D97-AF65-F5344CB8AC3E}">
        <p14:creationId xmlns:p14="http://schemas.microsoft.com/office/powerpoint/2010/main" val="24418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infect bigger organisms?</a:t>
            </a:r>
          </a:p>
        </p:txBody>
      </p:sp>
      <p:sp>
        <p:nvSpPr>
          <p:cNvPr id="3" name="Content Placeholder 2"/>
          <p:cNvSpPr>
            <a:spLocks noGrp="1"/>
          </p:cNvSpPr>
          <p:nvPr>
            <p:ph idx="1"/>
          </p:nvPr>
        </p:nvSpPr>
        <p:spPr/>
        <p:txBody>
          <a:bodyPr/>
          <a:lstStyle/>
          <a:p>
            <a:r>
              <a:rPr lang="en-US" dirty="0"/>
              <a:t>The reason that many pathogens make us sick is because the human body is an ideal place for bacteria and other single celled organisms to grow and live</a:t>
            </a:r>
          </a:p>
          <a:p>
            <a:endParaRPr lang="en-US" dirty="0"/>
          </a:p>
          <a:p>
            <a:r>
              <a:rPr lang="en-US" dirty="0"/>
              <a:t>The human body is a watery environment, at a good temperature, with many nutrients for the pathogen to use.</a:t>
            </a:r>
          </a:p>
          <a:p>
            <a:endParaRPr lang="en-US" dirty="0"/>
          </a:p>
          <a:p>
            <a:r>
              <a:rPr lang="en-US" dirty="0"/>
              <a:t>The same reasoning applies to other animals. </a:t>
            </a:r>
          </a:p>
          <a:p>
            <a:endParaRPr lang="en-US" dirty="0"/>
          </a:p>
        </p:txBody>
      </p:sp>
    </p:spTree>
    <p:extLst>
      <p:ext uri="{BB962C8B-B14F-4D97-AF65-F5344CB8AC3E}">
        <p14:creationId xmlns:p14="http://schemas.microsoft.com/office/powerpoint/2010/main" val="2649302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Agents of Disease</a:t>
            </a:r>
          </a:p>
        </p:txBody>
      </p:sp>
      <p:sp>
        <p:nvSpPr>
          <p:cNvPr id="3" name="Content Placeholder 2"/>
          <p:cNvSpPr>
            <a:spLocks noGrp="1"/>
          </p:cNvSpPr>
          <p:nvPr>
            <p:ph idx="1"/>
          </p:nvPr>
        </p:nvSpPr>
        <p:spPr/>
        <p:txBody>
          <a:bodyPr/>
          <a:lstStyle/>
          <a:p>
            <a:r>
              <a:rPr lang="en-US" dirty="0"/>
              <a:t>Bacteria – break down tissues, or release toxins</a:t>
            </a:r>
          </a:p>
          <a:p>
            <a:pPr marL="0" indent="0">
              <a:buNone/>
            </a:pPr>
            <a:endParaRPr lang="en-US" dirty="0"/>
          </a:p>
          <a:p>
            <a:r>
              <a:rPr lang="en-US" dirty="0"/>
              <a:t>Toxins – poisons that disrupt bodily functions</a:t>
            </a:r>
          </a:p>
          <a:p>
            <a:endParaRPr lang="en-US" dirty="0"/>
          </a:p>
          <a:p>
            <a:r>
              <a:rPr lang="en-US" dirty="0"/>
              <a:t>Parasites – organisms that live and feed inside infected organisms</a:t>
            </a:r>
          </a:p>
          <a:p>
            <a:endParaRPr lang="en-US" dirty="0"/>
          </a:p>
          <a:p>
            <a:r>
              <a:rPr lang="en-US" dirty="0"/>
              <a:t>Viruses – non-living pathogen that reproduces until it destroys the host</a:t>
            </a:r>
          </a:p>
        </p:txBody>
      </p:sp>
    </p:spTree>
    <p:extLst>
      <p:ext uri="{BB962C8B-B14F-4D97-AF65-F5344CB8AC3E}">
        <p14:creationId xmlns:p14="http://schemas.microsoft.com/office/powerpoint/2010/main" val="59359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Spread of Disease</a:t>
            </a:r>
          </a:p>
        </p:txBody>
      </p:sp>
      <p:sp>
        <p:nvSpPr>
          <p:cNvPr id="3" name="Content Placeholder 2"/>
          <p:cNvSpPr>
            <a:spLocks noGrp="1"/>
          </p:cNvSpPr>
          <p:nvPr>
            <p:ph idx="1"/>
          </p:nvPr>
        </p:nvSpPr>
        <p:spPr/>
        <p:txBody>
          <a:bodyPr/>
          <a:lstStyle/>
          <a:p>
            <a:r>
              <a:rPr lang="en-US" dirty="0"/>
              <a:t>Diseases can be spread through a number of different ways:</a:t>
            </a:r>
          </a:p>
          <a:p>
            <a:endParaRPr lang="en-US" dirty="0"/>
          </a:p>
          <a:p>
            <a:r>
              <a:rPr lang="en-US" dirty="0"/>
              <a:t>In humans, coughing, sneezing, and physical contact can spread disease</a:t>
            </a:r>
          </a:p>
          <a:p>
            <a:endParaRPr lang="en-US" dirty="0"/>
          </a:p>
          <a:p>
            <a:r>
              <a:rPr lang="en-US" dirty="0"/>
              <a:t>Infected animals like insects, rats, and birds can spread disease (vectors)</a:t>
            </a:r>
          </a:p>
          <a:p>
            <a:endParaRPr lang="en-US" dirty="0"/>
          </a:p>
          <a:p>
            <a:r>
              <a:rPr lang="en-US" dirty="0"/>
              <a:t>Contaminated food and water can spread disease</a:t>
            </a:r>
          </a:p>
        </p:txBody>
      </p:sp>
    </p:spTree>
    <p:extLst>
      <p:ext uri="{BB962C8B-B14F-4D97-AF65-F5344CB8AC3E}">
        <p14:creationId xmlns:p14="http://schemas.microsoft.com/office/powerpoint/2010/main" val="114185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Vectors</a:t>
            </a:r>
          </a:p>
        </p:txBody>
      </p:sp>
      <p:sp>
        <p:nvSpPr>
          <p:cNvPr id="3" name="Content Placeholder 2"/>
          <p:cNvSpPr>
            <a:spLocks noGrp="1"/>
          </p:cNvSpPr>
          <p:nvPr>
            <p:ph idx="1"/>
          </p:nvPr>
        </p:nvSpPr>
        <p:spPr/>
        <p:txBody>
          <a:bodyPr/>
          <a:lstStyle/>
          <a:p>
            <a:r>
              <a:rPr lang="en-US" dirty="0"/>
              <a:t>Animals and insects that carry diseases from place to place and help transmit them to other organisms are called vectors. </a:t>
            </a:r>
          </a:p>
          <a:p>
            <a:endParaRPr lang="en-US" dirty="0"/>
          </a:p>
          <a:p>
            <a:r>
              <a:rPr lang="en-US" dirty="0"/>
              <a:t>Humans can be vectors too, whenever we are sick, we transmit our diseases to other humans by coughing on them or sneezing near them.</a:t>
            </a:r>
          </a:p>
          <a:p>
            <a:endParaRPr lang="en-US" dirty="0"/>
          </a:p>
          <a:p>
            <a:r>
              <a:rPr lang="en-US" dirty="0"/>
              <a:t>This is why it is so important to cover our mouths whenever we have to cough or sneeze. (Also because getting sneezed on is gross)</a:t>
            </a:r>
          </a:p>
        </p:txBody>
      </p:sp>
    </p:spTree>
    <p:extLst>
      <p:ext uri="{BB962C8B-B14F-4D97-AF65-F5344CB8AC3E}">
        <p14:creationId xmlns:p14="http://schemas.microsoft.com/office/powerpoint/2010/main" val="126891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Fighting Diseases</a:t>
            </a:r>
          </a:p>
        </p:txBody>
      </p:sp>
      <p:sp>
        <p:nvSpPr>
          <p:cNvPr id="3" name="Content Placeholder 2"/>
          <p:cNvSpPr>
            <a:spLocks noGrp="1"/>
          </p:cNvSpPr>
          <p:nvPr>
            <p:ph idx="1"/>
          </p:nvPr>
        </p:nvSpPr>
        <p:spPr/>
        <p:txBody>
          <a:bodyPr/>
          <a:lstStyle/>
          <a:p>
            <a:r>
              <a:rPr lang="en-US" dirty="0"/>
              <a:t>If humans get sick, we have a number of different medicines to help us fight off those diseases.</a:t>
            </a:r>
          </a:p>
          <a:p>
            <a:endParaRPr lang="en-US" dirty="0"/>
          </a:p>
          <a:p>
            <a:r>
              <a:rPr lang="en-US" dirty="0"/>
              <a:t> We have antibacterial drugs for fighting bacteria, antiviral drugs for fighting off viruses, and antidotes and antitoxins for curing toxins</a:t>
            </a:r>
          </a:p>
          <a:p>
            <a:endParaRPr lang="en-US" dirty="0"/>
          </a:p>
          <a:p>
            <a:r>
              <a:rPr lang="en-US" dirty="0"/>
              <a:t>We usually use these medicines in addition to our </a:t>
            </a:r>
            <a:r>
              <a:rPr lang="en-US"/>
              <a:t>natural defense: </a:t>
            </a:r>
            <a:r>
              <a:rPr lang="en-US" dirty="0"/>
              <a:t>our first, second and third lines of defense that are naturally built into </a:t>
            </a:r>
            <a:r>
              <a:rPr lang="en-US"/>
              <a:t>our bodies. </a:t>
            </a:r>
            <a:endParaRPr lang="en-US" dirty="0"/>
          </a:p>
        </p:txBody>
      </p:sp>
    </p:spTree>
    <p:extLst>
      <p:ext uri="{BB962C8B-B14F-4D97-AF65-F5344CB8AC3E}">
        <p14:creationId xmlns:p14="http://schemas.microsoft.com/office/powerpoint/2010/main" val="165119081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8618</TotalTime>
  <Words>1719</Words>
  <Application>Microsoft Office PowerPoint</Application>
  <PresentationFormat>Widescreen</PresentationFormat>
  <Paragraphs>177</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Calibri</vt:lpstr>
      <vt:lpstr>Calibri Light</vt:lpstr>
      <vt:lpstr>Retrospect</vt:lpstr>
      <vt:lpstr>The Immune System</vt:lpstr>
      <vt:lpstr>Diseases</vt:lpstr>
      <vt:lpstr>The Germ Theory of Disease </vt:lpstr>
      <vt:lpstr>Koch’s Postulates</vt:lpstr>
      <vt:lpstr>Why infect bigger organisms?</vt:lpstr>
      <vt:lpstr>Agents of Disease</vt:lpstr>
      <vt:lpstr>The Spread of Disease</vt:lpstr>
      <vt:lpstr>Vectors</vt:lpstr>
      <vt:lpstr>Fighting Diseases</vt:lpstr>
      <vt:lpstr>Types of Defenses</vt:lpstr>
      <vt:lpstr>The First Line of Defense</vt:lpstr>
      <vt:lpstr>Clotting</vt:lpstr>
      <vt:lpstr>The Second Line of Defense</vt:lpstr>
      <vt:lpstr>The Third Line of Defense</vt:lpstr>
      <vt:lpstr>The Third Line of Defense</vt:lpstr>
      <vt:lpstr>What happens after you get sick?</vt:lpstr>
      <vt:lpstr>Active Immunity</vt:lpstr>
      <vt:lpstr>Passive Immunity</vt:lpstr>
      <vt:lpstr>What is the difference between Active and Passive immunity?</vt:lpstr>
      <vt:lpstr>The Lymphatic System</vt:lpstr>
      <vt:lpstr>Immune System Disorders</vt:lpstr>
      <vt:lpstr>Allergies and Asthma</vt:lpstr>
      <vt:lpstr>Autoimmune Disease</vt:lpstr>
      <vt:lpstr>AIDS</vt:lpstr>
      <vt:lpstr>Cancer</vt:lpstr>
      <vt:lpstr>Fighting Cancer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Teo Mesiouris</dc:creator>
  <cp:lastModifiedBy>Teo Mesiouris</cp:lastModifiedBy>
  <cp:revision>507</cp:revision>
  <dcterms:created xsi:type="dcterms:W3CDTF">2013-11-27T15:32:32Z</dcterms:created>
  <dcterms:modified xsi:type="dcterms:W3CDTF">2020-01-08T18:45:08Z</dcterms:modified>
</cp:coreProperties>
</file>