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56" r:id="rId2"/>
    <p:sldId id="339" r:id="rId3"/>
    <p:sldId id="338" r:id="rId4"/>
    <p:sldId id="355" r:id="rId5"/>
    <p:sldId id="357" r:id="rId6"/>
    <p:sldId id="356" r:id="rId7"/>
    <p:sldId id="441" r:id="rId8"/>
    <p:sldId id="359" r:id="rId9"/>
    <p:sldId id="395" r:id="rId10"/>
    <p:sldId id="358" r:id="rId11"/>
    <p:sldId id="442" r:id="rId12"/>
    <p:sldId id="435" r:id="rId13"/>
    <p:sldId id="436" r:id="rId14"/>
    <p:sldId id="438" r:id="rId15"/>
    <p:sldId id="440" r:id="rId16"/>
    <p:sldId id="437" r:id="rId17"/>
    <p:sldId id="439" r:id="rId18"/>
    <p:sldId id="367" r:id="rId19"/>
    <p:sldId id="427" r:id="rId20"/>
    <p:sldId id="428" r:id="rId21"/>
    <p:sldId id="361" r:id="rId22"/>
    <p:sldId id="368" r:id="rId23"/>
    <p:sldId id="443" r:id="rId24"/>
    <p:sldId id="433" r:id="rId25"/>
    <p:sldId id="434" r:id="rId26"/>
    <p:sldId id="363" r:id="rId27"/>
    <p:sldId id="371" r:id="rId28"/>
    <p:sldId id="444" r:id="rId29"/>
    <p:sldId id="372" r:id="rId30"/>
    <p:sldId id="373" r:id="rId31"/>
    <p:sldId id="411" r:id="rId32"/>
    <p:sldId id="374" r:id="rId33"/>
    <p:sldId id="412" r:id="rId34"/>
    <p:sldId id="375" r:id="rId35"/>
    <p:sldId id="413" r:id="rId36"/>
    <p:sldId id="394" r:id="rId37"/>
    <p:sldId id="446" r:id="rId38"/>
    <p:sldId id="396" r:id="rId39"/>
    <p:sldId id="447" r:id="rId40"/>
    <p:sldId id="431" r:id="rId41"/>
    <p:sldId id="432" r:id="rId42"/>
    <p:sldId id="362" r:id="rId43"/>
    <p:sldId id="397" r:id="rId44"/>
    <p:sldId id="402" r:id="rId45"/>
    <p:sldId id="423" r:id="rId46"/>
    <p:sldId id="399" r:id="rId47"/>
    <p:sldId id="424" r:id="rId48"/>
    <p:sldId id="400" r:id="rId49"/>
    <p:sldId id="425" r:id="rId50"/>
    <p:sldId id="401" r:id="rId51"/>
    <p:sldId id="426" r:id="rId52"/>
    <p:sldId id="448"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4660"/>
  </p:normalViewPr>
  <p:slideViewPr>
    <p:cSldViewPr snapToGrid="0">
      <p:cViewPr varScale="1">
        <p:scale>
          <a:sx n="90" d="100"/>
          <a:sy n="90" d="100"/>
        </p:scale>
        <p:origin x="582" y="78"/>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433259-0707-46EC-B8C5-4D8DEE08FE67}" type="datetimeFigureOut">
              <a:rPr lang="en-US" smtClean="0"/>
              <a:t>10/21/2021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53E9DD-2E5A-48E3-8A08-84182FDEFAAC}" type="slidenum">
              <a:rPr lang="en-US" smtClean="0"/>
              <a:t>‹#›</a:t>
            </a:fld>
            <a:endParaRPr lang="en-US"/>
          </a:p>
        </p:txBody>
      </p:sp>
    </p:spTree>
    <p:extLst>
      <p:ext uri="{BB962C8B-B14F-4D97-AF65-F5344CB8AC3E}">
        <p14:creationId xmlns:p14="http://schemas.microsoft.com/office/powerpoint/2010/main" val="2882498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4017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348505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27862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449261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18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61851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3785070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28152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2864558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6E938D-EF1A-4803-9BCC-FE5FDD82DABC}" type="datetimeFigureOut">
              <a:rPr lang="en-US" smtClean="0"/>
              <a:t>10/21/2021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5A7E132-889E-4055-8E72-18315C371BA8}" type="slidenum">
              <a:rPr lang="en-US" smtClean="0"/>
              <a:t>‹#›</a:t>
            </a:fld>
            <a:endParaRPr lang="en-US" dirty="0"/>
          </a:p>
        </p:txBody>
      </p:sp>
    </p:spTree>
    <p:extLst>
      <p:ext uri="{BB962C8B-B14F-4D97-AF65-F5344CB8AC3E}">
        <p14:creationId xmlns:p14="http://schemas.microsoft.com/office/powerpoint/2010/main" val="245657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6E938D-EF1A-4803-9BCC-FE5FDD82DABC}" type="datetimeFigureOut">
              <a:rPr lang="en-US" smtClean="0"/>
              <a:t>10/21/2021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dirty="0"/>
          </a:p>
        </p:txBody>
      </p:sp>
    </p:spTree>
    <p:extLst>
      <p:ext uri="{BB962C8B-B14F-4D97-AF65-F5344CB8AC3E}">
        <p14:creationId xmlns:p14="http://schemas.microsoft.com/office/powerpoint/2010/main" val="1381081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6E938D-EF1A-4803-9BCC-FE5FDD82DABC}" type="datetimeFigureOut">
              <a:rPr lang="en-US" smtClean="0"/>
              <a:t>10/21/2021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5A7E132-889E-4055-8E72-18315C371BA8}"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81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29555"/>
            <a:ext cx="12192000" cy="3566160"/>
          </a:xfrm>
        </p:spPr>
        <p:txBody>
          <a:bodyPr>
            <a:noAutofit/>
          </a:bodyPr>
          <a:lstStyle/>
          <a:p>
            <a:pPr algn="ctr"/>
            <a:r>
              <a:rPr lang="en-US" sz="9600" dirty="0"/>
              <a:t>The Atom: </a:t>
            </a:r>
            <a:br>
              <a:rPr lang="en-US" sz="9600" dirty="0"/>
            </a:br>
            <a:r>
              <a:rPr lang="en-US" sz="9600" dirty="0"/>
              <a:t>Structure and History</a:t>
            </a:r>
          </a:p>
        </p:txBody>
      </p:sp>
      <p:sp>
        <p:nvSpPr>
          <p:cNvPr id="3" name="Subtitle 2"/>
          <p:cNvSpPr>
            <a:spLocks noGrp="1"/>
          </p:cNvSpPr>
          <p:nvPr>
            <p:ph type="subTitle" idx="1"/>
          </p:nvPr>
        </p:nvSpPr>
        <p:spPr>
          <a:xfrm>
            <a:off x="1100051" y="4766171"/>
            <a:ext cx="10058400" cy="1143000"/>
          </a:xfrm>
        </p:spPr>
        <p:txBody>
          <a:bodyPr/>
          <a:lstStyle/>
          <a:p>
            <a:r>
              <a:rPr lang="en-US" dirty="0"/>
              <a:t>Mr. Mesiouris</a:t>
            </a:r>
          </a:p>
        </p:txBody>
      </p:sp>
    </p:spTree>
    <p:extLst>
      <p:ext uri="{BB962C8B-B14F-4D97-AF65-F5344CB8AC3E}">
        <p14:creationId xmlns:p14="http://schemas.microsoft.com/office/powerpoint/2010/main" val="3632903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we use this information today?</a:t>
            </a:r>
          </a:p>
        </p:txBody>
      </p:sp>
      <p:sp>
        <p:nvSpPr>
          <p:cNvPr id="3" name="Content Placeholder 2"/>
          <p:cNvSpPr>
            <a:spLocks noGrp="1"/>
          </p:cNvSpPr>
          <p:nvPr>
            <p:ph idx="1"/>
          </p:nvPr>
        </p:nvSpPr>
        <p:spPr>
          <a:xfrm>
            <a:off x="1066800" y="3932945"/>
            <a:ext cx="10058400" cy="2375392"/>
          </a:xfrm>
        </p:spPr>
        <p:txBody>
          <a:bodyPr>
            <a:normAutofit/>
          </a:bodyPr>
          <a:lstStyle/>
          <a:p>
            <a:pPr marL="0" indent="0">
              <a:buNone/>
            </a:pPr>
            <a:r>
              <a:rPr lang="en-US" dirty="0"/>
              <a:t>The number of protons is always equal to its atomic number</a:t>
            </a:r>
          </a:p>
          <a:p>
            <a:pPr marL="0" indent="0">
              <a:buNone/>
            </a:pPr>
            <a:endParaRPr lang="en-US" sz="500" dirty="0"/>
          </a:p>
          <a:p>
            <a:pPr marL="0" indent="0">
              <a:buNone/>
            </a:pPr>
            <a:r>
              <a:rPr lang="en-US" dirty="0"/>
              <a:t>The number of protons and neutrons together equal </a:t>
            </a:r>
            <a:r>
              <a:rPr lang="en-US"/>
              <a:t>the mass number</a:t>
            </a:r>
            <a:endParaRPr lang="en-US" dirty="0"/>
          </a:p>
          <a:p>
            <a:pPr marL="0" indent="0">
              <a:buNone/>
            </a:pPr>
            <a:endParaRPr lang="en-US" sz="500" dirty="0"/>
          </a:p>
          <a:p>
            <a:pPr marL="0" indent="0">
              <a:buNone/>
            </a:pPr>
            <a:r>
              <a:rPr lang="en-US" dirty="0"/>
              <a:t>An atom of an element exists with an equal number of protons and electrons, which keeps it neutral, but the number of electrons change to create a charge.</a:t>
            </a:r>
          </a:p>
        </p:txBody>
      </p:sp>
      <p:graphicFrame>
        <p:nvGraphicFramePr>
          <p:cNvPr id="4" name="Table 4">
            <a:extLst>
              <a:ext uri="{FF2B5EF4-FFF2-40B4-BE49-F238E27FC236}">
                <a16:creationId xmlns:a16="http://schemas.microsoft.com/office/drawing/2014/main" id="{8CB45F67-B470-4555-A14E-29D7B81E91F2}"/>
              </a:ext>
            </a:extLst>
          </p:cNvPr>
          <p:cNvGraphicFramePr>
            <a:graphicFrameLocks noGrp="1"/>
          </p:cNvGraphicFramePr>
          <p:nvPr>
            <p:extLst>
              <p:ext uri="{D42A27DB-BD31-4B8C-83A1-F6EECF244321}">
                <p14:modId xmlns:p14="http://schemas.microsoft.com/office/powerpoint/2010/main" val="1850292987"/>
              </p:ext>
            </p:extLst>
          </p:nvPr>
        </p:nvGraphicFramePr>
        <p:xfrm>
          <a:off x="2884966" y="1920752"/>
          <a:ext cx="6422067" cy="1828800"/>
        </p:xfrm>
        <a:graphic>
          <a:graphicData uri="http://schemas.openxmlformats.org/drawingml/2006/table">
            <a:tbl>
              <a:tblPr firstRow="1" bandRow="1">
                <a:tableStyleId>{073A0DAA-6AF3-43AB-8588-CEC1D06C72B9}</a:tableStyleId>
              </a:tblPr>
              <a:tblGrid>
                <a:gridCol w="1870216">
                  <a:extLst>
                    <a:ext uri="{9D8B030D-6E8A-4147-A177-3AD203B41FA5}">
                      <a16:colId xmlns:a16="http://schemas.microsoft.com/office/drawing/2014/main" val="3465358805"/>
                    </a:ext>
                  </a:extLst>
                </a:gridCol>
                <a:gridCol w="2411162">
                  <a:extLst>
                    <a:ext uri="{9D8B030D-6E8A-4147-A177-3AD203B41FA5}">
                      <a16:colId xmlns:a16="http://schemas.microsoft.com/office/drawing/2014/main" val="3329959247"/>
                    </a:ext>
                  </a:extLst>
                </a:gridCol>
                <a:gridCol w="2140689">
                  <a:extLst>
                    <a:ext uri="{9D8B030D-6E8A-4147-A177-3AD203B41FA5}">
                      <a16:colId xmlns:a16="http://schemas.microsoft.com/office/drawing/2014/main" val="1085884053"/>
                    </a:ext>
                  </a:extLst>
                </a:gridCol>
              </a:tblGrid>
              <a:tr h="451913">
                <a:tc>
                  <a:txBody>
                    <a:bodyPr/>
                    <a:lstStyle/>
                    <a:p>
                      <a:endParaRPr lang="en-US" dirty="0">
                        <a:solidFill>
                          <a:sysClr val="windowText" lastClr="000000"/>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a:solidFill>
                            <a:sysClr val="windowText" lastClr="000000"/>
                          </a:solidFill>
                        </a:rPr>
                        <a:t>Mass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a:solidFill>
                            <a:sysClr val="windowText" lastClr="000000"/>
                          </a:solidFill>
                        </a:rPr>
                        <a:t>Charge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6691982"/>
                  </a:ext>
                </a:extLst>
              </a:tr>
              <a:tr h="451913">
                <a:tc>
                  <a:txBody>
                    <a:bodyPr/>
                    <a:lstStyle/>
                    <a:p>
                      <a:pPr algn="ctr"/>
                      <a:r>
                        <a:rPr lang="en-US" sz="2400" dirty="0">
                          <a:solidFill>
                            <a:sysClr val="windowText" lastClr="000000"/>
                          </a:solidFill>
                        </a:rPr>
                        <a:t>protons (p)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38463194"/>
                  </a:ext>
                </a:extLst>
              </a:tr>
              <a:tr h="451913">
                <a:tc>
                  <a:txBody>
                    <a:bodyPr/>
                    <a:lstStyle/>
                    <a:p>
                      <a:pPr algn="ctr"/>
                      <a:r>
                        <a:rPr lang="en-US" sz="2400" dirty="0">
                          <a:solidFill>
                            <a:sysClr val="windowText" lastClr="000000"/>
                          </a:solidFill>
                        </a:rPr>
                        <a:t>neutrons (n)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2602610"/>
                  </a:ext>
                </a:extLst>
              </a:tr>
              <a:tr h="451913">
                <a:tc>
                  <a:txBody>
                    <a:bodyPr/>
                    <a:lstStyle/>
                    <a:p>
                      <a:pPr algn="ctr"/>
                      <a:r>
                        <a:rPr lang="en-US" sz="2400" dirty="0">
                          <a:solidFill>
                            <a:sysClr val="windowText" lastClr="000000"/>
                          </a:solidFill>
                        </a:rPr>
                        <a:t>electrons (e</a:t>
                      </a:r>
                      <a:r>
                        <a:rPr lang="en-US" sz="2400" b="1" baseline="30000" dirty="0">
                          <a:solidFill>
                            <a:sysClr val="windowText" lastClr="000000"/>
                          </a:solidFill>
                        </a:rPr>
                        <a:t>-</a:t>
                      </a:r>
                      <a:r>
                        <a:rPr lang="en-US" sz="2400" dirty="0">
                          <a:solidFill>
                            <a:sysClr val="windowText" lastClr="000000"/>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2554761"/>
                  </a:ext>
                </a:extLst>
              </a:tr>
            </a:tbl>
          </a:graphicData>
        </a:graphic>
      </p:graphicFrame>
    </p:spTree>
    <p:extLst>
      <p:ext uri="{BB962C8B-B14F-4D97-AF65-F5344CB8AC3E}">
        <p14:creationId xmlns:p14="http://schemas.microsoft.com/office/powerpoint/2010/main" val="1427264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we use this information today?</a:t>
            </a:r>
          </a:p>
        </p:txBody>
      </p:sp>
      <p:pic>
        <p:nvPicPr>
          <p:cNvPr id="7" name="Picture 6" descr="Schematic&#10;&#10;Description automatically generated">
            <a:extLst>
              <a:ext uri="{FF2B5EF4-FFF2-40B4-BE49-F238E27FC236}">
                <a16:creationId xmlns:a16="http://schemas.microsoft.com/office/drawing/2014/main" id="{DA9F0344-F1D4-4B63-8850-E3E6E55B62D7}"/>
              </a:ext>
            </a:extLst>
          </p:cNvPr>
          <p:cNvPicPr>
            <a:picLocks noChangeAspect="1"/>
          </p:cNvPicPr>
          <p:nvPr/>
        </p:nvPicPr>
        <p:blipFill rotWithShape="1">
          <a:blip r:embed="rId2">
            <a:extLst>
              <a:ext uri="{28A0092B-C50C-407E-A947-70E740481C1C}">
                <a14:useLocalDpi xmlns:a14="http://schemas.microsoft.com/office/drawing/2010/main" val="0"/>
              </a:ext>
            </a:extLst>
          </a:blip>
          <a:srcRect l="6822" t="42684" r="8282" b="7791"/>
          <a:stretch/>
        </p:blipFill>
        <p:spPr>
          <a:xfrm rot="5400000">
            <a:off x="862965" y="1028833"/>
            <a:ext cx="2560320" cy="4286250"/>
          </a:xfrm>
          <a:prstGeom prst="rect">
            <a:avLst/>
          </a:prstGeom>
        </p:spPr>
      </p:pic>
      <p:pic>
        <p:nvPicPr>
          <p:cNvPr id="11" name="Picture 10" descr="Shape&#10;&#10;Description automatically generated">
            <a:extLst>
              <a:ext uri="{FF2B5EF4-FFF2-40B4-BE49-F238E27FC236}">
                <a16:creationId xmlns:a16="http://schemas.microsoft.com/office/drawing/2014/main" id="{B187780F-FF34-4167-AAAA-FD2611ED7560}"/>
              </a:ext>
            </a:extLst>
          </p:cNvPr>
          <p:cNvPicPr>
            <a:picLocks noChangeAspect="1"/>
          </p:cNvPicPr>
          <p:nvPr/>
        </p:nvPicPr>
        <p:blipFill rotWithShape="1">
          <a:blip r:embed="rId3">
            <a:extLst>
              <a:ext uri="{28A0092B-C50C-407E-A947-70E740481C1C}">
                <a14:useLocalDpi xmlns:a14="http://schemas.microsoft.com/office/drawing/2010/main" val="0"/>
              </a:ext>
            </a:extLst>
          </a:blip>
          <a:srcRect l="8165" t="3656" r="6324" b="4922"/>
          <a:stretch/>
        </p:blipFill>
        <p:spPr>
          <a:xfrm rot="5400000">
            <a:off x="4738253" y="2567112"/>
            <a:ext cx="2560320" cy="2546739"/>
          </a:xfrm>
          <a:prstGeom prst="rect">
            <a:avLst/>
          </a:prstGeom>
        </p:spPr>
      </p:pic>
      <p:sp>
        <p:nvSpPr>
          <p:cNvPr id="12" name="TextBox 11">
            <a:extLst>
              <a:ext uri="{FF2B5EF4-FFF2-40B4-BE49-F238E27FC236}">
                <a16:creationId xmlns:a16="http://schemas.microsoft.com/office/drawing/2014/main" id="{8316EFD5-58E7-4FB3-B6CC-9A191ED34440}"/>
              </a:ext>
            </a:extLst>
          </p:cNvPr>
          <p:cNvSpPr txBox="1"/>
          <p:nvPr/>
        </p:nvSpPr>
        <p:spPr>
          <a:xfrm>
            <a:off x="8608940" y="2263126"/>
            <a:ext cx="2546740" cy="3154710"/>
          </a:xfrm>
          <a:prstGeom prst="rect">
            <a:avLst/>
          </a:prstGeom>
          <a:noFill/>
        </p:spPr>
        <p:txBody>
          <a:bodyPr wrap="square" rtlCol="0">
            <a:spAutoFit/>
          </a:bodyPr>
          <a:lstStyle/>
          <a:p>
            <a:pPr algn="ctr"/>
            <a:r>
              <a:rPr lang="en-US" sz="19900" b="1" dirty="0"/>
              <a:t>X</a:t>
            </a:r>
          </a:p>
        </p:txBody>
      </p:sp>
      <p:sp>
        <p:nvSpPr>
          <p:cNvPr id="13" name="TextBox 12">
            <a:extLst>
              <a:ext uri="{FF2B5EF4-FFF2-40B4-BE49-F238E27FC236}">
                <a16:creationId xmlns:a16="http://schemas.microsoft.com/office/drawing/2014/main" id="{EECFD79F-37A5-48F8-83A7-CBBB295B2D60}"/>
              </a:ext>
            </a:extLst>
          </p:cNvPr>
          <p:cNvSpPr txBox="1"/>
          <p:nvPr/>
        </p:nvSpPr>
        <p:spPr>
          <a:xfrm>
            <a:off x="8608940" y="2844225"/>
            <a:ext cx="662987" cy="584775"/>
          </a:xfrm>
          <a:prstGeom prst="rect">
            <a:avLst/>
          </a:prstGeom>
          <a:noFill/>
        </p:spPr>
        <p:txBody>
          <a:bodyPr wrap="square" rtlCol="0">
            <a:spAutoFit/>
          </a:bodyPr>
          <a:lstStyle/>
          <a:p>
            <a:r>
              <a:rPr lang="en-US" sz="3200" dirty="0"/>
              <a:t>42</a:t>
            </a:r>
          </a:p>
        </p:txBody>
      </p:sp>
      <p:sp>
        <p:nvSpPr>
          <p:cNvPr id="14" name="TextBox 13">
            <a:extLst>
              <a:ext uri="{FF2B5EF4-FFF2-40B4-BE49-F238E27FC236}">
                <a16:creationId xmlns:a16="http://schemas.microsoft.com/office/drawing/2014/main" id="{AB0B0C04-337D-4C9B-A64E-51C8633E0CAF}"/>
              </a:ext>
            </a:extLst>
          </p:cNvPr>
          <p:cNvSpPr txBox="1"/>
          <p:nvPr/>
        </p:nvSpPr>
        <p:spPr>
          <a:xfrm>
            <a:off x="8608939" y="4304429"/>
            <a:ext cx="662987" cy="584775"/>
          </a:xfrm>
          <a:prstGeom prst="rect">
            <a:avLst/>
          </a:prstGeom>
          <a:noFill/>
        </p:spPr>
        <p:txBody>
          <a:bodyPr wrap="square" rtlCol="0">
            <a:spAutoFit/>
          </a:bodyPr>
          <a:lstStyle/>
          <a:p>
            <a:r>
              <a:rPr lang="en-US" sz="3200" dirty="0"/>
              <a:t>20</a:t>
            </a:r>
          </a:p>
        </p:txBody>
      </p:sp>
      <p:sp>
        <p:nvSpPr>
          <p:cNvPr id="15" name="TextBox 14">
            <a:extLst>
              <a:ext uri="{FF2B5EF4-FFF2-40B4-BE49-F238E27FC236}">
                <a16:creationId xmlns:a16="http://schemas.microsoft.com/office/drawing/2014/main" id="{D67FB744-90B7-4DA5-AEEB-B27D5D9EF9F3}"/>
              </a:ext>
            </a:extLst>
          </p:cNvPr>
          <p:cNvSpPr txBox="1"/>
          <p:nvPr/>
        </p:nvSpPr>
        <p:spPr>
          <a:xfrm>
            <a:off x="10676991" y="2879570"/>
            <a:ext cx="662987" cy="584775"/>
          </a:xfrm>
          <a:prstGeom prst="rect">
            <a:avLst/>
          </a:prstGeom>
          <a:noFill/>
        </p:spPr>
        <p:txBody>
          <a:bodyPr wrap="square" rtlCol="0">
            <a:spAutoFit/>
          </a:bodyPr>
          <a:lstStyle/>
          <a:p>
            <a:r>
              <a:rPr lang="en-US" sz="3200" dirty="0"/>
              <a:t>0</a:t>
            </a:r>
          </a:p>
        </p:txBody>
      </p:sp>
    </p:spTree>
    <p:extLst>
      <p:ext uri="{BB962C8B-B14F-4D97-AF65-F5344CB8AC3E}">
        <p14:creationId xmlns:p14="http://schemas.microsoft.com/office/powerpoint/2010/main" val="1245395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51759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51759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51759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Compared to the charge of a proton, the charge of an electron has </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51759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4917440"/>
            <a:ext cx="12466320" cy="1384995"/>
          </a:xfrm>
          <a:prstGeom prst="rect">
            <a:avLst/>
          </a:prstGeom>
          <a:noFill/>
        </p:spPr>
        <p:txBody>
          <a:bodyPr wrap="square" rtlCol="0">
            <a:spAutoFit/>
          </a:bodyPr>
          <a:lstStyle/>
          <a:p>
            <a:r>
              <a:rPr lang="en-US" sz="2800" dirty="0"/>
              <a:t>greater magnitude    the same magnitude    the same magnitude  greater magnitude</a:t>
            </a:r>
            <a:endParaRPr lang="en-US" sz="2800" baseline="-25000" dirty="0"/>
          </a:p>
          <a:p>
            <a:r>
              <a:rPr lang="en-US" sz="2800" dirty="0"/>
              <a:t>and the same sign    and the opposite sign   and the same sign       and the opposite 											sign</a:t>
            </a:r>
          </a:p>
        </p:txBody>
      </p:sp>
    </p:spTree>
    <p:extLst>
      <p:ext uri="{BB962C8B-B14F-4D97-AF65-F5344CB8AC3E}">
        <p14:creationId xmlns:p14="http://schemas.microsoft.com/office/powerpoint/2010/main" val="3601296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51759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51759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51759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Compared to the charge of a proton, the charge of an electron has </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51759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4917440"/>
            <a:ext cx="12466320" cy="1384995"/>
          </a:xfrm>
          <a:prstGeom prst="rect">
            <a:avLst/>
          </a:prstGeom>
          <a:noFill/>
        </p:spPr>
        <p:txBody>
          <a:bodyPr wrap="square" rtlCol="0">
            <a:spAutoFit/>
          </a:bodyPr>
          <a:lstStyle/>
          <a:p>
            <a:r>
              <a:rPr lang="en-US" sz="2800" dirty="0"/>
              <a:t>greater magnitude    the same magnitude    the same magnitude  greater magnitude</a:t>
            </a:r>
            <a:endParaRPr lang="en-US" sz="2800" baseline="-25000" dirty="0"/>
          </a:p>
          <a:p>
            <a:r>
              <a:rPr lang="en-US" sz="2800" dirty="0"/>
              <a:t>and the same sign    and the opposite sign   and the same sign       and the opposite 											sign</a:t>
            </a:r>
          </a:p>
        </p:txBody>
      </p:sp>
      <p:sp>
        <p:nvSpPr>
          <p:cNvPr id="13" name="Oval 12"/>
          <p:cNvSpPr/>
          <p:nvPr/>
        </p:nvSpPr>
        <p:spPr>
          <a:xfrm>
            <a:off x="2809867" y="3431399"/>
            <a:ext cx="3499494" cy="3426601"/>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8142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76345429"/>
              </p:ext>
            </p:extLst>
          </p:nvPr>
        </p:nvGraphicFramePr>
        <p:xfrm>
          <a:off x="742378" y="1846267"/>
          <a:ext cx="11042199" cy="4666288"/>
        </p:xfrm>
        <a:graphic>
          <a:graphicData uri="http://schemas.openxmlformats.org/drawingml/2006/table">
            <a:tbl>
              <a:tblPr>
                <a:tableStyleId>{5C22544A-7EE6-4342-B048-85BDC9FD1C3A}</a:tableStyleId>
              </a:tblPr>
              <a:tblGrid>
                <a:gridCol w="1577457">
                  <a:extLst>
                    <a:ext uri="{9D8B030D-6E8A-4147-A177-3AD203B41FA5}">
                      <a16:colId xmlns:a16="http://schemas.microsoft.com/office/drawing/2014/main" val="20000"/>
                    </a:ext>
                  </a:extLst>
                </a:gridCol>
                <a:gridCol w="1577457">
                  <a:extLst>
                    <a:ext uri="{9D8B030D-6E8A-4147-A177-3AD203B41FA5}">
                      <a16:colId xmlns:a16="http://schemas.microsoft.com/office/drawing/2014/main" val="20001"/>
                    </a:ext>
                  </a:extLst>
                </a:gridCol>
                <a:gridCol w="1577457">
                  <a:extLst>
                    <a:ext uri="{9D8B030D-6E8A-4147-A177-3AD203B41FA5}">
                      <a16:colId xmlns:a16="http://schemas.microsoft.com/office/drawing/2014/main" val="20002"/>
                    </a:ext>
                  </a:extLst>
                </a:gridCol>
                <a:gridCol w="1577457">
                  <a:extLst>
                    <a:ext uri="{9D8B030D-6E8A-4147-A177-3AD203B41FA5}">
                      <a16:colId xmlns:a16="http://schemas.microsoft.com/office/drawing/2014/main" val="20003"/>
                    </a:ext>
                  </a:extLst>
                </a:gridCol>
                <a:gridCol w="1577457">
                  <a:extLst>
                    <a:ext uri="{9D8B030D-6E8A-4147-A177-3AD203B41FA5}">
                      <a16:colId xmlns:a16="http://schemas.microsoft.com/office/drawing/2014/main" val="20004"/>
                    </a:ext>
                  </a:extLst>
                </a:gridCol>
                <a:gridCol w="1577457">
                  <a:extLst>
                    <a:ext uri="{9D8B030D-6E8A-4147-A177-3AD203B41FA5}">
                      <a16:colId xmlns:a16="http://schemas.microsoft.com/office/drawing/2014/main" val="20005"/>
                    </a:ext>
                  </a:extLst>
                </a:gridCol>
                <a:gridCol w="1577457">
                  <a:extLst>
                    <a:ext uri="{9D8B030D-6E8A-4147-A177-3AD203B41FA5}">
                      <a16:colId xmlns:a16="http://schemas.microsoft.com/office/drawing/2014/main" val="20006"/>
                    </a:ext>
                  </a:extLst>
                </a:gridCol>
              </a:tblGrid>
              <a:tr h="424208">
                <a:tc>
                  <a:txBody>
                    <a:bodyPr/>
                    <a:lstStyle/>
                    <a:p>
                      <a:pPr marL="0" marR="0" algn="ctr">
                        <a:spcBef>
                          <a:spcPts val="0"/>
                        </a:spcBef>
                        <a:spcAft>
                          <a:spcPts val="600"/>
                        </a:spcAft>
                      </a:pPr>
                      <a:r>
                        <a:rPr lang="en-US" sz="2400" b="1" dirty="0">
                          <a:effectLst/>
                        </a:rPr>
                        <a:t>No</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261</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24208">
                <a:tc>
                  <a:txBody>
                    <a:bodyPr/>
                    <a:lstStyle/>
                    <a:p>
                      <a:pPr marL="0" marR="0" algn="ctr">
                        <a:spcBef>
                          <a:spcPts val="0"/>
                        </a:spcBef>
                        <a:spcAft>
                          <a:spcPts val="600"/>
                        </a:spcAft>
                      </a:pPr>
                      <a:r>
                        <a:rPr lang="en-US" sz="2400" b="1" dirty="0">
                          <a:effectLst/>
                        </a:rPr>
                        <a:t>Tm</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170</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24208">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106</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159</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24208">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22</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20.2</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24208">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19</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39</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24208">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2</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2</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24208">
                <a:tc>
                  <a:txBody>
                    <a:bodyPr/>
                    <a:lstStyle/>
                    <a:p>
                      <a:pPr marL="0" marR="0" algn="ctr">
                        <a:spcBef>
                          <a:spcPts val="0"/>
                        </a:spcBef>
                        <a:spcAft>
                          <a:spcPts val="600"/>
                        </a:spcAft>
                      </a:pPr>
                      <a:r>
                        <a:rPr lang="en-US" sz="2400" b="1" dirty="0" err="1">
                          <a:effectLst/>
                        </a:rPr>
                        <a:t>Ti</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49</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24208">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30</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55.8</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424208">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4</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5</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424208">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16</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32</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424208">
                <a:tc>
                  <a:txBody>
                    <a:bodyPr/>
                    <a:lstStyle/>
                    <a:p>
                      <a:pPr marL="0" marR="0" algn="ctr">
                        <a:spcBef>
                          <a:spcPts val="0"/>
                        </a:spcBef>
                        <a:spcAft>
                          <a:spcPts val="600"/>
                        </a:spcAft>
                      </a:pPr>
                      <a:r>
                        <a:rPr lang="en-US" sz="2400" b="1" dirty="0">
                          <a:effectLst/>
                        </a:rPr>
                        <a:t>V</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28</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843861661"/>
              </p:ext>
            </p:extLst>
          </p:nvPr>
        </p:nvGraphicFramePr>
        <p:xfrm>
          <a:off x="742378" y="596587"/>
          <a:ext cx="11042199" cy="1249680"/>
        </p:xfrm>
        <a:graphic>
          <a:graphicData uri="http://schemas.openxmlformats.org/drawingml/2006/table">
            <a:tbl>
              <a:tblPr>
                <a:tableStyleId>{5C22544A-7EE6-4342-B048-85BDC9FD1C3A}</a:tableStyleId>
              </a:tblPr>
              <a:tblGrid>
                <a:gridCol w="1577457">
                  <a:extLst>
                    <a:ext uri="{9D8B030D-6E8A-4147-A177-3AD203B41FA5}">
                      <a16:colId xmlns:a16="http://schemas.microsoft.com/office/drawing/2014/main" val="20000"/>
                    </a:ext>
                  </a:extLst>
                </a:gridCol>
                <a:gridCol w="1577457">
                  <a:extLst>
                    <a:ext uri="{9D8B030D-6E8A-4147-A177-3AD203B41FA5}">
                      <a16:colId xmlns:a16="http://schemas.microsoft.com/office/drawing/2014/main" val="20001"/>
                    </a:ext>
                  </a:extLst>
                </a:gridCol>
                <a:gridCol w="1577457">
                  <a:extLst>
                    <a:ext uri="{9D8B030D-6E8A-4147-A177-3AD203B41FA5}">
                      <a16:colId xmlns:a16="http://schemas.microsoft.com/office/drawing/2014/main" val="20002"/>
                    </a:ext>
                  </a:extLst>
                </a:gridCol>
                <a:gridCol w="1577457">
                  <a:extLst>
                    <a:ext uri="{9D8B030D-6E8A-4147-A177-3AD203B41FA5}">
                      <a16:colId xmlns:a16="http://schemas.microsoft.com/office/drawing/2014/main" val="20003"/>
                    </a:ext>
                  </a:extLst>
                </a:gridCol>
                <a:gridCol w="1577457">
                  <a:extLst>
                    <a:ext uri="{9D8B030D-6E8A-4147-A177-3AD203B41FA5}">
                      <a16:colId xmlns:a16="http://schemas.microsoft.com/office/drawing/2014/main" val="20004"/>
                    </a:ext>
                  </a:extLst>
                </a:gridCol>
                <a:gridCol w="1577457">
                  <a:extLst>
                    <a:ext uri="{9D8B030D-6E8A-4147-A177-3AD203B41FA5}">
                      <a16:colId xmlns:a16="http://schemas.microsoft.com/office/drawing/2014/main" val="20005"/>
                    </a:ext>
                  </a:extLst>
                </a:gridCol>
                <a:gridCol w="1577457">
                  <a:extLst>
                    <a:ext uri="{9D8B030D-6E8A-4147-A177-3AD203B41FA5}">
                      <a16:colId xmlns:a16="http://schemas.microsoft.com/office/drawing/2014/main" val="20006"/>
                    </a:ext>
                  </a:extLst>
                </a:gridCol>
              </a:tblGrid>
              <a:tr h="556952">
                <a:tc>
                  <a:txBody>
                    <a:bodyPr/>
                    <a:lstStyle/>
                    <a:p>
                      <a:pPr marL="0" marR="0" algn="ctr">
                        <a:spcBef>
                          <a:spcPts val="0"/>
                        </a:spcBef>
                        <a:spcAft>
                          <a:spcPts val="600"/>
                        </a:spcAft>
                      </a:pPr>
                      <a:r>
                        <a:rPr lang="en-US" sz="2400" dirty="0">
                          <a:effectLst/>
                        </a:rPr>
                        <a:t>Atomic</a:t>
                      </a:r>
                    </a:p>
                    <a:p>
                      <a:pPr marL="0" marR="0" algn="ctr">
                        <a:spcBef>
                          <a:spcPts val="0"/>
                        </a:spcBef>
                        <a:spcAft>
                          <a:spcPts val="600"/>
                        </a:spcAft>
                      </a:pPr>
                      <a:r>
                        <a:rPr lang="en-US" sz="2400" dirty="0">
                          <a:effectLst/>
                        </a:rPr>
                        <a:t>symbol</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Atomic</a:t>
                      </a:r>
                    </a:p>
                    <a:p>
                      <a:pPr marL="0" marR="0" algn="ctr">
                        <a:spcBef>
                          <a:spcPts val="0"/>
                        </a:spcBef>
                        <a:spcAft>
                          <a:spcPts val="600"/>
                        </a:spcAft>
                      </a:pPr>
                      <a:r>
                        <a:rPr lang="en-US" sz="2400" dirty="0">
                          <a:effectLst/>
                        </a:rPr>
                        <a:t>number</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Protons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Neutrons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Electrons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Mass</a:t>
                      </a:r>
                    </a:p>
                    <a:p>
                      <a:pPr marL="0" marR="0" algn="ctr">
                        <a:spcBef>
                          <a:spcPts val="0"/>
                        </a:spcBef>
                        <a:spcAft>
                          <a:spcPts val="600"/>
                        </a:spcAft>
                      </a:pPr>
                      <a:r>
                        <a:rPr lang="en-US" sz="2400" dirty="0">
                          <a:effectLst/>
                        </a:rPr>
                        <a:t>Number</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Atomic </a:t>
                      </a:r>
                    </a:p>
                    <a:p>
                      <a:pPr marL="0" marR="0" algn="ctr">
                        <a:spcBef>
                          <a:spcPts val="0"/>
                        </a:spcBef>
                        <a:spcAft>
                          <a:spcPts val="600"/>
                        </a:spcAft>
                      </a:pPr>
                      <a:r>
                        <a:rPr lang="en-US" sz="2400" dirty="0">
                          <a:effectLst/>
                        </a:rPr>
                        <a:t>Mass</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15913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19079541"/>
              </p:ext>
            </p:extLst>
          </p:nvPr>
        </p:nvGraphicFramePr>
        <p:xfrm>
          <a:off x="742378" y="1846267"/>
          <a:ext cx="11042199" cy="4666288"/>
        </p:xfrm>
        <a:graphic>
          <a:graphicData uri="http://schemas.openxmlformats.org/drawingml/2006/table">
            <a:tbl>
              <a:tblPr>
                <a:tableStyleId>{5C22544A-7EE6-4342-B048-85BDC9FD1C3A}</a:tableStyleId>
              </a:tblPr>
              <a:tblGrid>
                <a:gridCol w="1577457">
                  <a:extLst>
                    <a:ext uri="{9D8B030D-6E8A-4147-A177-3AD203B41FA5}">
                      <a16:colId xmlns:a16="http://schemas.microsoft.com/office/drawing/2014/main" val="20000"/>
                    </a:ext>
                  </a:extLst>
                </a:gridCol>
                <a:gridCol w="1577457">
                  <a:extLst>
                    <a:ext uri="{9D8B030D-6E8A-4147-A177-3AD203B41FA5}">
                      <a16:colId xmlns:a16="http://schemas.microsoft.com/office/drawing/2014/main" val="20001"/>
                    </a:ext>
                  </a:extLst>
                </a:gridCol>
                <a:gridCol w="1577457">
                  <a:extLst>
                    <a:ext uri="{9D8B030D-6E8A-4147-A177-3AD203B41FA5}">
                      <a16:colId xmlns:a16="http://schemas.microsoft.com/office/drawing/2014/main" val="20002"/>
                    </a:ext>
                  </a:extLst>
                </a:gridCol>
                <a:gridCol w="1577457">
                  <a:extLst>
                    <a:ext uri="{9D8B030D-6E8A-4147-A177-3AD203B41FA5}">
                      <a16:colId xmlns:a16="http://schemas.microsoft.com/office/drawing/2014/main" val="20003"/>
                    </a:ext>
                  </a:extLst>
                </a:gridCol>
                <a:gridCol w="1577457">
                  <a:extLst>
                    <a:ext uri="{9D8B030D-6E8A-4147-A177-3AD203B41FA5}">
                      <a16:colId xmlns:a16="http://schemas.microsoft.com/office/drawing/2014/main" val="20004"/>
                    </a:ext>
                  </a:extLst>
                </a:gridCol>
                <a:gridCol w="1577457">
                  <a:extLst>
                    <a:ext uri="{9D8B030D-6E8A-4147-A177-3AD203B41FA5}">
                      <a16:colId xmlns:a16="http://schemas.microsoft.com/office/drawing/2014/main" val="20005"/>
                    </a:ext>
                  </a:extLst>
                </a:gridCol>
                <a:gridCol w="1577457">
                  <a:extLst>
                    <a:ext uri="{9D8B030D-6E8A-4147-A177-3AD203B41FA5}">
                      <a16:colId xmlns:a16="http://schemas.microsoft.com/office/drawing/2014/main" val="20006"/>
                    </a:ext>
                  </a:extLst>
                </a:gridCol>
              </a:tblGrid>
              <a:tr h="424208">
                <a:tc>
                  <a:txBody>
                    <a:bodyPr/>
                    <a:lstStyle/>
                    <a:p>
                      <a:pPr marL="0" marR="0" algn="ctr">
                        <a:spcBef>
                          <a:spcPts val="0"/>
                        </a:spcBef>
                        <a:spcAft>
                          <a:spcPts val="600"/>
                        </a:spcAft>
                      </a:pPr>
                      <a:r>
                        <a:rPr lang="en-US" sz="2400" b="1" dirty="0">
                          <a:effectLst/>
                        </a:rPr>
                        <a:t>No</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102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102 </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159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102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261</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259</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24208">
                <a:tc>
                  <a:txBody>
                    <a:bodyPr/>
                    <a:lstStyle/>
                    <a:p>
                      <a:pPr marL="0" marR="0" algn="ctr">
                        <a:spcBef>
                          <a:spcPts val="0"/>
                        </a:spcBef>
                        <a:spcAft>
                          <a:spcPts val="600"/>
                        </a:spcAft>
                      </a:pPr>
                      <a:r>
                        <a:rPr lang="en-US" sz="2400" b="1" dirty="0">
                          <a:effectLst/>
                        </a:rPr>
                        <a:t>Tm</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69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69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101</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69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170</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169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24208">
                <a:tc>
                  <a:txBody>
                    <a:bodyPr/>
                    <a:lstStyle/>
                    <a:p>
                      <a:pPr marL="0" marR="0" algn="ctr">
                        <a:spcBef>
                          <a:spcPts val="0"/>
                        </a:spcBef>
                        <a:spcAft>
                          <a:spcPts val="600"/>
                        </a:spcAft>
                      </a:pPr>
                      <a:r>
                        <a:rPr lang="en-US" sz="2400" b="1" dirty="0">
                          <a:solidFill>
                            <a:srgbClr val="92D050"/>
                          </a:solidFill>
                          <a:effectLst/>
                        </a:rPr>
                        <a:t>Sg</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106</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106</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159</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106</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265</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263</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24208">
                <a:tc>
                  <a:txBody>
                    <a:bodyPr/>
                    <a:lstStyle/>
                    <a:p>
                      <a:pPr marL="0" marR="0" algn="ctr">
                        <a:spcBef>
                          <a:spcPts val="0"/>
                        </a:spcBef>
                        <a:spcAft>
                          <a:spcPts val="600"/>
                        </a:spcAft>
                      </a:pPr>
                      <a:r>
                        <a:rPr lang="en-US" sz="2400" b="1" dirty="0">
                          <a:effectLst/>
                        </a:rPr>
                        <a:t> </a:t>
                      </a:r>
                      <a:r>
                        <a:rPr lang="en-US" sz="2400" b="1" dirty="0">
                          <a:solidFill>
                            <a:srgbClr val="92D050"/>
                          </a:solidFill>
                          <a:effectLst/>
                        </a:rPr>
                        <a:t>Ne</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10</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10 </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12 </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10</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22</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20.2</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24208">
                <a:tc>
                  <a:txBody>
                    <a:bodyPr/>
                    <a:lstStyle/>
                    <a:p>
                      <a:pPr marL="0" marR="0" algn="ctr">
                        <a:spcBef>
                          <a:spcPts val="0"/>
                        </a:spcBef>
                        <a:spcAft>
                          <a:spcPts val="600"/>
                        </a:spcAft>
                      </a:pPr>
                      <a:r>
                        <a:rPr lang="en-US" sz="2400" b="1" dirty="0">
                          <a:effectLst/>
                        </a:rPr>
                        <a:t> </a:t>
                      </a:r>
                      <a:r>
                        <a:rPr lang="en-US" sz="2400" b="1" dirty="0">
                          <a:solidFill>
                            <a:srgbClr val="92D050"/>
                          </a:solidFill>
                          <a:effectLst/>
                        </a:rPr>
                        <a:t>K</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20</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19</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39</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39.1</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24208">
                <a:tc>
                  <a:txBody>
                    <a:bodyPr/>
                    <a:lstStyle/>
                    <a:p>
                      <a:pPr marL="0" marR="0" algn="ctr">
                        <a:spcBef>
                          <a:spcPts val="0"/>
                        </a:spcBef>
                        <a:spcAft>
                          <a:spcPts val="600"/>
                        </a:spcAft>
                      </a:pPr>
                      <a:r>
                        <a:rPr lang="en-US" sz="2400" b="1" dirty="0">
                          <a:effectLst/>
                        </a:rPr>
                        <a:t> </a:t>
                      </a:r>
                      <a:r>
                        <a:rPr lang="en-US" sz="2400" b="1" dirty="0">
                          <a:solidFill>
                            <a:srgbClr val="92D050"/>
                          </a:solidFill>
                          <a:effectLst/>
                        </a:rPr>
                        <a:t>He</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2 </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4</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4.00</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24208">
                <a:tc>
                  <a:txBody>
                    <a:bodyPr/>
                    <a:lstStyle/>
                    <a:p>
                      <a:pPr marL="0" marR="0" algn="ctr">
                        <a:spcBef>
                          <a:spcPts val="0"/>
                        </a:spcBef>
                        <a:spcAft>
                          <a:spcPts val="600"/>
                        </a:spcAft>
                      </a:pPr>
                      <a:r>
                        <a:rPr lang="en-US" sz="2400" b="1" dirty="0" err="1">
                          <a:effectLst/>
                        </a:rPr>
                        <a:t>Ti</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22 </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27</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49</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47.9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24208">
                <a:tc>
                  <a:txBody>
                    <a:bodyPr/>
                    <a:lstStyle/>
                    <a:p>
                      <a:pPr marL="0" marR="0" algn="ctr">
                        <a:spcBef>
                          <a:spcPts val="0"/>
                        </a:spcBef>
                        <a:spcAft>
                          <a:spcPts val="600"/>
                        </a:spcAft>
                      </a:pPr>
                      <a:r>
                        <a:rPr lang="en-US" sz="2400" b="1" dirty="0">
                          <a:effectLst/>
                        </a:rPr>
                        <a:t> </a:t>
                      </a:r>
                      <a:r>
                        <a:rPr lang="en-US" sz="2400" b="1" dirty="0">
                          <a:solidFill>
                            <a:srgbClr val="92D050"/>
                          </a:solidFill>
                          <a:effectLst/>
                        </a:rPr>
                        <a:t>Fe</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26</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26</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30</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26</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56</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55.8</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424208">
                <a:tc>
                  <a:txBody>
                    <a:bodyPr/>
                    <a:lstStyle/>
                    <a:p>
                      <a:pPr marL="0" marR="0" algn="ctr">
                        <a:spcBef>
                          <a:spcPts val="0"/>
                        </a:spcBef>
                        <a:spcAft>
                          <a:spcPts val="600"/>
                        </a:spcAft>
                      </a:pPr>
                      <a:r>
                        <a:rPr lang="en-US" sz="2400" b="1" dirty="0">
                          <a:effectLst/>
                        </a:rPr>
                        <a:t> </a:t>
                      </a:r>
                      <a:r>
                        <a:rPr lang="en-US" sz="2400" b="1" dirty="0">
                          <a:solidFill>
                            <a:srgbClr val="92D050"/>
                          </a:solidFill>
                          <a:effectLst/>
                        </a:rPr>
                        <a:t>Be</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4</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4</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5</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4</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9.01</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424208">
                <a:tc>
                  <a:txBody>
                    <a:bodyPr/>
                    <a:lstStyle/>
                    <a:p>
                      <a:pPr marL="0" marR="0" algn="ctr">
                        <a:spcBef>
                          <a:spcPts val="0"/>
                        </a:spcBef>
                        <a:spcAft>
                          <a:spcPts val="600"/>
                        </a:spcAft>
                      </a:pPr>
                      <a:r>
                        <a:rPr lang="en-US" sz="2400" b="1" dirty="0">
                          <a:effectLst/>
                        </a:rPr>
                        <a:t> </a:t>
                      </a:r>
                      <a:r>
                        <a:rPr lang="en-US" sz="2400" b="1" dirty="0">
                          <a:solidFill>
                            <a:srgbClr val="92D050"/>
                          </a:solidFill>
                          <a:effectLst/>
                        </a:rPr>
                        <a:t>S</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16</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16 </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16</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16</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32</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32.1</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424208">
                <a:tc>
                  <a:txBody>
                    <a:bodyPr/>
                    <a:lstStyle/>
                    <a:p>
                      <a:pPr marL="0" marR="0" algn="ctr">
                        <a:spcBef>
                          <a:spcPts val="0"/>
                        </a:spcBef>
                        <a:spcAft>
                          <a:spcPts val="600"/>
                        </a:spcAft>
                      </a:pPr>
                      <a:r>
                        <a:rPr lang="en-US" sz="2400" b="1" dirty="0">
                          <a:effectLst/>
                        </a:rPr>
                        <a:t>V</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23</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23</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28</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23</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51</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50.9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02071852"/>
              </p:ext>
            </p:extLst>
          </p:nvPr>
        </p:nvGraphicFramePr>
        <p:xfrm>
          <a:off x="742381" y="596583"/>
          <a:ext cx="11042199" cy="1249680"/>
        </p:xfrm>
        <a:graphic>
          <a:graphicData uri="http://schemas.openxmlformats.org/drawingml/2006/table">
            <a:tbl>
              <a:tblPr>
                <a:tableStyleId>{5C22544A-7EE6-4342-B048-85BDC9FD1C3A}</a:tableStyleId>
              </a:tblPr>
              <a:tblGrid>
                <a:gridCol w="1577457">
                  <a:extLst>
                    <a:ext uri="{9D8B030D-6E8A-4147-A177-3AD203B41FA5}">
                      <a16:colId xmlns:a16="http://schemas.microsoft.com/office/drawing/2014/main" val="20000"/>
                    </a:ext>
                  </a:extLst>
                </a:gridCol>
                <a:gridCol w="1577457">
                  <a:extLst>
                    <a:ext uri="{9D8B030D-6E8A-4147-A177-3AD203B41FA5}">
                      <a16:colId xmlns:a16="http://schemas.microsoft.com/office/drawing/2014/main" val="20001"/>
                    </a:ext>
                  </a:extLst>
                </a:gridCol>
                <a:gridCol w="1577457">
                  <a:extLst>
                    <a:ext uri="{9D8B030D-6E8A-4147-A177-3AD203B41FA5}">
                      <a16:colId xmlns:a16="http://schemas.microsoft.com/office/drawing/2014/main" val="20002"/>
                    </a:ext>
                  </a:extLst>
                </a:gridCol>
                <a:gridCol w="1577457">
                  <a:extLst>
                    <a:ext uri="{9D8B030D-6E8A-4147-A177-3AD203B41FA5}">
                      <a16:colId xmlns:a16="http://schemas.microsoft.com/office/drawing/2014/main" val="20003"/>
                    </a:ext>
                  </a:extLst>
                </a:gridCol>
                <a:gridCol w="1577457">
                  <a:extLst>
                    <a:ext uri="{9D8B030D-6E8A-4147-A177-3AD203B41FA5}">
                      <a16:colId xmlns:a16="http://schemas.microsoft.com/office/drawing/2014/main" val="20004"/>
                    </a:ext>
                  </a:extLst>
                </a:gridCol>
                <a:gridCol w="1577457">
                  <a:extLst>
                    <a:ext uri="{9D8B030D-6E8A-4147-A177-3AD203B41FA5}">
                      <a16:colId xmlns:a16="http://schemas.microsoft.com/office/drawing/2014/main" val="20005"/>
                    </a:ext>
                  </a:extLst>
                </a:gridCol>
                <a:gridCol w="1577457">
                  <a:extLst>
                    <a:ext uri="{9D8B030D-6E8A-4147-A177-3AD203B41FA5}">
                      <a16:colId xmlns:a16="http://schemas.microsoft.com/office/drawing/2014/main" val="20006"/>
                    </a:ext>
                  </a:extLst>
                </a:gridCol>
              </a:tblGrid>
              <a:tr h="556952">
                <a:tc>
                  <a:txBody>
                    <a:bodyPr/>
                    <a:lstStyle/>
                    <a:p>
                      <a:pPr marL="0" marR="0" algn="ctr">
                        <a:spcBef>
                          <a:spcPts val="0"/>
                        </a:spcBef>
                        <a:spcAft>
                          <a:spcPts val="600"/>
                        </a:spcAft>
                      </a:pPr>
                      <a:r>
                        <a:rPr lang="en-US" sz="2400" dirty="0">
                          <a:effectLst/>
                        </a:rPr>
                        <a:t>Atomic</a:t>
                      </a:r>
                    </a:p>
                    <a:p>
                      <a:pPr marL="0" marR="0" algn="ctr">
                        <a:spcBef>
                          <a:spcPts val="0"/>
                        </a:spcBef>
                        <a:spcAft>
                          <a:spcPts val="600"/>
                        </a:spcAft>
                      </a:pPr>
                      <a:r>
                        <a:rPr lang="en-US" sz="2400" dirty="0">
                          <a:effectLst/>
                        </a:rPr>
                        <a:t>symbol</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Atomic</a:t>
                      </a:r>
                    </a:p>
                    <a:p>
                      <a:pPr marL="0" marR="0" algn="ctr">
                        <a:spcBef>
                          <a:spcPts val="0"/>
                        </a:spcBef>
                        <a:spcAft>
                          <a:spcPts val="600"/>
                        </a:spcAft>
                      </a:pPr>
                      <a:r>
                        <a:rPr lang="en-US" sz="2400" dirty="0">
                          <a:effectLst/>
                        </a:rPr>
                        <a:t>number</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Protons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Neutrons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Electrons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Mass</a:t>
                      </a:r>
                    </a:p>
                    <a:p>
                      <a:pPr marL="0" marR="0" algn="ctr">
                        <a:spcBef>
                          <a:spcPts val="0"/>
                        </a:spcBef>
                        <a:spcAft>
                          <a:spcPts val="600"/>
                        </a:spcAft>
                      </a:pPr>
                      <a:r>
                        <a:rPr lang="en-US" sz="2400" dirty="0">
                          <a:effectLst/>
                        </a:rPr>
                        <a:t>Number</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Atomic </a:t>
                      </a:r>
                    </a:p>
                    <a:p>
                      <a:pPr marL="0" marR="0" algn="ctr">
                        <a:spcBef>
                          <a:spcPts val="0"/>
                        </a:spcBef>
                        <a:spcAft>
                          <a:spcPts val="600"/>
                        </a:spcAft>
                      </a:pPr>
                      <a:r>
                        <a:rPr lang="en-US" sz="2400" dirty="0">
                          <a:effectLst/>
                        </a:rPr>
                        <a:t>Mass</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31580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73361959"/>
              </p:ext>
            </p:extLst>
          </p:nvPr>
        </p:nvGraphicFramePr>
        <p:xfrm>
          <a:off x="690441" y="253074"/>
          <a:ext cx="11042199" cy="6351852"/>
        </p:xfrm>
        <a:graphic>
          <a:graphicData uri="http://schemas.openxmlformats.org/drawingml/2006/table">
            <a:tbl>
              <a:tblPr>
                <a:tableStyleId>{5C22544A-7EE6-4342-B048-85BDC9FD1C3A}</a:tableStyleId>
              </a:tblPr>
              <a:tblGrid>
                <a:gridCol w="1577457">
                  <a:extLst>
                    <a:ext uri="{9D8B030D-6E8A-4147-A177-3AD203B41FA5}">
                      <a16:colId xmlns:a16="http://schemas.microsoft.com/office/drawing/2014/main" val="20000"/>
                    </a:ext>
                  </a:extLst>
                </a:gridCol>
                <a:gridCol w="1577457">
                  <a:extLst>
                    <a:ext uri="{9D8B030D-6E8A-4147-A177-3AD203B41FA5}">
                      <a16:colId xmlns:a16="http://schemas.microsoft.com/office/drawing/2014/main" val="20001"/>
                    </a:ext>
                  </a:extLst>
                </a:gridCol>
                <a:gridCol w="1577457">
                  <a:extLst>
                    <a:ext uri="{9D8B030D-6E8A-4147-A177-3AD203B41FA5}">
                      <a16:colId xmlns:a16="http://schemas.microsoft.com/office/drawing/2014/main" val="20002"/>
                    </a:ext>
                  </a:extLst>
                </a:gridCol>
                <a:gridCol w="1577457">
                  <a:extLst>
                    <a:ext uri="{9D8B030D-6E8A-4147-A177-3AD203B41FA5}">
                      <a16:colId xmlns:a16="http://schemas.microsoft.com/office/drawing/2014/main" val="20003"/>
                    </a:ext>
                  </a:extLst>
                </a:gridCol>
                <a:gridCol w="1577457">
                  <a:extLst>
                    <a:ext uri="{9D8B030D-6E8A-4147-A177-3AD203B41FA5}">
                      <a16:colId xmlns:a16="http://schemas.microsoft.com/office/drawing/2014/main" val="20004"/>
                    </a:ext>
                  </a:extLst>
                </a:gridCol>
                <a:gridCol w="1577457">
                  <a:extLst>
                    <a:ext uri="{9D8B030D-6E8A-4147-A177-3AD203B41FA5}">
                      <a16:colId xmlns:a16="http://schemas.microsoft.com/office/drawing/2014/main" val="20005"/>
                    </a:ext>
                  </a:extLst>
                </a:gridCol>
                <a:gridCol w="1577457">
                  <a:extLst>
                    <a:ext uri="{9D8B030D-6E8A-4147-A177-3AD203B41FA5}">
                      <a16:colId xmlns:a16="http://schemas.microsoft.com/office/drawing/2014/main" val="20006"/>
                    </a:ext>
                  </a:extLst>
                </a:gridCol>
              </a:tblGrid>
              <a:tr h="556952">
                <a:tc>
                  <a:txBody>
                    <a:bodyPr/>
                    <a:lstStyle/>
                    <a:p>
                      <a:pPr marL="0" marR="0" algn="ctr">
                        <a:spcBef>
                          <a:spcPts val="0"/>
                        </a:spcBef>
                        <a:spcAft>
                          <a:spcPts val="600"/>
                        </a:spcAft>
                      </a:pPr>
                      <a:r>
                        <a:rPr lang="en-US" sz="2400" dirty="0">
                          <a:effectLst/>
                        </a:rPr>
                        <a:t>Atomic</a:t>
                      </a:r>
                    </a:p>
                    <a:p>
                      <a:pPr marL="0" marR="0" algn="ctr">
                        <a:spcBef>
                          <a:spcPts val="0"/>
                        </a:spcBef>
                        <a:spcAft>
                          <a:spcPts val="600"/>
                        </a:spcAft>
                      </a:pPr>
                      <a:r>
                        <a:rPr lang="en-US" sz="2400" dirty="0">
                          <a:effectLst/>
                        </a:rPr>
                        <a:t>symbol</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Atomic</a:t>
                      </a:r>
                    </a:p>
                    <a:p>
                      <a:pPr marL="0" marR="0" algn="ctr">
                        <a:spcBef>
                          <a:spcPts val="0"/>
                        </a:spcBef>
                        <a:spcAft>
                          <a:spcPts val="600"/>
                        </a:spcAft>
                      </a:pPr>
                      <a:r>
                        <a:rPr lang="en-US" sz="2400" dirty="0">
                          <a:effectLst/>
                        </a:rPr>
                        <a:t>number</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Protons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Neutrons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Electrons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Mass</a:t>
                      </a:r>
                    </a:p>
                    <a:p>
                      <a:pPr marL="0" marR="0" algn="ctr">
                        <a:spcBef>
                          <a:spcPts val="0"/>
                        </a:spcBef>
                        <a:spcAft>
                          <a:spcPts val="600"/>
                        </a:spcAft>
                      </a:pPr>
                      <a:r>
                        <a:rPr lang="en-US" sz="2400" dirty="0">
                          <a:effectLst/>
                        </a:rPr>
                        <a:t>Number</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Atomic </a:t>
                      </a:r>
                    </a:p>
                    <a:p>
                      <a:pPr marL="0" marR="0" algn="ctr">
                        <a:spcBef>
                          <a:spcPts val="0"/>
                        </a:spcBef>
                        <a:spcAft>
                          <a:spcPts val="600"/>
                        </a:spcAft>
                      </a:pPr>
                      <a:r>
                        <a:rPr lang="en-US" sz="2400" dirty="0">
                          <a:effectLst/>
                        </a:rPr>
                        <a:t>Mass</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25181">
                <a:tc>
                  <a:txBody>
                    <a:bodyPr/>
                    <a:lstStyle/>
                    <a:p>
                      <a:pPr marL="0" marR="0" algn="ctr">
                        <a:spcBef>
                          <a:spcPts val="0"/>
                        </a:spcBef>
                        <a:spcAft>
                          <a:spcPts val="600"/>
                        </a:spcAft>
                      </a:pPr>
                      <a:r>
                        <a:rPr lang="en-US" sz="2400" b="1" dirty="0">
                          <a:effectLst/>
                        </a:rPr>
                        <a:t>B</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6</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25181">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11</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24</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25181">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31</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37</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25181">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39</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89</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25181">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35</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63.5</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25181">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43</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100</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25181">
                <a:tc>
                  <a:txBody>
                    <a:bodyPr/>
                    <a:lstStyle/>
                    <a:p>
                      <a:pPr marL="0" marR="0" algn="ctr">
                        <a:spcBef>
                          <a:spcPts val="0"/>
                        </a:spcBef>
                        <a:spcAft>
                          <a:spcPts val="600"/>
                        </a:spcAft>
                      </a:pPr>
                      <a:r>
                        <a:rPr lang="en-US" sz="2400" b="1" dirty="0" err="1">
                          <a:effectLst/>
                        </a:rPr>
                        <a:t>Pb</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207</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425181">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102</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70</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425181">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225</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227</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425181">
                <a:tc>
                  <a:txBody>
                    <a:bodyPr/>
                    <a:lstStyle/>
                    <a:p>
                      <a:pPr marL="0" marR="0" algn="ctr">
                        <a:spcBef>
                          <a:spcPts val="0"/>
                        </a:spcBef>
                        <a:spcAft>
                          <a:spcPts val="600"/>
                        </a:spcAft>
                      </a:pPr>
                      <a:r>
                        <a:rPr lang="en-US" sz="2400" b="1" dirty="0">
                          <a:effectLst/>
                        </a:rPr>
                        <a:t>Mo</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53</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425181">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81</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206</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425181">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100</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159</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 </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050806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0707541"/>
              </p:ext>
            </p:extLst>
          </p:nvPr>
        </p:nvGraphicFramePr>
        <p:xfrm>
          <a:off x="701073" y="253074"/>
          <a:ext cx="11042199" cy="6351852"/>
        </p:xfrm>
        <a:graphic>
          <a:graphicData uri="http://schemas.openxmlformats.org/drawingml/2006/table">
            <a:tbl>
              <a:tblPr>
                <a:tableStyleId>{5C22544A-7EE6-4342-B048-85BDC9FD1C3A}</a:tableStyleId>
              </a:tblPr>
              <a:tblGrid>
                <a:gridCol w="1577457">
                  <a:extLst>
                    <a:ext uri="{9D8B030D-6E8A-4147-A177-3AD203B41FA5}">
                      <a16:colId xmlns:a16="http://schemas.microsoft.com/office/drawing/2014/main" val="20000"/>
                    </a:ext>
                  </a:extLst>
                </a:gridCol>
                <a:gridCol w="1577457">
                  <a:extLst>
                    <a:ext uri="{9D8B030D-6E8A-4147-A177-3AD203B41FA5}">
                      <a16:colId xmlns:a16="http://schemas.microsoft.com/office/drawing/2014/main" val="20001"/>
                    </a:ext>
                  </a:extLst>
                </a:gridCol>
                <a:gridCol w="1577457">
                  <a:extLst>
                    <a:ext uri="{9D8B030D-6E8A-4147-A177-3AD203B41FA5}">
                      <a16:colId xmlns:a16="http://schemas.microsoft.com/office/drawing/2014/main" val="20002"/>
                    </a:ext>
                  </a:extLst>
                </a:gridCol>
                <a:gridCol w="1577457">
                  <a:extLst>
                    <a:ext uri="{9D8B030D-6E8A-4147-A177-3AD203B41FA5}">
                      <a16:colId xmlns:a16="http://schemas.microsoft.com/office/drawing/2014/main" val="20003"/>
                    </a:ext>
                  </a:extLst>
                </a:gridCol>
                <a:gridCol w="1577457">
                  <a:extLst>
                    <a:ext uri="{9D8B030D-6E8A-4147-A177-3AD203B41FA5}">
                      <a16:colId xmlns:a16="http://schemas.microsoft.com/office/drawing/2014/main" val="20004"/>
                    </a:ext>
                  </a:extLst>
                </a:gridCol>
                <a:gridCol w="1577457">
                  <a:extLst>
                    <a:ext uri="{9D8B030D-6E8A-4147-A177-3AD203B41FA5}">
                      <a16:colId xmlns:a16="http://schemas.microsoft.com/office/drawing/2014/main" val="20005"/>
                    </a:ext>
                  </a:extLst>
                </a:gridCol>
                <a:gridCol w="1577457">
                  <a:extLst>
                    <a:ext uri="{9D8B030D-6E8A-4147-A177-3AD203B41FA5}">
                      <a16:colId xmlns:a16="http://schemas.microsoft.com/office/drawing/2014/main" val="20006"/>
                    </a:ext>
                  </a:extLst>
                </a:gridCol>
              </a:tblGrid>
              <a:tr h="556952">
                <a:tc>
                  <a:txBody>
                    <a:bodyPr/>
                    <a:lstStyle/>
                    <a:p>
                      <a:pPr marL="0" marR="0" algn="ctr">
                        <a:spcBef>
                          <a:spcPts val="0"/>
                        </a:spcBef>
                        <a:spcAft>
                          <a:spcPts val="600"/>
                        </a:spcAft>
                      </a:pPr>
                      <a:r>
                        <a:rPr lang="en-US" sz="2400" dirty="0">
                          <a:effectLst/>
                        </a:rPr>
                        <a:t>Atomic</a:t>
                      </a:r>
                    </a:p>
                    <a:p>
                      <a:pPr marL="0" marR="0" algn="ctr">
                        <a:spcBef>
                          <a:spcPts val="0"/>
                        </a:spcBef>
                        <a:spcAft>
                          <a:spcPts val="600"/>
                        </a:spcAft>
                      </a:pPr>
                      <a:r>
                        <a:rPr lang="en-US" sz="2400" dirty="0">
                          <a:effectLst/>
                        </a:rPr>
                        <a:t>symbol</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Atomic</a:t>
                      </a:r>
                    </a:p>
                    <a:p>
                      <a:pPr marL="0" marR="0" algn="ctr">
                        <a:spcBef>
                          <a:spcPts val="0"/>
                        </a:spcBef>
                        <a:spcAft>
                          <a:spcPts val="600"/>
                        </a:spcAft>
                      </a:pPr>
                      <a:r>
                        <a:rPr lang="en-US" sz="2400" dirty="0">
                          <a:effectLst/>
                        </a:rPr>
                        <a:t>number</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Protons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Neutrons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 </a:t>
                      </a:r>
                    </a:p>
                    <a:p>
                      <a:pPr marL="0" marR="0" algn="ctr">
                        <a:spcBef>
                          <a:spcPts val="0"/>
                        </a:spcBef>
                        <a:spcAft>
                          <a:spcPts val="600"/>
                        </a:spcAft>
                      </a:pPr>
                      <a:r>
                        <a:rPr lang="en-US" sz="2400" dirty="0">
                          <a:effectLst/>
                        </a:rPr>
                        <a:t>Electrons</a:t>
                      </a:r>
                    </a:p>
                    <a:p>
                      <a:pPr marL="0" marR="0" algn="ctr">
                        <a:spcBef>
                          <a:spcPts val="0"/>
                        </a:spcBef>
                        <a:spcAft>
                          <a:spcPts val="600"/>
                        </a:spcAft>
                      </a:pPr>
                      <a:r>
                        <a:rPr lang="en-US" sz="2400" dirty="0">
                          <a:effectLst/>
                        </a:rPr>
                        <a:t>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Mass</a:t>
                      </a:r>
                    </a:p>
                    <a:p>
                      <a:pPr marL="0" marR="0" algn="ctr">
                        <a:spcBef>
                          <a:spcPts val="0"/>
                        </a:spcBef>
                        <a:spcAft>
                          <a:spcPts val="600"/>
                        </a:spcAft>
                      </a:pPr>
                      <a:r>
                        <a:rPr lang="en-US" sz="2400" dirty="0">
                          <a:effectLst/>
                        </a:rPr>
                        <a:t>Number</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dirty="0">
                          <a:effectLst/>
                        </a:rPr>
                        <a:t>Atomic </a:t>
                      </a:r>
                    </a:p>
                    <a:p>
                      <a:pPr marL="0" marR="0" algn="ctr">
                        <a:spcBef>
                          <a:spcPts val="0"/>
                        </a:spcBef>
                        <a:spcAft>
                          <a:spcPts val="600"/>
                        </a:spcAft>
                      </a:pPr>
                      <a:r>
                        <a:rPr lang="en-US" sz="2400" dirty="0">
                          <a:effectLst/>
                        </a:rPr>
                        <a:t>Mass</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25181">
                <a:tc>
                  <a:txBody>
                    <a:bodyPr/>
                    <a:lstStyle/>
                    <a:p>
                      <a:pPr marL="0" marR="0" algn="ctr">
                        <a:spcBef>
                          <a:spcPts val="0"/>
                        </a:spcBef>
                        <a:spcAft>
                          <a:spcPts val="600"/>
                        </a:spcAft>
                      </a:pPr>
                      <a:r>
                        <a:rPr lang="en-US" sz="2400" b="1" dirty="0">
                          <a:effectLst/>
                        </a:rPr>
                        <a:t>B</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5</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5</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6</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5</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11</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10.8</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25181">
                <a:tc>
                  <a:txBody>
                    <a:bodyPr/>
                    <a:lstStyle/>
                    <a:p>
                      <a:pPr marL="0" marR="0" algn="ctr">
                        <a:spcBef>
                          <a:spcPts val="0"/>
                        </a:spcBef>
                        <a:spcAft>
                          <a:spcPts val="600"/>
                        </a:spcAft>
                      </a:pPr>
                      <a:r>
                        <a:rPr lang="en-US" sz="2400" b="1" dirty="0">
                          <a:effectLst/>
                        </a:rPr>
                        <a:t> </a:t>
                      </a:r>
                      <a:r>
                        <a:rPr lang="en-US" sz="2400" b="1" dirty="0">
                          <a:solidFill>
                            <a:srgbClr val="92D050"/>
                          </a:solidFill>
                          <a:effectLst/>
                        </a:rPr>
                        <a:t>Na</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11</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11</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13</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11</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24</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23.0</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25181">
                <a:tc>
                  <a:txBody>
                    <a:bodyPr/>
                    <a:lstStyle/>
                    <a:p>
                      <a:pPr marL="0" marR="0" algn="ctr">
                        <a:spcBef>
                          <a:spcPts val="0"/>
                        </a:spcBef>
                        <a:spcAft>
                          <a:spcPts val="600"/>
                        </a:spcAft>
                      </a:pPr>
                      <a:r>
                        <a:rPr lang="en-US" sz="2400" b="1" dirty="0">
                          <a:effectLst/>
                        </a:rPr>
                        <a:t> </a:t>
                      </a:r>
                      <a:r>
                        <a:rPr lang="en-US" sz="2400" b="1" dirty="0">
                          <a:solidFill>
                            <a:srgbClr val="92D050"/>
                          </a:solidFill>
                          <a:effectLst/>
                        </a:rPr>
                        <a:t>Ga</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31</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31</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37</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31</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68</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69.7</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25181">
                <a:tc>
                  <a:txBody>
                    <a:bodyPr/>
                    <a:lstStyle/>
                    <a:p>
                      <a:pPr marL="0" marR="0" algn="ctr">
                        <a:spcBef>
                          <a:spcPts val="0"/>
                        </a:spcBef>
                        <a:spcAft>
                          <a:spcPts val="600"/>
                        </a:spcAft>
                      </a:pPr>
                      <a:r>
                        <a:rPr lang="en-US" sz="2400" b="1" dirty="0">
                          <a:effectLst/>
                        </a:rPr>
                        <a:t> </a:t>
                      </a:r>
                      <a:r>
                        <a:rPr lang="en-US" sz="2400" b="1" dirty="0">
                          <a:solidFill>
                            <a:srgbClr val="92D050"/>
                          </a:solidFill>
                          <a:effectLst/>
                        </a:rPr>
                        <a:t>Y</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39</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39</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50</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39</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89</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88.9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25181">
                <a:tc>
                  <a:txBody>
                    <a:bodyPr/>
                    <a:lstStyle/>
                    <a:p>
                      <a:pPr marL="0" marR="0" algn="ctr">
                        <a:spcBef>
                          <a:spcPts val="0"/>
                        </a:spcBef>
                        <a:spcAft>
                          <a:spcPts val="600"/>
                        </a:spcAft>
                      </a:pPr>
                      <a:r>
                        <a:rPr lang="en-US" sz="2400" b="1" dirty="0">
                          <a:effectLst/>
                        </a:rPr>
                        <a:t> </a:t>
                      </a:r>
                      <a:r>
                        <a:rPr lang="en-US" sz="2400" b="1" dirty="0">
                          <a:solidFill>
                            <a:srgbClr val="92D050"/>
                          </a:solidFill>
                          <a:effectLst/>
                        </a:rPr>
                        <a:t>Cu</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29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29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35</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29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64</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63.5</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25181">
                <a:tc>
                  <a:txBody>
                    <a:bodyPr/>
                    <a:lstStyle/>
                    <a:p>
                      <a:pPr marL="0" marR="0" algn="ctr">
                        <a:spcBef>
                          <a:spcPts val="0"/>
                        </a:spcBef>
                        <a:spcAft>
                          <a:spcPts val="600"/>
                        </a:spcAft>
                      </a:pPr>
                      <a:r>
                        <a:rPr lang="en-US" sz="2400" b="1" dirty="0">
                          <a:effectLst/>
                        </a:rPr>
                        <a:t> </a:t>
                      </a:r>
                      <a:r>
                        <a:rPr lang="en-US" sz="2400" b="1" dirty="0">
                          <a:solidFill>
                            <a:srgbClr val="92D050"/>
                          </a:solidFill>
                          <a:effectLst/>
                        </a:rPr>
                        <a:t>Tc</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43</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43</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57</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43</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100</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(98)</a:t>
                      </a:r>
                      <a:r>
                        <a:rPr lang="en-US" sz="2400" b="1" dirty="0">
                          <a:effectLst/>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25181">
                <a:tc>
                  <a:txBody>
                    <a:bodyPr/>
                    <a:lstStyle/>
                    <a:p>
                      <a:pPr marL="0" marR="0" algn="ctr">
                        <a:spcBef>
                          <a:spcPts val="0"/>
                        </a:spcBef>
                        <a:spcAft>
                          <a:spcPts val="600"/>
                        </a:spcAft>
                      </a:pPr>
                      <a:r>
                        <a:rPr lang="en-US" sz="2400" b="1" dirty="0" err="1">
                          <a:effectLst/>
                        </a:rPr>
                        <a:t>Pb</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82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82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125</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82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207</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207</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425181">
                <a:tc>
                  <a:txBody>
                    <a:bodyPr/>
                    <a:lstStyle/>
                    <a:p>
                      <a:pPr marL="0" marR="0" algn="ctr">
                        <a:spcBef>
                          <a:spcPts val="0"/>
                        </a:spcBef>
                        <a:spcAft>
                          <a:spcPts val="600"/>
                        </a:spcAft>
                      </a:pPr>
                      <a:r>
                        <a:rPr lang="en-US" sz="2400" b="1" dirty="0">
                          <a:effectLst/>
                        </a:rPr>
                        <a:t> </a:t>
                      </a:r>
                      <a:r>
                        <a:rPr lang="en-US" sz="2400" b="1" dirty="0" err="1">
                          <a:solidFill>
                            <a:srgbClr val="92D050"/>
                          </a:solidFill>
                          <a:effectLst/>
                        </a:rPr>
                        <a:t>Yb</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70</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70</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102</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70</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172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173</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425181">
                <a:tc>
                  <a:txBody>
                    <a:bodyPr/>
                    <a:lstStyle/>
                    <a:p>
                      <a:pPr marL="0" marR="0" algn="ctr">
                        <a:spcBef>
                          <a:spcPts val="0"/>
                        </a:spcBef>
                        <a:spcAft>
                          <a:spcPts val="600"/>
                        </a:spcAft>
                      </a:pPr>
                      <a:r>
                        <a:rPr lang="en-US" sz="2400" b="1" dirty="0">
                          <a:effectLst/>
                        </a:rPr>
                        <a:t> </a:t>
                      </a:r>
                      <a:r>
                        <a:rPr lang="en-US" sz="2400" b="1" dirty="0">
                          <a:solidFill>
                            <a:srgbClr val="92D050"/>
                          </a:solidFill>
                          <a:effectLst/>
                        </a:rPr>
                        <a:t>Ac</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89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89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136</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89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225</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227</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425181">
                <a:tc>
                  <a:txBody>
                    <a:bodyPr/>
                    <a:lstStyle/>
                    <a:p>
                      <a:pPr marL="0" marR="0" algn="ctr">
                        <a:spcBef>
                          <a:spcPts val="0"/>
                        </a:spcBef>
                        <a:spcAft>
                          <a:spcPts val="600"/>
                        </a:spcAft>
                      </a:pPr>
                      <a:r>
                        <a:rPr lang="en-US" sz="2400" b="1" dirty="0">
                          <a:effectLst/>
                        </a:rPr>
                        <a:t>Mo</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solidFill>
                            <a:srgbClr val="92D050"/>
                          </a:solidFill>
                          <a:effectLst/>
                        </a:rPr>
                        <a:t> 42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42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53</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42</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95</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95.9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425181">
                <a:tc>
                  <a:txBody>
                    <a:bodyPr/>
                    <a:lstStyle/>
                    <a:p>
                      <a:pPr marL="0" marR="0" algn="ctr">
                        <a:spcBef>
                          <a:spcPts val="0"/>
                        </a:spcBef>
                        <a:spcAft>
                          <a:spcPts val="600"/>
                        </a:spcAft>
                      </a:pPr>
                      <a:r>
                        <a:rPr lang="en-US" sz="2400" b="1" dirty="0">
                          <a:effectLst/>
                        </a:rPr>
                        <a:t> </a:t>
                      </a:r>
                      <a:r>
                        <a:rPr lang="en-US" sz="2400" b="1" dirty="0">
                          <a:solidFill>
                            <a:srgbClr val="92D050"/>
                          </a:solidFill>
                          <a:effectLst/>
                        </a:rPr>
                        <a:t>Tl</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81</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81</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125</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81</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206</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204.4</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425181">
                <a:tc>
                  <a:txBody>
                    <a:bodyPr/>
                    <a:lstStyle/>
                    <a:p>
                      <a:pPr marL="0" marR="0" algn="ctr">
                        <a:spcBef>
                          <a:spcPts val="0"/>
                        </a:spcBef>
                        <a:spcAft>
                          <a:spcPts val="600"/>
                        </a:spcAft>
                      </a:pPr>
                      <a:r>
                        <a:rPr lang="en-US" sz="2400" b="1" dirty="0">
                          <a:effectLst/>
                        </a:rPr>
                        <a:t> </a:t>
                      </a:r>
                      <a:r>
                        <a:rPr lang="en-US" sz="2400" b="1" dirty="0" err="1">
                          <a:solidFill>
                            <a:srgbClr val="92D050"/>
                          </a:solidFill>
                          <a:effectLst/>
                        </a:rPr>
                        <a:t>Fm</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100</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100</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a:effectLst/>
                        </a:rPr>
                        <a:t>159</a:t>
                      </a:r>
                      <a:endParaRPr lang="en-US" sz="2400" b="1">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100</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259</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600"/>
                        </a:spcAft>
                      </a:pPr>
                      <a:r>
                        <a:rPr lang="en-US" sz="2400" b="1" dirty="0">
                          <a:effectLst/>
                        </a:rPr>
                        <a:t> </a:t>
                      </a:r>
                      <a:r>
                        <a:rPr lang="en-US" sz="2400" b="1" dirty="0">
                          <a:solidFill>
                            <a:srgbClr val="92D050"/>
                          </a:solidFill>
                          <a:effectLst/>
                        </a:rPr>
                        <a:t>257</a:t>
                      </a:r>
                      <a:endParaRPr lang="en-US" sz="2400" b="1" dirty="0">
                        <a:solidFill>
                          <a:srgbClr val="92D05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9698" marR="3969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3247432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vs Isotopes</a:t>
            </a:r>
          </a:p>
        </p:txBody>
      </p:sp>
      <p:sp>
        <p:nvSpPr>
          <p:cNvPr id="3" name="Content Placeholder 2"/>
          <p:cNvSpPr>
            <a:spLocks noGrp="1"/>
          </p:cNvSpPr>
          <p:nvPr>
            <p:ph idx="1"/>
          </p:nvPr>
        </p:nvSpPr>
        <p:spPr>
          <a:xfrm>
            <a:off x="361507" y="1845734"/>
            <a:ext cx="11451265" cy="4023360"/>
          </a:xfrm>
        </p:spPr>
        <p:txBody>
          <a:bodyPr/>
          <a:lstStyle/>
          <a:p>
            <a:r>
              <a:rPr lang="en-US" dirty="0"/>
              <a:t>Elements are the basic building blocks of everything. An element is a material made up of only one type of atom (each atom has the same number of protons).</a:t>
            </a:r>
          </a:p>
          <a:p>
            <a:r>
              <a:rPr lang="en-US" dirty="0"/>
              <a:t>Isotopes are variations of elements that have different weights, because they have different numbers of neutrons. </a:t>
            </a:r>
          </a:p>
          <a:p>
            <a:r>
              <a:rPr lang="en-US" dirty="0"/>
              <a:t>For example, lets look at carbon 12, 13, &amp; 14 </a:t>
            </a:r>
          </a:p>
        </p:txBody>
      </p:sp>
    </p:spTree>
    <p:extLst>
      <p:ext uri="{BB962C8B-B14F-4D97-AF65-F5344CB8AC3E}">
        <p14:creationId xmlns:p14="http://schemas.microsoft.com/office/powerpoint/2010/main" val="2317398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Which symbols represent atoms that are isotopes of each other</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646331"/>
          </a:xfrm>
          <a:prstGeom prst="rect">
            <a:avLst/>
          </a:prstGeom>
          <a:noFill/>
        </p:spPr>
        <p:txBody>
          <a:bodyPr wrap="square" rtlCol="0">
            <a:spAutoFit/>
          </a:bodyPr>
          <a:lstStyle/>
          <a:p>
            <a:r>
              <a:rPr lang="en-US" sz="3600" dirty="0"/>
              <a:t>       </a:t>
            </a:r>
            <a:r>
              <a:rPr lang="en-US" sz="2800" baseline="30000" dirty="0"/>
              <a:t>14</a:t>
            </a:r>
            <a:r>
              <a:rPr lang="en-US" sz="2800" dirty="0"/>
              <a:t>C and </a:t>
            </a:r>
            <a:r>
              <a:rPr lang="en-US" sz="2800" baseline="30000" dirty="0"/>
              <a:t>14</a:t>
            </a:r>
            <a:r>
              <a:rPr lang="en-US" sz="2800" dirty="0"/>
              <a:t>N	         </a:t>
            </a:r>
            <a:r>
              <a:rPr lang="en-US" sz="2800" baseline="30000" dirty="0"/>
              <a:t>16</a:t>
            </a:r>
            <a:r>
              <a:rPr lang="en-US" sz="2800" dirty="0"/>
              <a:t>O and </a:t>
            </a:r>
            <a:r>
              <a:rPr lang="en-US" sz="2800" baseline="30000" dirty="0"/>
              <a:t>18</a:t>
            </a:r>
            <a:r>
              <a:rPr lang="en-US" sz="2800" dirty="0"/>
              <a:t>O	           </a:t>
            </a:r>
            <a:r>
              <a:rPr lang="en-US" sz="2800" baseline="30000" dirty="0"/>
              <a:t>131</a:t>
            </a:r>
            <a:r>
              <a:rPr lang="en-US" sz="2800" dirty="0"/>
              <a:t>I and </a:t>
            </a:r>
            <a:r>
              <a:rPr lang="en-US" sz="2800" baseline="30000" dirty="0"/>
              <a:t>131</a:t>
            </a:r>
            <a:r>
              <a:rPr lang="en-US" sz="2800" dirty="0"/>
              <a:t>I 	            </a:t>
            </a:r>
            <a:r>
              <a:rPr lang="en-US" sz="2800" baseline="30000" dirty="0"/>
              <a:t>222</a:t>
            </a:r>
            <a:r>
              <a:rPr lang="en-US" sz="2800" dirty="0"/>
              <a:t>Rn and </a:t>
            </a:r>
            <a:r>
              <a:rPr lang="en-US" sz="2800" baseline="30000" dirty="0"/>
              <a:t>222</a:t>
            </a:r>
            <a:r>
              <a:rPr lang="en-US" sz="2800" dirty="0"/>
              <a:t>Rn</a:t>
            </a:r>
            <a:endParaRPr lang="en-US" sz="2800" baseline="-25000" dirty="0"/>
          </a:p>
        </p:txBody>
      </p:sp>
    </p:spTree>
    <p:extLst>
      <p:ext uri="{BB962C8B-B14F-4D97-AF65-F5344CB8AC3E}">
        <p14:creationId xmlns:p14="http://schemas.microsoft.com/office/powerpoint/2010/main" val="3204482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Law of Conservation of Mass</a:t>
            </a:r>
          </a:p>
        </p:txBody>
      </p:sp>
      <p:sp>
        <p:nvSpPr>
          <p:cNvPr id="3" name="Content Placeholder 2"/>
          <p:cNvSpPr>
            <a:spLocks noGrp="1"/>
          </p:cNvSpPr>
          <p:nvPr>
            <p:ph idx="1"/>
          </p:nvPr>
        </p:nvSpPr>
        <p:spPr/>
        <p:txBody>
          <a:bodyPr/>
          <a:lstStyle/>
          <a:p>
            <a:r>
              <a:rPr lang="en-US" dirty="0"/>
              <a:t>As scientific instruments improved, scientists could take more accurate measurements. </a:t>
            </a:r>
          </a:p>
          <a:p>
            <a:endParaRPr lang="en-US" dirty="0"/>
          </a:p>
          <a:p>
            <a:r>
              <a:rPr lang="en-US" dirty="0"/>
              <a:t>They found that mass is never gained or lost in a chemical reaction, it remains constant. </a:t>
            </a:r>
          </a:p>
          <a:p>
            <a:endParaRPr lang="en-US" dirty="0"/>
          </a:p>
          <a:p>
            <a:endParaRPr lang="en-US" dirty="0"/>
          </a:p>
          <a:p>
            <a:r>
              <a:rPr lang="en-US" i="1" dirty="0"/>
              <a:t>Mass is neither created nor destroyed during ordinary chemical reactions or physical changes</a:t>
            </a:r>
          </a:p>
        </p:txBody>
      </p:sp>
    </p:spTree>
    <p:extLst>
      <p:ext uri="{BB962C8B-B14F-4D97-AF65-F5344CB8AC3E}">
        <p14:creationId xmlns:p14="http://schemas.microsoft.com/office/powerpoint/2010/main" val="1537958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Which symbols represent atoms that are isotopes of each other</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646331"/>
          </a:xfrm>
          <a:prstGeom prst="rect">
            <a:avLst/>
          </a:prstGeom>
          <a:noFill/>
        </p:spPr>
        <p:txBody>
          <a:bodyPr wrap="square" rtlCol="0">
            <a:spAutoFit/>
          </a:bodyPr>
          <a:lstStyle/>
          <a:p>
            <a:r>
              <a:rPr lang="en-US" sz="3600" dirty="0"/>
              <a:t>       </a:t>
            </a:r>
            <a:r>
              <a:rPr lang="en-US" sz="2800" baseline="30000" dirty="0"/>
              <a:t>14</a:t>
            </a:r>
            <a:r>
              <a:rPr lang="en-US" sz="2800" dirty="0"/>
              <a:t>C and </a:t>
            </a:r>
            <a:r>
              <a:rPr lang="en-US" sz="2800" baseline="30000" dirty="0"/>
              <a:t>14</a:t>
            </a:r>
            <a:r>
              <a:rPr lang="en-US" sz="2800" dirty="0"/>
              <a:t>N	         </a:t>
            </a:r>
            <a:r>
              <a:rPr lang="en-US" sz="2800" baseline="30000" dirty="0"/>
              <a:t>16</a:t>
            </a:r>
            <a:r>
              <a:rPr lang="en-US" sz="2800" dirty="0"/>
              <a:t>O and </a:t>
            </a:r>
            <a:r>
              <a:rPr lang="en-US" sz="2800" baseline="30000" dirty="0"/>
              <a:t>18</a:t>
            </a:r>
            <a:r>
              <a:rPr lang="en-US" sz="2800" dirty="0"/>
              <a:t>O	           </a:t>
            </a:r>
            <a:r>
              <a:rPr lang="en-US" sz="2800" baseline="30000" dirty="0"/>
              <a:t>131</a:t>
            </a:r>
            <a:r>
              <a:rPr lang="en-US" sz="2800" dirty="0"/>
              <a:t>I and </a:t>
            </a:r>
            <a:r>
              <a:rPr lang="en-US" sz="2800" baseline="30000" dirty="0"/>
              <a:t>131</a:t>
            </a:r>
            <a:r>
              <a:rPr lang="en-US" sz="2800" dirty="0"/>
              <a:t>I 	            </a:t>
            </a:r>
            <a:r>
              <a:rPr lang="en-US" sz="2800" baseline="30000" dirty="0"/>
              <a:t>222</a:t>
            </a:r>
            <a:r>
              <a:rPr lang="en-US" sz="2800" dirty="0"/>
              <a:t>Rn and </a:t>
            </a:r>
            <a:r>
              <a:rPr lang="en-US" sz="2800" baseline="30000" dirty="0"/>
              <a:t>222</a:t>
            </a:r>
            <a:r>
              <a:rPr lang="en-US" sz="2800" dirty="0"/>
              <a:t>Rn</a:t>
            </a:r>
            <a:endParaRPr lang="en-US" sz="2800" baseline="-25000" dirty="0"/>
          </a:p>
        </p:txBody>
      </p:sp>
      <p:sp>
        <p:nvSpPr>
          <p:cNvPr id="13" name="Oval 12"/>
          <p:cNvSpPr/>
          <p:nvPr/>
        </p:nvSpPr>
        <p:spPr>
          <a:xfrm>
            <a:off x="3108043" y="423895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5268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Average Atomic Mass</a:t>
            </a:r>
          </a:p>
        </p:txBody>
      </p:sp>
      <p:sp>
        <p:nvSpPr>
          <p:cNvPr id="3" name="Content Placeholder 2"/>
          <p:cNvSpPr>
            <a:spLocks noGrp="1"/>
          </p:cNvSpPr>
          <p:nvPr>
            <p:ph idx="1"/>
          </p:nvPr>
        </p:nvSpPr>
        <p:spPr>
          <a:xfrm>
            <a:off x="1097280" y="1845733"/>
            <a:ext cx="10058400" cy="4491271"/>
          </a:xfrm>
        </p:spPr>
        <p:txBody>
          <a:bodyPr>
            <a:normAutofit/>
          </a:bodyPr>
          <a:lstStyle/>
          <a:p>
            <a:r>
              <a:rPr lang="en-US" dirty="0"/>
              <a:t>Since there are isotopes for every atom, the mass for each element that is reported on the periodic table is the weighted average of each isotope for each element. </a:t>
            </a:r>
          </a:p>
          <a:p>
            <a:pPr algn="ctr"/>
            <a:r>
              <a:rPr lang="en-US" dirty="0"/>
              <a:t>(mass x abundance)+(mass x abundance)+… / 100</a:t>
            </a:r>
          </a:p>
          <a:p>
            <a:pPr algn="ctr"/>
            <a:r>
              <a:rPr lang="en-US" dirty="0"/>
              <a:t>or</a:t>
            </a:r>
          </a:p>
          <a:p>
            <a:pPr algn="ctr"/>
            <a:r>
              <a:rPr lang="en-US" dirty="0"/>
              <a:t>(mass x decimal abundance)+(mass x decimal abundance)+…</a:t>
            </a:r>
          </a:p>
          <a:p>
            <a:pPr algn="ctr"/>
            <a:endParaRPr lang="en-US" dirty="0"/>
          </a:p>
          <a:p>
            <a:r>
              <a:rPr lang="en-US" dirty="0"/>
              <a:t>How do we do this? Let's do some examples.</a:t>
            </a:r>
          </a:p>
        </p:txBody>
      </p:sp>
    </p:spTree>
    <p:extLst>
      <p:ext uri="{BB962C8B-B14F-4D97-AF65-F5344CB8AC3E}">
        <p14:creationId xmlns:p14="http://schemas.microsoft.com/office/powerpoint/2010/main" val="3393600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Average Atomic Mass</a:t>
            </a:r>
          </a:p>
        </p:txBody>
      </p:sp>
      <p:graphicFrame>
        <p:nvGraphicFramePr>
          <p:cNvPr id="4" name="Table 3"/>
          <p:cNvGraphicFramePr>
            <a:graphicFrameLocks noGrp="1"/>
          </p:cNvGraphicFramePr>
          <p:nvPr>
            <p:extLst>
              <p:ext uri="{D42A27DB-BD31-4B8C-83A1-F6EECF244321}">
                <p14:modId xmlns:p14="http://schemas.microsoft.com/office/powerpoint/2010/main" val="1736504927"/>
              </p:ext>
            </p:extLst>
          </p:nvPr>
        </p:nvGraphicFramePr>
        <p:xfrm>
          <a:off x="132658" y="1737360"/>
          <a:ext cx="5587425" cy="1371600"/>
        </p:xfrm>
        <a:graphic>
          <a:graphicData uri="http://schemas.openxmlformats.org/drawingml/2006/table">
            <a:tbl>
              <a:tblPr/>
              <a:tblGrid>
                <a:gridCol w="1862475">
                  <a:extLst>
                    <a:ext uri="{9D8B030D-6E8A-4147-A177-3AD203B41FA5}">
                      <a16:colId xmlns:a16="http://schemas.microsoft.com/office/drawing/2014/main" val="20000"/>
                    </a:ext>
                  </a:extLst>
                </a:gridCol>
                <a:gridCol w="1862475">
                  <a:extLst>
                    <a:ext uri="{9D8B030D-6E8A-4147-A177-3AD203B41FA5}">
                      <a16:colId xmlns:a16="http://schemas.microsoft.com/office/drawing/2014/main" val="20001"/>
                    </a:ext>
                  </a:extLst>
                </a:gridCol>
                <a:gridCol w="1862475">
                  <a:extLst>
                    <a:ext uri="{9D8B030D-6E8A-4147-A177-3AD203B41FA5}">
                      <a16:colId xmlns:a16="http://schemas.microsoft.com/office/drawing/2014/main" val="20002"/>
                    </a:ext>
                  </a:extLst>
                </a:gridCol>
              </a:tblGrid>
              <a:tr h="291944">
                <a:tc>
                  <a:txBody>
                    <a:bodyPr/>
                    <a:lstStyle/>
                    <a:p>
                      <a:pPr algn="ctr"/>
                      <a:r>
                        <a:rPr lang="en-US" sz="2400" dirty="0"/>
                        <a:t>mass number</a:t>
                      </a:r>
                    </a:p>
                  </a:txBody>
                  <a:tcPr anchor="ctr">
                    <a:lnL>
                      <a:noFill/>
                    </a:lnL>
                    <a:lnR>
                      <a:noFill/>
                    </a:lnR>
                    <a:lnT>
                      <a:noFill/>
                    </a:lnT>
                    <a:lnB>
                      <a:noFill/>
                    </a:lnB>
                  </a:tcPr>
                </a:tc>
                <a:tc>
                  <a:txBody>
                    <a:bodyPr/>
                    <a:lstStyle/>
                    <a:p>
                      <a:pPr algn="ctr"/>
                      <a:r>
                        <a:rPr lang="en-US" sz="2400" dirty="0"/>
                        <a:t>exact weight</a:t>
                      </a:r>
                    </a:p>
                  </a:txBody>
                  <a:tcPr anchor="ctr">
                    <a:lnL>
                      <a:noFill/>
                    </a:lnL>
                    <a:lnR>
                      <a:noFill/>
                    </a:lnR>
                    <a:lnT>
                      <a:noFill/>
                    </a:lnT>
                    <a:lnB>
                      <a:noFill/>
                    </a:lnB>
                  </a:tcPr>
                </a:tc>
                <a:tc>
                  <a:txBody>
                    <a:bodyPr/>
                    <a:lstStyle/>
                    <a:p>
                      <a:pPr algn="ctr"/>
                      <a:r>
                        <a:rPr lang="en-US" sz="2400" dirty="0"/>
                        <a:t>% abundance</a:t>
                      </a:r>
                    </a:p>
                  </a:txBody>
                  <a:tcPr anchor="ctr">
                    <a:lnL>
                      <a:noFill/>
                    </a:lnL>
                    <a:lnR>
                      <a:noFill/>
                    </a:lnR>
                    <a:lnT>
                      <a:noFill/>
                    </a:lnT>
                    <a:lnB>
                      <a:noFill/>
                    </a:lnB>
                  </a:tcPr>
                </a:tc>
                <a:extLst>
                  <a:ext uri="{0D108BD9-81ED-4DB2-BD59-A6C34878D82A}">
                    <a16:rowId xmlns:a16="http://schemas.microsoft.com/office/drawing/2014/main" val="10000"/>
                  </a:ext>
                </a:extLst>
              </a:tr>
              <a:tr h="0">
                <a:tc>
                  <a:txBody>
                    <a:bodyPr/>
                    <a:lstStyle/>
                    <a:p>
                      <a:pPr algn="ctr"/>
                      <a:r>
                        <a:rPr lang="en-US" sz="2400" dirty="0"/>
                        <a:t>12</a:t>
                      </a:r>
                    </a:p>
                  </a:txBody>
                  <a:tcPr anchor="ctr">
                    <a:lnL>
                      <a:noFill/>
                    </a:lnL>
                    <a:lnR>
                      <a:noFill/>
                    </a:lnR>
                    <a:lnT>
                      <a:noFill/>
                    </a:lnT>
                    <a:lnB>
                      <a:noFill/>
                    </a:lnB>
                  </a:tcPr>
                </a:tc>
                <a:tc>
                  <a:txBody>
                    <a:bodyPr/>
                    <a:lstStyle/>
                    <a:p>
                      <a:pPr algn="ctr"/>
                      <a:r>
                        <a:rPr lang="en-US" sz="2400" dirty="0"/>
                        <a:t>12.000000</a:t>
                      </a:r>
                    </a:p>
                  </a:txBody>
                  <a:tcPr anchor="ctr">
                    <a:lnL>
                      <a:noFill/>
                    </a:lnL>
                    <a:lnR>
                      <a:noFill/>
                    </a:lnR>
                    <a:lnT>
                      <a:noFill/>
                    </a:lnT>
                    <a:lnB>
                      <a:noFill/>
                    </a:lnB>
                  </a:tcPr>
                </a:tc>
                <a:tc>
                  <a:txBody>
                    <a:bodyPr/>
                    <a:lstStyle/>
                    <a:p>
                      <a:pPr algn="ctr"/>
                      <a:r>
                        <a:rPr lang="en-US" sz="2400"/>
                        <a:t>98.90</a:t>
                      </a:r>
                    </a:p>
                  </a:txBody>
                  <a:tcPr anchor="ctr">
                    <a:lnL>
                      <a:noFill/>
                    </a:lnL>
                    <a:lnR>
                      <a:noFill/>
                    </a:lnR>
                    <a:lnT>
                      <a:noFill/>
                    </a:lnT>
                    <a:lnB>
                      <a:noFill/>
                    </a:lnB>
                  </a:tcPr>
                </a:tc>
                <a:extLst>
                  <a:ext uri="{0D108BD9-81ED-4DB2-BD59-A6C34878D82A}">
                    <a16:rowId xmlns:a16="http://schemas.microsoft.com/office/drawing/2014/main" val="10001"/>
                  </a:ext>
                </a:extLst>
              </a:tr>
              <a:tr h="0">
                <a:tc>
                  <a:txBody>
                    <a:bodyPr/>
                    <a:lstStyle/>
                    <a:p>
                      <a:pPr algn="ctr"/>
                      <a:r>
                        <a:rPr lang="en-US" sz="2400"/>
                        <a:t>13</a:t>
                      </a:r>
                    </a:p>
                  </a:txBody>
                  <a:tcPr anchor="ctr">
                    <a:lnL>
                      <a:noFill/>
                    </a:lnL>
                    <a:lnR>
                      <a:noFill/>
                    </a:lnR>
                    <a:lnT>
                      <a:noFill/>
                    </a:lnT>
                    <a:lnB>
                      <a:noFill/>
                    </a:lnB>
                  </a:tcPr>
                </a:tc>
                <a:tc>
                  <a:txBody>
                    <a:bodyPr/>
                    <a:lstStyle/>
                    <a:p>
                      <a:pPr algn="ctr"/>
                      <a:r>
                        <a:rPr lang="en-US" sz="2400"/>
                        <a:t>13.003355</a:t>
                      </a:r>
                    </a:p>
                  </a:txBody>
                  <a:tcPr anchor="ctr">
                    <a:lnL>
                      <a:noFill/>
                    </a:lnL>
                    <a:lnR>
                      <a:noFill/>
                    </a:lnR>
                    <a:lnT>
                      <a:noFill/>
                    </a:lnT>
                    <a:lnB>
                      <a:noFill/>
                    </a:lnB>
                  </a:tcPr>
                </a:tc>
                <a:tc>
                  <a:txBody>
                    <a:bodyPr/>
                    <a:lstStyle/>
                    <a:p>
                      <a:pPr algn="ctr"/>
                      <a:r>
                        <a:rPr lang="en-US" sz="2400" dirty="0"/>
                        <a:t>1.10</a:t>
                      </a:r>
                    </a:p>
                  </a:txBody>
                  <a:tcPr anchor="ctr">
                    <a:lnL>
                      <a:noFill/>
                    </a:lnL>
                    <a:lnR>
                      <a:noFill/>
                    </a:lnR>
                    <a:lnT>
                      <a:noFill/>
                    </a:lnT>
                    <a:lnB>
                      <a:noFill/>
                    </a:lnB>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272365205"/>
              </p:ext>
            </p:extLst>
          </p:nvPr>
        </p:nvGraphicFramePr>
        <p:xfrm>
          <a:off x="6471918" y="1651000"/>
          <a:ext cx="5720082" cy="1544319"/>
        </p:xfrm>
        <a:graphic>
          <a:graphicData uri="http://schemas.openxmlformats.org/drawingml/2006/table">
            <a:tbl>
              <a:tblPr/>
              <a:tblGrid>
                <a:gridCol w="1906694">
                  <a:extLst>
                    <a:ext uri="{9D8B030D-6E8A-4147-A177-3AD203B41FA5}">
                      <a16:colId xmlns:a16="http://schemas.microsoft.com/office/drawing/2014/main" val="20000"/>
                    </a:ext>
                  </a:extLst>
                </a:gridCol>
                <a:gridCol w="1906694">
                  <a:extLst>
                    <a:ext uri="{9D8B030D-6E8A-4147-A177-3AD203B41FA5}">
                      <a16:colId xmlns:a16="http://schemas.microsoft.com/office/drawing/2014/main" val="20001"/>
                    </a:ext>
                  </a:extLst>
                </a:gridCol>
                <a:gridCol w="1906694">
                  <a:extLst>
                    <a:ext uri="{9D8B030D-6E8A-4147-A177-3AD203B41FA5}">
                      <a16:colId xmlns:a16="http://schemas.microsoft.com/office/drawing/2014/main" val="20002"/>
                    </a:ext>
                  </a:extLst>
                </a:gridCol>
              </a:tblGrid>
              <a:tr h="629919">
                <a:tc>
                  <a:txBody>
                    <a:bodyPr/>
                    <a:lstStyle/>
                    <a:p>
                      <a:pPr algn="ctr"/>
                      <a:r>
                        <a:rPr lang="en-US" sz="2400" dirty="0"/>
                        <a:t>mass number</a:t>
                      </a:r>
                    </a:p>
                  </a:txBody>
                  <a:tcPr anchor="ctr">
                    <a:lnL>
                      <a:noFill/>
                    </a:lnL>
                    <a:lnR>
                      <a:noFill/>
                    </a:lnR>
                    <a:lnT>
                      <a:noFill/>
                    </a:lnT>
                    <a:lnB>
                      <a:noFill/>
                    </a:lnB>
                  </a:tcPr>
                </a:tc>
                <a:tc>
                  <a:txBody>
                    <a:bodyPr/>
                    <a:lstStyle/>
                    <a:p>
                      <a:pPr algn="ctr"/>
                      <a:r>
                        <a:rPr lang="en-US" sz="2400"/>
                        <a:t>exact weight</a:t>
                      </a:r>
                    </a:p>
                  </a:txBody>
                  <a:tcPr anchor="ctr">
                    <a:lnL>
                      <a:noFill/>
                    </a:lnL>
                    <a:lnR>
                      <a:noFill/>
                    </a:lnR>
                    <a:lnT>
                      <a:noFill/>
                    </a:lnT>
                    <a:lnB>
                      <a:noFill/>
                    </a:lnB>
                  </a:tcPr>
                </a:tc>
                <a:tc>
                  <a:txBody>
                    <a:bodyPr/>
                    <a:lstStyle/>
                    <a:p>
                      <a:pPr algn="ctr"/>
                      <a:r>
                        <a:rPr lang="en-US" sz="2400" dirty="0"/>
                        <a:t>% abundance</a:t>
                      </a:r>
                    </a:p>
                  </a:txBody>
                  <a:tcPr anchor="ctr">
                    <a:lnL>
                      <a:noFill/>
                    </a:lnL>
                    <a:lnR>
                      <a:noFill/>
                    </a:lnR>
                    <a:lnT>
                      <a:noFill/>
                    </a:lnT>
                    <a:lnB>
                      <a:noFill/>
                    </a:lnB>
                  </a:tcPr>
                </a:tc>
                <a:extLst>
                  <a:ext uri="{0D108BD9-81ED-4DB2-BD59-A6C34878D82A}">
                    <a16:rowId xmlns:a16="http://schemas.microsoft.com/office/drawing/2014/main" val="10000"/>
                  </a:ext>
                </a:extLst>
              </a:tr>
              <a:tr h="446156">
                <a:tc>
                  <a:txBody>
                    <a:bodyPr/>
                    <a:lstStyle/>
                    <a:p>
                      <a:pPr algn="ctr"/>
                      <a:r>
                        <a:rPr lang="en-US" sz="2400"/>
                        <a:t>14</a:t>
                      </a:r>
                    </a:p>
                  </a:txBody>
                  <a:tcPr anchor="ctr">
                    <a:lnL>
                      <a:noFill/>
                    </a:lnL>
                    <a:lnR>
                      <a:noFill/>
                    </a:lnR>
                    <a:lnT>
                      <a:noFill/>
                    </a:lnT>
                    <a:lnB>
                      <a:noFill/>
                    </a:lnB>
                  </a:tcPr>
                </a:tc>
                <a:tc>
                  <a:txBody>
                    <a:bodyPr/>
                    <a:lstStyle/>
                    <a:p>
                      <a:pPr algn="ctr"/>
                      <a:r>
                        <a:rPr lang="en-US" sz="2400"/>
                        <a:t>14.003074</a:t>
                      </a:r>
                    </a:p>
                  </a:txBody>
                  <a:tcPr anchor="ctr">
                    <a:lnL>
                      <a:noFill/>
                    </a:lnL>
                    <a:lnR>
                      <a:noFill/>
                    </a:lnR>
                    <a:lnT>
                      <a:noFill/>
                    </a:lnT>
                    <a:lnB>
                      <a:noFill/>
                    </a:lnB>
                  </a:tcPr>
                </a:tc>
                <a:tc>
                  <a:txBody>
                    <a:bodyPr/>
                    <a:lstStyle/>
                    <a:p>
                      <a:pPr algn="ctr"/>
                      <a:r>
                        <a:rPr lang="en-US" sz="2400"/>
                        <a:t>99.63</a:t>
                      </a:r>
                    </a:p>
                  </a:txBody>
                  <a:tcPr anchor="ctr">
                    <a:lnL>
                      <a:noFill/>
                    </a:lnL>
                    <a:lnR>
                      <a:noFill/>
                    </a:lnR>
                    <a:lnT>
                      <a:noFill/>
                    </a:lnT>
                    <a:lnB>
                      <a:noFill/>
                    </a:lnB>
                  </a:tcPr>
                </a:tc>
                <a:extLst>
                  <a:ext uri="{0D108BD9-81ED-4DB2-BD59-A6C34878D82A}">
                    <a16:rowId xmlns:a16="http://schemas.microsoft.com/office/drawing/2014/main" val="10001"/>
                  </a:ext>
                </a:extLst>
              </a:tr>
              <a:tr h="446156">
                <a:tc>
                  <a:txBody>
                    <a:bodyPr/>
                    <a:lstStyle/>
                    <a:p>
                      <a:pPr algn="ctr"/>
                      <a:r>
                        <a:rPr lang="en-US" sz="2400" dirty="0"/>
                        <a:t>15</a:t>
                      </a:r>
                    </a:p>
                  </a:txBody>
                  <a:tcPr anchor="ctr">
                    <a:lnL>
                      <a:noFill/>
                    </a:lnL>
                    <a:lnR>
                      <a:noFill/>
                    </a:lnR>
                    <a:lnT>
                      <a:noFill/>
                    </a:lnT>
                    <a:lnB>
                      <a:noFill/>
                    </a:lnB>
                  </a:tcPr>
                </a:tc>
                <a:tc>
                  <a:txBody>
                    <a:bodyPr/>
                    <a:lstStyle/>
                    <a:p>
                      <a:pPr algn="ctr"/>
                      <a:r>
                        <a:rPr lang="en-US" sz="2400"/>
                        <a:t>15.000108</a:t>
                      </a:r>
                    </a:p>
                  </a:txBody>
                  <a:tcPr anchor="ctr">
                    <a:lnL>
                      <a:noFill/>
                    </a:lnL>
                    <a:lnR>
                      <a:noFill/>
                    </a:lnR>
                    <a:lnT>
                      <a:noFill/>
                    </a:lnT>
                    <a:lnB>
                      <a:noFill/>
                    </a:lnB>
                  </a:tcPr>
                </a:tc>
                <a:tc>
                  <a:txBody>
                    <a:bodyPr/>
                    <a:lstStyle/>
                    <a:p>
                      <a:pPr algn="ctr"/>
                      <a:r>
                        <a:rPr lang="en-US" sz="2400" dirty="0"/>
                        <a:t>0.37</a:t>
                      </a:r>
                    </a:p>
                  </a:txBody>
                  <a:tcPr anchor="ctr">
                    <a:lnL>
                      <a:noFill/>
                    </a:lnL>
                    <a:lnR>
                      <a:noFill/>
                    </a:lnR>
                    <a:lnT>
                      <a:noFill/>
                    </a:lnT>
                    <a:lnB>
                      <a:noFill/>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089056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Average Atomic Mass</a:t>
            </a:r>
          </a:p>
        </p:txBody>
      </p:sp>
      <p:graphicFrame>
        <p:nvGraphicFramePr>
          <p:cNvPr id="6" name="Table 5"/>
          <p:cNvGraphicFramePr>
            <a:graphicFrameLocks noGrp="1"/>
          </p:cNvGraphicFramePr>
          <p:nvPr>
            <p:extLst>
              <p:ext uri="{D42A27DB-BD31-4B8C-83A1-F6EECF244321}">
                <p14:modId xmlns:p14="http://schemas.microsoft.com/office/powerpoint/2010/main" val="3952031233"/>
              </p:ext>
            </p:extLst>
          </p:nvPr>
        </p:nvGraphicFramePr>
        <p:xfrm>
          <a:off x="-1" y="1476747"/>
          <a:ext cx="12192001" cy="2460606"/>
        </p:xfrm>
        <a:graphic>
          <a:graphicData uri="http://schemas.openxmlformats.org/drawingml/2006/table">
            <a:tbl>
              <a:tblPr/>
              <a:tblGrid>
                <a:gridCol w="1943730">
                  <a:extLst>
                    <a:ext uri="{9D8B030D-6E8A-4147-A177-3AD203B41FA5}">
                      <a16:colId xmlns:a16="http://schemas.microsoft.com/office/drawing/2014/main" val="20000"/>
                    </a:ext>
                  </a:extLst>
                </a:gridCol>
                <a:gridCol w="1959618">
                  <a:extLst>
                    <a:ext uri="{9D8B030D-6E8A-4147-A177-3AD203B41FA5}">
                      <a16:colId xmlns:a16="http://schemas.microsoft.com/office/drawing/2014/main" val="20001"/>
                    </a:ext>
                  </a:extLst>
                </a:gridCol>
                <a:gridCol w="2076135">
                  <a:extLst>
                    <a:ext uri="{9D8B030D-6E8A-4147-A177-3AD203B41FA5}">
                      <a16:colId xmlns:a16="http://schemas.microsoft.com/office/drawing/2014/main" val="20002"/>
                    </a:ext>
                  </a:extLst>
                </a:gridCol>
                <a:gridCol w="263343">
                  <a:extLst>
                    <a:ext uri="{9D8B030D-6E8A-4147-A177-3AD203B41FA5}">
                      <a16:colId xmlns:a16="http://schemas.microsoft.com/office/drawing/2014/main" val="20003"/>
                    </a:ext>
                  </a:extLst>
                </a:gridCol>
                <a:gridCol w="2186077">
                  <a:extLst>
                    <a:ext uri="{9D8B030D-6E8A-4147-A177-3AD203B41FA5}">
                      <a16:colId xmlns:a16="http://schemas.microsoft.com/office/drawing/2014/main" val="20004"/>
                    </a:ext>
                  </a:extLst>
                </a:gridCol>
                <a:gridCol w="1797821">
                  <a:extLst>
                    <a:ext uri="{9D8B030D-6E8A-4147-A177-3AD203B41FA5}">
                      <a16:colId xmlns:a16="http://schemas.microsoft.com/office/drawing/2014/main" val="20005"/>
                    </a:ext>
                  </a:extLst>
                </a:gridCol>
                <a:gridCol w="1965277">
                  <a:extLst>
                    <a:ext uri="{9D8B030D-6E8A-4147-A177-3AD203B41FA5}">
                      <a16:colId xmlns:a16="http://schemas.microsoft.com/office/drawing/2014/main" val="20006"/>
                    </a:ext>
                  </a:extLst>
                </a:gridCol>
              </a:tblGrid>
              <a:tr h="936606">
                <a:tc>
                  <a:txBody>
                    <a:bodyPr/>
                    <a:lstStyle/>
                    <a:p>
                      <a:pPr algn="ctr"/>
                      <a:r>
                        <a:rPr lang="en-US" sz="2400" dirty="0"/>
                        <a:t>mass number</a:t>
                      </a:r>
                    </a:p>
                  </a:txBody>
                  <a:tcPr anchor="ctr">
                    <a:lnL>
                      <a:noFill/>
                    </a:lnL>
                    <a:lnR>
                      <a:noFill/>
                    </a:lnR>
                    <a:lnT>
                      <a:noFill/>
                    </a:lnT>
                    <a:lnB>
                      <a:noFill/>
                    </a:lnB>
                  </a:tcPr>
                </a:tc>
                <a:tc>
                  <a:txBody>
                    <a:bodyPr/>
                    <a:lstStyle/>
                    <a:p>
                      <a:pPr algn="ctr"/>
                      <a:r>
                        <a:rPr lang="en-US" sz="2400" dirty="0"/>
                        <a:t>exact weight</a:t>
                      </a:r>
                    </a:p>
                  </a:txBody>
                  <a:tcPr anchor="ctr">
                    <a:lnL>
                      <a:noFill/>
                    </a:lnL>
                    <a:lnR>
                      <a:noFill/>
                    </a:lnR>
                    <a:lnT>
                      <a:noFill/>
                    </a:lnT>
                    <a:lnB>
                      <a:noFill/>
                    </a:lnB>
                  </a:tcPr>
                </a:tc>
                <a:tc>
                  <a:txBody>
                    <a:bodyPr/>
                    <a:lstStyle/>
                    <a:p>
                      <a:pPr algn="ctr"/>
                      <a:r>
                        <a:rPr lang="en-US" sz="2400" dirty="0"/>
                        <a:t>% abundance</a:t>
                      </a:r>
                    </a:p>
                  </a:txBody>
                  <a:tcPr anchor="ctr">
                    <a:lnL>
                      <a:noFill/>
                    </a:lnL>
                    <a:lnR>
                      <a:noFill/>
                    </a:lnR>
                    <a:lnT>
                      <a:noFill/>
                    </a:lnT>
                    <a:lnB>
                      <a:noFill/>
                    </a:lnB>
                  </a:tcPr>
                </a:tc>
                <a:tc>
                  <a:txBody>
                    <a:bodyPr/>
                    <a:lstStyle/>
                    <a:p>
                      <a:pPr algn="ctr"/>
                      <a:r>
                        <a:rPr lang="en-US" sz="2400" dirty="0"/>
                        <a:t> </a:t>
                      </a:r>
                    </a:p>
                  </a:txBody>
                  <a:tcPr anchor="ctr">
                    <a:lnL>
                      <a:noFill/>
                    </a:lnL>
                    <a:lnR>
                      <a:noFill/>
                    </a:lnR>
                    <a:lnT>
                      <a:noFill/>
                    </a:lnT>
                    <a:lnB>
                      <a:noFill/>
                    </a:lnB>
                  </a:tcPr>
                </a:tc>
                <a:tc>
                  <a:txBody>
                    <a:bodyPr/>
                    <a:lstStyle/>
                    <a:p>
                      <a:pPr algn="ctr"/>
                      <a:r>
                        <a:rPr lang="en-US" sz="2400" dirty="0"/>
                        <a:t> mass number</a:t>
                      </a:r>
                    </a:p>
                  </a:txBody>
                  <a:tcPr anchor="ctr">
                    <a:lnL>
                      <a:noFill/>
                    </a:lnL>
                    <a:lnR>
                      <a:noFill/>
                    </a:lnR>
                    <a:lnT>
                      <a:noFill/>
                    </a:lnT>
                    <a:lnB>
                      <a:noFill/>
                    </a:lnB>
                  </a:tcPr>
                </a:tc>
                <a:tc>
                  <a:txBody>
                    <a:bodyPr/>
                    <a:lstStyle/>
                    <a:p>
                      <a:pPr algn="ctr"/>
                      <a:r>
                        <a:rPr lang="en-US" sz="2400" dirty="0"/>
                        <a:t>exact weight</a:t>
                      </a:r>
                    </a:p>
                  </a:txBody>
                  <a:tcPr anchor="ctr">
                    <a:lnL>
                      <a:noFill/>
                    </a:lnL>
                    <a:lnR>
                      <a:noFill/>
                    </a:lnR>
                    <a:lnT>
                      <a:noFill/>
                    </a:lnT>
                    <a:lnB>
                      <a:noFill/>
                    </a:lnB>
                  </a:tcPr>
                </a:tc>
                <a:tc>
                  <a:txBody>
                    <a:bodyPr/>
                    <a:lstStyle/>
                    <a:p>
                      <a:pPr algn="ctr"/>
                      <a:r>
                        <a:rPr lang="en-US" sz="2400" dirty="0"/>
                        <a:t>% abundance</a:t>
                      </a:r>
                    </a:p>
                  </a:txBody>
                  <a:tcPr anchor="ctr">
                    <a:lnL>
                      <a:noFill/>
                    </a:lnL>
                    <a:lnR>
                      <a:noFill/>
                    </a:lnR>
                    <a:lnT>
                      <a:noFill/>
                    </a:lnT>
                    <a:lnB>
                      <a:noFill/>
                    </a:lnB>
                  </a:tcPr>
                </a:tc>
                <a:extLst>
                  <a:ext uri="{0D108BD9-81ED-4DB2-BD59-A6C34878D82A}">
                    <a16:rowId xmlns:a16="http://schemas.microsoft.com/office/drawing/2014/main" val="10000"/>
                  </a:ext>
                </a:extLst>
              </a:tr>
              <a:tr h="528320">
                <a:tc>
                  <a:txBody>
                    <a:bodyPr/>
                    <a:lstStyle/>
                    <a:p>
                      <a:pPr algn="ctr"/>
                      <a:r>
                        <a:rPr lang="en-US" sz="2400"/>
                        <a:t>35</a:t>
                      </a:r>
                    </a:p>
                  </a:txBody>
                  <a:tcPr anchor="ctr">
                    <a:lnL>
                      <a:noFill/>
                    </a:lnL>
                    <a:lnR>
                      <a:noFill/>
                    </a:lnR>
                    <a:lnT>
                      <a:noFill/>
                    </a:lnT>
                    <a:lnB>
                      <a:noFill/>
                    </a:lnB>
                  </a:tcPr>
                </a:tc>
                <a:tc>
                  <a:txBody>
                    <a:bodyPr/>
                    <a:lstStyle/>
                    <a:p>
                      <a:pPr algn="ctr"/>
                      <a:r>
                        <a:rPr lang="en-US" sz="2400"/>
                        <a:t>34.968852</a:t>
                      </a:r>
                    </a:p>
                  </a:txBody>
                  <a:tcPr anchor="ctr">
                    <a:lnL>
                      <a:noFill/>
                    </a:lnL>
                    <a:lnR>
                      <a:noFill/>
                    </a:lnR>
                    <a:lnT>
                      <a:noFill/>
                    </a:lnT>
                    <a:lnB>
                      <a:noFill/>
                    </a:lnB>
                  </a:tcPr>
                </a:tc>
                <a:tc>
                  <a:txBody>
                    <a:bodyPr/>
                    <a:lstStyle/>
                    <a:p>
                      <a:pPr algn="ctr"/>
                      <a:r>
                        <a:rPr lang="en-US" sz="2400"/>
                        <a:t>75.77</a:t>
                      </a:r>
                    </a:p>
                  </a:txBody>
                  <a:tcPr anchor="ctr">
                    <a:lnL>
                      <a:noFill/>
                    </a:lnL>
                    <a:lnR>
                      <a:noFill/>
                    </a:lnR>
                    <a:lnT>
                      <a:noFill/>
                    </a:lnT>
                    <a:lnB>
                      <a:noFill/>
                    </a:lnB>
                  </a:tcPr>
                </a:tc>
                <a:tc>
                  <a:txBody>
                    <a:bodyPr/>
                    <a:lstStyle/>
                    <a:p>
                      <a:pPr algn="ctr"/>
                      <a:r>
                        <a:rPr lang="en-US" sz="2400"/>
                        <a:t> </a:t>
                      </a:r>
                    </a:p>
                  </a:txBody>
                  <a:tcPr anchor="ctr">
                    <a:lnL>
                      <a:noFill/>
                    </a:lnL>
                    <a:lnR>
                      <a:noFill/>
                    </a:lnR>
                    <a:lnT>
                      <a:noFill/>
                    </a:lnT>
                    <a:lnB>
                      <a:noFill/>
                    </a:lnB>
                  </a:tcPr>
                </a:tc>
                <a:tc>
                  <a:txBody>
                    <a:bodyPr/>
                    <a:lstStyle/>
                    <a:p>
                      <a:pPr algn="ctr"/>
                      <a:r>
                        <a:rPr lang="en-US" sz="2400" dirty="0"/>
                        <a:t>28</a:t>
                      </a:r>
                    </a:p>
                  </a:txBody>
                  <a:tcPr anchor="ctr">
                    <a:lnL>
                      <a:noFill/>
                    </a:lnL>
                    <a:lnR>
                      <a:noFill/>
                    </a:lnR>
                    <a:lnT>
                      <a:noFill/>
                    </a:lnT>
                    <a:lnB>
                      <a:noFill/>
                    </a:lnB>
                  </a:tcPr>
                </a:tc>
                <a:tc>
                  <a:txBody>
                    <a:bodyPr/>
                    <a:lstStyle/>
                    <a:p>
                      <a:pPr algn="ctr"/>
                      <a:r>
                        <a:rPr lang="en-US" sz="2400"/>
                        <a:t>27.976927</a:t>
                      </a:r>
                    </a:p>
                  </a:txBody>
                  <a:tcPr anchor="ctr">
                    <a:lnL>
                      <a:noFill/>
                    </a:lnL>
                    <a:lnR>
                      <a:noFill/>
                    </a:lnR>
                    <a:lnT>
                      <a:noFill/>
                    </a:lnT>
                    <a:lnB>
                      <a:noFill/>
                    </a:lnB>
                  </a:tcPr>
                </a:tc>
                <a:tc>
                  <a:txBody>
                    <a:bodyPr/>
                    <a:lstStyle/>
                    <a:p>
                      <a:pPr algn="ctr"/>
                      <a:r>
                        <a:rPr lang="en-US" sz="2400"/>
                        <a:t>92.23</a:t>
                      </a:r>
                    </a:p>
                  </a:txBody>
                  <a:tcPr anchor="ctr">
                    <a:lnL>
                      <a:noFill/>
                    </a:lnL>
                    <a:lnR>
                      <a:noFill/>
                    </a:lnR>
                    <a:lnT>
                      <a:noFill/>
                    </a:lnT>
                    <a:lnB>
                      <a:noFill/>
                    </a:lnB>
                  </a:tcPr>
                </a:tc>
                <a:extLst>
                  <a:ext uri="{0D108BD9-81ED-4DB2-BD59-A6C34878D82A}">
                    <a16:rowId xmlns:a16="http://schemas.microsoft.com/office/drawing/2014/main" val="10001"/>
                  </a:ext>
                </a:extLst>
              </a:tr>
              <a:tr h="447040">
                <a:tc>
                  <a:txBody>
                    <a:bodyPr/>
                    <a:lstStyle/>
                    <a:p>
                      <a:pPr algn="ctr"/>
                      <a:r>
                        <a:rPr lang="en-US" sz="2400"/>
                        <a:t>37</a:t>
                      </a:r>
                    </a:p>
                  </a:txBody>
                  <a:tcPr anchor="ctr">
                    <a:lnL>
                      <a:noFill/>
                    </a:lnL>
                    <a:lnR>
                      <a:noFill/>
                    </a:lnR>
                    <a:lnT>
                      <a:noFill/>
                    </a:lnT>
                    <a:lnB>
                      <a:noFill/>
                    </a:lnB>
                  </a:tcPr>
                </a:tc>
                <a:tc>
                  <a:txBody>
                    <a:bodyPr/>
                    <a:lstStyle/>
                    <a:p>
                      <a:pPr algn="ctr"/>
                      <a:r>
                        <a:rPr lang="en-US" sz="2400" dirty="0"/>
                        <a:t>36.965903</a:t>
                      </a:r>
                    </a:p>
                  </a:txBody>
                  <a:tcPr anchor="ctr">
                    <a:lnL>
                      <a:noFill/>
                    </a:lnL>
                    <a:lnR>
                      <a:noFill/>
                    </a:lnR>
                    <a:lnT>
                      <a:noFill/>
                    </a:lnT>
                    <a:lnB>
                      <a:noFill/>
                    </a:lnB>
                  </a:tcPr>
                </a:tc>
                <a:tc>
                  <a:txBody>
                    <a:bodyPr/>
                    <a:lstStyle/>
                    <a:p>
                      <a:pPr algn="ctr"/>
                      <a:r>
                        <a:rPr lang="en-US" sz="2400"/>
                        <a:t>24.23</a:t>
                      </a:r>
                    </a:p>
                  </a:txBody>
                  <a:tcPr anchor="ctr">
                    <a:lnL>
                      <a:noFill/>
                    </a:lnL>
                    <a:lnR>
                      <a:noFill/>
                    </a:lnR>
                    <a:lnT>
                      <a:noFill/>
                    </a:lnT>
                    <a:lnB>
                      <a:noFill/>
                    </a:lnB>
                  </a:tcPr>
                </a:tc>
                <a:tc>
                  <a:txBody>
                    <a:bodyPr/>
                    <a:lstStyle/>
                    <a:p>
                      <a:pPr algn="ctr"/>
                      <a:r>
                        <a:rPr lang="en-US" sz="2400"/>
                        <a:t> </a:t>
                      </a:r>
                    </a:p>
                  </a:txBody>
                  <a:tcPr anchor="ctr">
                    <a:lnL>
                      <a:noFill/>
                    </a:lnL>
                    <a:lnR>
                      <a:noFill/>
                    </a:lnR>
                    <a:lnT>
                      <a:noFill/>
                    </a:lnT>
                    <a:lnB>
                      <a:noFill/>
                    </a:lnB>
                  </a:tcPr>
                </a:tc>
                <a:tc>
                  <a:txBody>
                    <a:bodyPr/>
                    <a:lstStyle/>
                    <a:p>
                      <a:pPr algn="ctr"/>
                      <a:r>
                        <a:rPr lang="en-US" sz="2400" dirty="0"/>
                        <a:t>29</a:t>
                      </a:r>
                    </a:p>
                  </a:txBody>
                  <a:tcPr anchor="ctr">
                    <a:lnL>
                      <a:noFill/>
                    </a:lnL>
                    <a:lnR>
                      <a:noFill/>
                    </a:lnR>
                    <a:lnT>
                      <a:noFill/>
                    </a:lnT>
                    <a:lnB>
                      <a:noFill/>
                    </a:lnB>
                  </a:tcPr>
                </a:tc>
                <a:tc>
                  <a:txBody>
                    <a:bodyPr/>
                    <a:lstStyle/>
                    <a:p>
                      <a:pPr algn="ctr"/>
                      <a:r>
                        <a:rPr lang="en-US" sz="2400"/>
                        <a:t>28.976495</a:t>
                      </a:r>
                    </a:p>
                  </a:txBody>
                  <a:tcPr anchor="ctr">
                    <a:lnL>
                      <a:noFill/>
                    </a:lnL>
                    <a:lnR>
                      <a:noFill/>
                    </a:lnR>
                    <a:lnT>
                      <a:noFill/>
                    </a:lnT>
                    <a:lnB>
                      <a:noFill/>
                    </a:lnB>
                  </a:tcPr>
                </a:tc>
                <a:tc>
                  <a:txBody>
                    <a:bodyPr/>
                    <a:lstStyle/>
                    <a:p>
                      <a:pPr algn="ctr"/>
                      <a:r>
                        <a:rPr lang="en-US" sz="2400"/>
                        <a:t>4.67</a:t>
                      </a:r>
                    </a:p>
                  </a:txBody>
                  <a:tcPr anchor="ctr">
                    <a:lnL>
                      <a:noFill/>
                    </a:lnL>
                    <a:lnR>
                      <a:noFill/>
                    </a:lnR>
                    <a:lnT>
                      <a:noFill/>
                    </a:lnT>
                    <a:lnB>
                      <a:noFill/>
                    </a:lnB>
                  </a:tcPr>
                </a:tc>
                <a:extLst>
                  <a:ext uri="{0D108BD9-81ED-4DB2-BD59-A6C34878D82A}">
                    <a16:rowId xmlns:a16="http://schemas.microsoft.com/office/drawing/2014/main" val="10002"/>
                  </a:ext>
                </a:extLst>
              </a:tr>
              <a:tr h="538480">
                <a:tc>
                  <a:txBody>
                    <a:bodyPr/>
                    <a:lstStyle/>
                    <a:p>
                      <a:pPr algn="ctr"/>
                      <a:r>
                        <a:rPr lang="en-US" sz="2400"/>
                        <a:t> </a:t>
                      </a:r>
                    </a:p>
                  </a:txBody>
                  <a:tcPr anchor="ctr">
                    <a:lnL>
                      <a:noFill/>
                    </a:lnL>
                    <a:lnR>
                      <a:noFill/>
                    </a:lnR>
                    <a:lnT>
                      <a:noFill/>
                    </a:lnT>
                    <a:lnB>
                      <a:noFill/>
                    </a:lnB>
                  </a:tcPr>
                </a:tc>
                <a:tc>
                  <a:txBody>
                    <a:bodyPr/>
                    <a:lstStyle/>
                    <a:p>
                      <a:pPr algn="ctr"/>
                      <a:r>
                        <a:rPr lang="en-US" sz="2400"/>
                        <a:t> </a:t>
                      </a:r>
                    </a:p>
                  </a:txBody>
                  <a:tcPr anchor="ctr">
                    <a:lnL>
                      <a:noFill/>
                    </a:lnL>
                    <a:lnR>
                      <a:noFill/>
                    </a:lnR>
                    <a:lnT>
                      <a:noFill/>
                    </a:lnT>
                    <a:lnB>
                      <a:noFill/>
                    </a:lnB>
                  </a:tcPr>
                </a:tc>
                <a:tc>
                  <a:txBody>
                    <a:bodyPr/>
                    <a:lstStyle/>
                    <a:p>
                      <a:pPr algn="ctr"/>
                      <a:r>
                        <a:rPr lang="en-US" sz="2400"/>
                        <a:t> </a:t>
                      </a:r>
                    </a:p>
                  </a:txBody>
                  <a:tcPr anchor="ctr">
                    <a:lnL>
                      <a:noFill/>
                    </a:lnL>
                    <a:lnR>
                      <a:noFill/>
                    </a:lnR>
                    <a:lnT>
                      <a:noFill/>
                    </a:lnT>
                    <a:lnB>
                      <a:noFill/>
                    </a:lnB>
                  </a:tcPr>
                </a:tc>
                <a:tc>
                  <a:txBody>
                    <a:bodyPr/>
                    <a:lstStyle/>
                    <a:p>
                      <a:pPr algn="ctr"/>
                      <a:r>
                        <a:rPr lang="en-US" sz="2400"/>
                        <a:t> </a:t>
                      </a:r>
                    </a:p>
                  </a:txBody>
                  <a:tcPr anchor="ctr">
                    <a:lnL>
                      <a:noFill/>
                    </a:lnL>
                    <a:lnR>
                      <a:noFill/>
                    </a:lnR>
                    <a:lnT>
                      <a:noFill/>
                    </a:lnT>
                    <a:lnB>
                      <a:noFill/>
                    </a:lnB>
                  </a:tcPr>
                </a:tc>
                <a:tc>
                  <a:txBody>
                    <a:bodyPr/>
                    <a:lstStyle/>
                    <a:p>
                      <a:pPr algn="ctr"/>
                      <a:r>
                        <a:rPr lang="en-US" sz="2400" dirty="0"/>
                        <a:t>30</a:t>
                      </a:r>
                    </a:p>
                  </a:txBody>
                  <a:tcPr anchor="ctr">
                    <a:lnL>
                      <a:noFill/>
                    </a:lnL>
                    <a:lnR>
                      <a:noFill/>
                    </a:lnR>
                    <a:lnT>
                      <a:noFill/>
                    </a:lnT>
                    <a:lnB>
                      <a:noFill/>
                    </a:lnB>
                  </a:tcPr>
                </a:tc>
                <a:tc>
                  <a:txBody>
                    <a:bodyPr/>
                    <a:lstStyle/>
                    <a:p>
                      <a:pPr algn="ctr"/>
                      <a:r>
                        <a:rPr lang="en-US" sz="2400" dirty="0"/>
                        <a:t>29.973770</a:t>
                      </a:r>
                    </a:p>
                  </a:txBody>
                  <a:tcPr anchor="ctr">
                    <a:lnL>
                      <a:noFill/>
                    </a:lnL>
                    <a:lnR>
                      <a:noFill/>
                    </a:lnR>
                    <a:lnT>
                      <a:noFill/>
                    </a:lnT>
                    <a:lnB>
                      <a:noFill/>
                    </a:lnB>
                  </a:tcPr>
                </a:tc>
                <a:tc>
                  <a:txBody>
                    <a:bodyPr/>
                    <a:lstStyle/>
                    <a:p>
                      <a:pPr algn="ctr"/>
                      <a:r>
                        <a:rPr lang="en-US" sz="2400" dirty="0"/>
                        <a:t>3.10</a:t>
                      </a:r>
                    </a:p>
                  </a:txBody>
                  <a:tcPr anchor="ctr">
                    <a:lnL>
                      <a:noFill/>
                    </a:lnL>
                    <a:lnR>
                      <a:noFill/>
                    </a:lnR>
                    <a:lnT>
                      <a:noFill/>
                    </a:lnT>
                    <a:lnB>
                      <a:noFill/>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49458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70047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70047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70047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a:t>The atomic mass of an element is defined as the weighted average mass of that element’s </a:t>
            </a:r>
          </a:p>
        </p:txBody>
      </p:sp>
      <p:sp>
        <p:nvSpPr>
          <p:cNvPr id="12" name="TextBox 11"/>
          <p:cNvSpPr txBox="1"/>
          <p:nvPr/>
        </p:nvSpPr>
        <p:spPr>
          <a:xfrm>
            <a:off x="9254435" y="527013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70047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100320"/>
            <a:ext cx="12192000" cy="1077218"/>
          </a:xfrm>
          <a:prstGeom prst="rect">
            <a:avLst/>
          </a:prstGeom>
          <a:noFill/>
        </p:spPr>
        <p:txBody>
          <a:bodyPr wrap="square" rtlCol="0">
            <a:spAutoFit/>
          </a:bodyPr>
          <a:lstStyle/>
          <a:p>
            <a:r>
              <a:rPr lang="en-US" sz="3600" dirty="0"/>
              <a:t>      </a:t>
            </a:r>
            <a:r>
              <a:rPr lang="en-US" sz="2800" dirty="0"/>
              <a:t>most abundant       least abundant      naturally occurring	     radioactive</a:t>
            </a:r>
          </a:p>
          <a:p>
            <a:r>
              <a:rPr lang="en-US" sz="2800" dirty="0"/>
              <a:t>           isotope		  isotope		  isotopes		       isotopes</a:t>
            </a:r>
          </a:p>
        </p:txBody>
      </p:sp>
    </p:spTree>
    <p:extLst>
      <p:ext uri="{BB962C8B-B14F-4D97-AF65-F5344CB8AC3E}">
        <p14:creationId xmlns:p14="http://schemas.microsoft.com/office/powerpoint/2010/main" val="12848705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370047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370047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370047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a:t>The atomic mass of an element is defined as the weighted average mass of that element’s </a:t>
            </a:r>
          </a:p>
        </p:txBody>
      </p:sp>
      <p:sp>
        <p:nvSpPr>
          <p:cNvPr id="12" name="TextBox 11"/>
          <p:cNvSpPr txBox="1"/>
          <p:nvPr/>
        </p:nvSpPr>
        <p:spPr>
          <a:xfrm>
            <a:off x="9254435" y="527013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370047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100320"/>
            <a:ext cx="12192000" cy="1077218"/>
          </a:xfrm>
          <a:prstGeom prst="rect">
            <a:avLst/>
          </a:prstGeom>
          <a:noFill/>
        </p:spPr>
        <p:txBody>
          <a:bodyPr wrap="square" rtlCol="0">
            <a:spAutoFit/>
          </a:bodyPr>
          <a:lstStyle/>
          <a:p>
            <a:r>
              <a:rPr lang="en-US" sz="3600" dirty="0"/>
              <a:t>      </a:t>
            </a:r>
            <a:r>
              <a:rPr lang="en-US" sz="2800" dirty="0"/>
              <a:t>most abundant       least abundant      naturally occurring	     radioactive</a:t>
            </a:r>
          </a:p>
          <a:p>
            <a:r>
              <a:rPr lang="en-US" sz="2800" dirty="0"/>
              <a:t>           isotope		  isotope		  isotopes		       isotopes</a:t>
            </a:r>
          </a:p>
        </p:txBody>
      </p:sp>
      <p:sp>
        <p:nvSpPr>
          <p:cNvPr id="13" name="Oval 12"/>
          <p:cNvSpPr/>
          <p:nvPr/>
        </p:nvSpPr>
        <p:spPr>
          <a:xfrm>
            <a:off x="5869504" y="3700474"/>
            <a:ext cx="3101776" cy="2983590"/>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08884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 to Bohr’s Model</a:t>
            </a:r>
          </a:p>
        </p:txBody>
      </p:sp>
      <p:sp>
        <p:nvSpPr>
          <p:cNvPr id="3" name="Content Placeholder 2"/>
          <p:cNvSpPr>
            <a:spLocks noGrp="1"/>
          </p:cNvSpPr>
          <p:nvPr>
            <p:ph idx="1"/>
          </p:nvPr>
        </p:nvSpPr>
        <p:spPr/>
        <p:txBody>
          <a:bodyPr/>
          <a:lstStyle/>
          <a:p>
            <a:r>
              <a:rPr lang="en-US" dirty="0"/>
              <a:t>Remember in the Bohr model of the atom, how he said that electrons only existed at specific distances from the nucleus? </a:t>
            </a:r>
          </a:p>
          <a:p>
            <a:endParaRPr lang="en-US" dirty="0"/>
          </a:p>
          <a:p>
            <a:r>
              <a:rPr lang="en-US" dirty="0"/>
              <a:t>Well, we can use those specific distances to talk about how electrons are arranged in the atom.</a:t>
            </a:r>
          </a:p>
          <a:p>
            <a:endParaRPr lang="en-US" dirty="0"/>
          </a:p>
          <a:p>
            <a:r>
              <a:rPr lang="en-US" dirty="0"/>
              <a:t>We call the methods we’re going to talk about now electron configurations. </a:t>
            </a:r>
          </a:p>
        </p:txBody>
      </p:sp>
    </p:spTree>
    <p:extLst>
      <p:ext uri="{BB962C8B-B14F-4D97-AF65-F5344CB8AC3E}">
        <p14:creationId xmlns:p14="http://schemas.microsoft.com/office/powerpoint/2010/main" val="2871736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Shell Model</a:t>
            </a:r>
          </a:p>
        </p:txBody>
      </p:sp>
      <p:sp>
        <p:nvSpPr>
          <p:cNvPr id="3" name="Content Placeholder 2"/>
          <p:cNvSpPr>
            <a:spLocks noGrp="1"/>
          </p:cNvSpPr>
          <p:nvPr>
            <p:ph idx="1"/>
          </p:nvPr>
        </p:nvSpPr>
        <p:spPr>
          <a:xfrm>
            <a:off x="286397" y="2032379"/>
            <a:ext cx="6019512" cy="4023360"/>
          </a:xfrm>
        </p:spPr>
        <p:txBody>
          <a:bodyPr>
            <a:normAutofit fontScale="92500" lnSpcReduction="20000"/>
          </a:bodyPr>
          <a:lstStyle/>
          <a:p>
            <a:r>
              <a:rPr lang="en-US" dirty="0"/>
              <a:t>Electrons orbit the nucleus in shells, or Principal energy levels. These shells are at the most stable distances from each other and the nucleus.</a:t>
            </a:r>
          </a:p>
          <a:p>
            <a:endParaRPr lang="en-US" dirty="0"/>
          </a:p>
          <a:p>
            <a:r>
              <a:rPr lang="en-US" dirty="0"/>
              <a:t>Each shell can only hold a limited number of electrons</a:t>
            </a:r>
          </a:p>
          <a:p>
            <a:endParaRPr lang="en-US" dirty="0"/>
          </a:p>
          <a:p>
            <a:r>
              <a:rPr lang="en-US" dirty="0"/>
              <a:t>Steps:</a:t>
            </a:r>
          </a:p>
          <a:p>
            <a:r>
              <a:rPr lang="en-US" dirty="0"/>
              <a:t>Determine the number of electrons</a:t>
            </a:r>
          </a:p>
          <a:p>
            <a:r>
              <a:rPr lang="en-US" dirty="0"/>
              <a:t>Start from n=1 and fill the entire shell, moving upwards by one shell at a time. </a:t>
            </a:r>
          </a:p>
          <a:p>
            <a:endParaRPr lang="en-US" dirty="0"/>
          </a:p>
        </p:txBody>
      </p:sp>
      <p:pic>
        <p:nvPicPr>
          <p:cNvPr id="4" name="Picture 2" descr="http://www.ktscss.edu.hk/subject/science/chemistry/index.files/image15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5909" y="1931885"/>
            <a:ext cx="5615072" cy="3713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72485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Shell Model</a:t>
            </a:r>
          </a:p>
        </p:txBody>
      </p:sp>
      <p:pic>
        <p:nvPicPr>
          <p:cNvPr id="4" name="Picture 2" descr="http://www.ktscss.edu.hk/subject/science/chemistry/index.files/image15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1408" y="2155168"/>
            <a:ext cx="5615072" cy="3713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83984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6694"/>
            <a:ext cx="12192000" cy="890693"/>
          </a:xfrm>
        </p:spPr>
        <p:txBody>
          <a:bodyPr/>
          <a:lstStyle/>
          <a:p>
            <a:pPr algn="ctr"/>
            <a:r>
              <a:rPr lang="en-US" dirty="0"/>
              <a:t>Practice</a:t>
            </a:r>
          </a:p>
        </p:txBody>
      </p:sp>
      <p:sp>
        <p:nvSpPr>
          <p:cNvPr id="3" name="Content Placeholder 2"/>
          <p:cNvSpPr>
            <a:spLocks noGrp="1"/>
          </p:cNvSpPr>
          <p:nvPr>
            <p:ph idx="1"/>
          </p:nvPr>
        </p:nvSpPr>
        <p:spPr>
          <a:xfrm>
            <a:off x="0" y="1341569"/>
            <a:ext cx="12192000" cy="4714174"/>
          </a:xfrm>
        </p:spPr>
        <p:txBody>
          <a:bodyPr/>
          <a:lstStyle/>
          <a:p>
            <a:pPr algn="ctr"/>
            <a:r>
              <a:rPr lang="en-US" sz="3200" dirty="0"/>
              <a:t>Use the shell model to fill in the electron configurations of:</a:t>
            </a:r>
          </a:p>
          <a:p>
            <a:endParaRPr lang="en-US" dirty="0"/>
          </a:p>
          <a:p>
            <a:pPr algn="ctr"/>
            <a:r>
              <a:rPr lang="en-US" sz="5400" dirty="0"/>
              <a:t>Be</a:t>
            </a:r>
            <a:r>
              <a:rPr lang="en-US" dirty="0"/>
              <a:t> 				</a:t>
            </a:r>
            <a:r>
              <a:rPr lang="en-US" sz="5400" dirty="0"/>
              <a:t>Si</a:t>
            </a:r>
            <a:r>
              <a:rPr lang="en-US" dirty="0"/>
              <a:t>				 </a:t>
            </a:r>
            <a:r>
              <a:rPr lang="en-US" sz="5400" dirty="0"/>
              <a:t>As</a:t>
            </a:r>
          </a:p>
        </p:txBody>
      </p:sp>
    </p:spTree>
    <p:extLst>
      <p:ext uri="{BB962C8B-B14F-4D97-AF65-F5344CB8AC3E}">
        <p14:creationId xmlns:p14="http://schemas.microsoft.com/office/powerpoint/2010/main" val="2115922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History of the Atom</a:t>
            </a:r>
          </a:p>
        </p:txBody>
      </p:sp>
      <p:sp>
        <p:nvSpPr>
          <p:cNvPr id="3" name="Content Placeholder 2"/>
          <p:cNvSpPr>
            <a:spLocks noGrp="1"/>
          </p:cNvSpPr>
          <p:nvPr>
            <p:ph idx="1"/>
          </p:nvPr>
        </p:nvSpPr>
        <p:spPr/>
        <p:txBody>
          <a:bodyPr/>
          <a:lstStyle/>
          <a:p>
            <a:r>
              <a:rPr lang="en-US" dirty="0"/>
              <a:t>Ancient Greeks theorized that elements were the most basic substances and could not be broken down into something simpler. </a:t>
            </a:r>
          </a:p>
          <a:p>
            <a:endParaRPr lang="en-US" dirty="0"/>
          </a:p>
          <a:p>
            <a:endParaRPr lang="en-US" dirty="0"/>
          </a:p>
          <a:p>
            <a:r>
              <a:rPr lang="en-US" dirty="0"/>
              <a:t>The idea stuck for hundreds of years, and scientists expanded on it with various experiments that led to the creation of scientific laws</a:t>
            </a:r>
          </a:p>
        </p:txBody>
      </p:sp>
    </p:spTree>
    <p:extLst>
      <p:ext uri="{BB962C8B-B14F-4D97-AF65-F5344CB8AC3E}">
        <p14:creationId xmlns:p14="http://schemas.microsoft.com/office/powerpoint/2010/main" val="1197104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5711" y="2324669"/>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80125" y="2324670"/>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1388493" y="3933643"/>
            <a:ext cx="2613805" cy="2199735"/>
          </a:xfrm>
          <a:prstGeom prst="rect">
            <a:avLst/>
          </a:prstGeom>
        </p:spPr>
      </p:pic>
      <p:sp>
        <p:nvSpPr>
          <p:cNvPr id="4" name="TextBox 3"/>
          <p:cNvSpPr txBox="1"/>
          <p:nvPr/>
        </p:nvSpPr>
        <p:spPr>
          <a:xfrm>
            <a:off x="3760758" y="4090871"/>
            <a:ext cx="319177" cy="369332"/>
          </a:xfrm>
          <a:prstGeom prst="rect">
            <a:avLst/>
          </a:prstGeom>
          <a:noFill/>
        </p:spPr>
        <p:txBody>
          <a:bodyPr wrap="square" rtlCol="0">
            <a:spAutoFit/>
          </a:bodyPr>
          <a:lstStyle/>
          <a:p>
            <a:r>
              <a:rPr lang="en-US" dirty="0"/>
              <a:t>0</a:t>
            </a:r>
          </a:p>
        </p:txBody>
      </p:sp>
      <p:sp>
        <p:nvSpPr>
          <p:cNvPr id="8" name="TextBox 7"/>
          <p:cNvSpPr txBox="1"/>
          <p:nvPr/>
        </p:nvSpPr>
        <p:spPr>
          <a:xfrm>
            <a:off x="3363944" y="5054677"/>
            <a:ext cx="319177" cy="369332"/>
          </a:xfrm>
          <a:prstGeom prst="rect">
            <a:avLst/>
          </a:prstGeom>
          <a:noFill/>
        </p:spPr>
        <p:txBody>
          <a:bodyPr wrap="square" rtlCol="0">
            <a:spAutoFit/>
          </a:bodyPr>
          <a:lstStyle/>
          <a:p>
            <a:r>
              <a:rPr lang="en-US" dirty="0"/>
              <a:t>2</a:t>
            </a:r>
          </a:p>
        </p:txBody>
      </p:sp>
      <p:sp>
        <p:nvSpPr>
          <p:cNvPr id="9" name="TextBox 8"/>
          <p:cNvSpPr txBox="1"/>
          <p:nvPr/>
        </p:nvSpPr>
        <p:spPr>
          <a:xfrm>
            <a:off x="3683121" y="4578221"/>
            <a:ext cx="319177" cy="369332"/>
          </a:xfrm>
          <a:prstGeom prst="rect">
            <a:avLst/>
          </a:prstGeom>
          <a:noFill/>
        </p:spPr>
        <p:txBody>
          <a:bodyPr wrap="square" rtlCol="0">
            <a:spAutoFit/>
          </a:bodyPr>
          <a:lstStyle/>
          <a:p>
            <a:r>
              <a:rPr lang="en-US" dirty="0"/>
              <a:t>6</a:t>
            </a:r>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8114222" y="3933643"/>
            <a:ext cx="2613805" cy="2199735"/>
          </a:xfrm>
          <a:prstGeom prst="rect">
            <a:avLst/>
          </a:prstGeom>
        </p:spPr>
      </p:pic>
      <p:sp>
        <p:nvSpPr>
          <p:cNvPr id="11" name="TextBox 10"/>
          <p:cNvSpPr txBox="1"/>
          <p:nvPr/>
        </p:nvSpPr>
        <p:spPr>
          <a:xfrm>
            <a:off x="10486487" y="4090871"/>
            <a:ext cx="319177" cy="369332"/>
          </a:xfrm>
          <a:prstGeom prst="rect">
            <a:avLst/>
          </a:prstGeom>
          <a:noFill/>
        </p:spPr>
        <p:txBody>
          <a:bodyPr wrap="square" rtlCol="0">
            <a:spAutoFit/>
          </a:bodyPr>
          <a:lstStyle/>
          <a:p>
            <a:r>
              <a:rPr lang="en-US" dirty="0"/>
              <a:t>4</a:t>
            </a:r>
          </a:p>
        </p:txBody>
      </p:sp>
      <p:sp>
        <p:nvSpPr>
          <p:cNvPr id="12" name="TextBox 11"/>
          <p:cNvSpPr txBox="1"/>
          <p:nvPr/>
        </p:nvSpPr>
        <p:spPr>
          <a:xfrm>
            <a:off x="10089673" y="5054677"/>
            <a:ext cx="319177" cy="369332"/>
          </a:xfrm>
          <a:prstGeom prst="rect">
            <a:avLst/>
          </a:prstGeom>
          <a:noFill/>
        </p:spPr>
        <p:txBody>
          <a:bodyPr wrap="square" rtlCol="0">
            <a:spAutoFit/>
          </a:bodyPr>
          <a:lstStyle/>
          <a:p>
            <a:r>
              <a:rPr lang="en-US" dirty="0"/>
              <a:t>2</a:t>
            </a:r>
          </a:p>
        </p:txBody>
      </p:sp>
      <p:sp>
        <p:nvSpPr>
          <p:cNvPr id="13" name="TextBox 12"/>
          <p:cNvSpPr txBox="1"/>
          <p:nvPr/>
        </p:nvSpPr>
        <p:spPr>
          <a:xfrm>
            <a:off x="10408850" y="4578221"/>
            <a:ext cx="319177" cy="369332"/>
          </a:xfrm>
          <a:prstGeom prst="rect">
            <a:avLst/>
          </a:prstGeom>
          <a:noFill/>
        </p:spPr>
        <p:txBody>
          <a:bodyPr wrap="square" rtlCol="0">
            <a:spAutoFit/>
          </a:bodyPr>
          <a:lstStyle/>
          <a:p>
            <a:r>
              <a:rPr lang="en-US" dirty="0"/>
              <a:t>2</a:t>
            </a:r>
          </a:p>
        </p:txBody>
      </p:sp>
      <p:sp>
        <p:nvSpPr>
          <p:cNvPr id="14" name="Title 1"/>
          <p:cNvSpPr txBox="1">
            <a:spLocks/>
          </p:cNvSpPr>
          <p:nvPr/>
        </p:nvSpPr>
        <p:spPr>
          <a:xfrm>
            <a:off x="1249680" y="4390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a:latin typeface="+mn-lt"/>
              </a:rPr>
              <a:t>Concept Check</a:t>
            </a:r>
            <a:endParaRPr lang="en-US" dirty="0">
              <a:latin typeface="+mn-lt"/>
            </a:endParaRPr>
          </a:p>
        </p:txBody>
      </p:sp>
    </p:spTree>
    <p:extLst>
      <p:ext uri="{BB962C8B-B14F-4D97-AF65-F5344CB8AC3E}">
        <p14:creationId xmlns:p14="http://schemas.microsoft.com/office/powerpoint/2010/main" val="2687404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5711" y="2324669"/>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80125" y="2324670"/>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1388493" y="3933643"/>
            <a:ext cx="2613805" cy="2199735"/>
          </a:xfrm>
          <a:prstGeom prst="rect">
            <a:avLst/>
          </a:prstGeom>
        </p:spPr>
      </p:pic>
      <p:sp>
        <p:nvSpPr>
          <p:cNvPr id="4" name="TextBox 3"/>
          <p:cNvSpPr txBox="1"/>
          <p:nvPr/>
        </p:nvSpPr>
        <p:spPr>
          <a:xfrm>
            <a:off x="3760758" y="4090871"/>
            <a:ext cx="319177" cy="369332"/>
          </a:xfrm>
          <a:prstGeom prst="rect">
            <a:avLst/>
          </a:prstGeom>
          <a:noFill/>
        </p:spPr>
        <p:txBody>
          <a:bodyPr wrap="square" rtlCol="0">
            <a:spAutoFit/>
          </a:bodyPr>
          <a:lstStyle/>
          <a:p>
            <a:r>
              <a:rPr lang="en-US" dirty="0"/>
              <a:t>0</a:t>
            </a:r>
          </a:p>
        </p:txBody>
      </p:sp>
      <p:sp>
        <p:nvSpPr>
          <p:cNvPr id="8" name="TextBox 7"/>
          <p:cNvSpPr txBox="1"/>
          <p:nvPr/>
        </p:nvSpPr>
        <p:spPr>
          <a:xfrm>
            <a:off x="3363944" y="5054677"/>
            <a:ext cx="319177" cy="369332"/>
          </a:xfrm>
          <a:prstGeom prst="rect">
            <a:avLst/>
          </a:prstGeom>
          <a:noFill/>
        </p:spPr>
        <p:txBody>
          <a:bodyPr wrap="square" rtlCol="0">
            <a:spAutoFit/>
          </a:bodyPr>
          <a:lstStyle/>
          <a:p>
            <a:r>
              <a:rPr lang="en-US" dirty="0"/>
              <a:t>2</a:t>
            </a:r>
          </a:p>
        </p:txBody>
      </p:sp>
      <p:sp>
        <p:nvSpPr>
          <p:cNvPr id="9" name="TextBox 8"/>
          <p:cNvSpPr txBox="1"/>
          <p:nvPr/>
        </p:nvSpPr>
        <p:spPr>
          <a:xfrm>
            <a:off x="3683121" y="4578221"/>
            <a:ext cx="319177" cy="369332"/>
          </a:xfrm>
          <a:prstGeom prst="rect">
            <a:avLst/>
          </a:prstGeom>
          <a:noFill/>
        </p:spPr>
        <p:txBody>
          <a:bodyPr wrap="square" rtlCol="0">
            <a:spAutoFit/>
          </a:bodyPr>
          <a:lstStyle/>
          <a:p>
            <a:r>
              <a:rPr lang="en-US" dirty="0"/>
              <a:t>6</a:t>
            </a:r>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8114222" y="3933643"/>
            <a:ext cx="2613805" cy="2199735"/>
          </a:xfrm>
          <a:prstGeom prst="rect">
            <a:avLst/>
          </a:prstGeom>
        </p:spPr>
      </p:pic>
      <p:sp>
        <p:nvSpPr>
          <p:cNvPr id="11" name="TextBox 10"/>
          <p:cNvSpPr txBox="1"/>
          <p:nvPr/>
        </p:nvSpPr>
        <p:spPr>
          <a:xfrm>
            <a:off x="10486487" y="4090871"/>
            <a:ext cx="319177" cy="369332"/>
          </a:xfrm>
          <a:prstGeom prst="rect">
            <a:avLst/>
          </a:prstGeom>
          <a:noFill/>
        </p:spPr>
        <p:txBody>
          <a:bodyPr wrap="square" rtlCol="0">
            <a:spAutoFit/>
          </a:bodyPr>
          <a:lstStyle/>
          <a:p>
            <a:r>
              <a:rPr lang="en-US" dirty="0"/>
              <a:t>4</a:t>
            </a:r>
          </a:p>
        </p:txBody>
      </p:sp>
      <p:sp>
        <p:nvSpPr>
          <p:cNvPr id="12" name="TextBox 11"/>
          <p:cNvSpPr txBox="1"/>
          <p:nvPr/>
        </p:nvSpPr>
        <p:spPr>
          <a:xfrm>
            <a:off x="10089673" y="5054677"/>
            <a:ext cx="319177" cy="369332"/>
          </a:xfrm>
          <a:prstGeom prst="rect">
            <a:avLst/>
          </a:prstGeom>
          <a:noFill/>
        </p:spPr>
        <p:txBody>
          <a:bodyPr wrap="square" rtlCol="0">
            <a:spAutoFit/>
          </a:bodyPr>
          <a:lstStyle/>
          <a:p>
            <a:r>
              <a:rPr lang="en-US" dirty="0"/>
              <a:t>2</a:t>
            </a:r>
          </a:p>
        </p:txBody>
      </p:sp>
      <p:sp>
        <p:nvSpPr>
          <p:cNvPr id="13" name="TextBox 12"/>
          <p:cNvSpPr txBox="1"/>
          <p:nvPr/>
        </p:nvSpPr>
        <p:spPr>
          <a:xfrm>
            <a:off x="10408850" y="4578221"/>
            <a:ext cx="319177" cy="369332"/>
          </a:xfrm>
          <a:prstGeom prst="rect">
            <a:avLst/>
          </a:prstGeom>
          <a:noFill/>
        </p:spPr>
        <p:txBody>
          <a:bodyPr wrap="square" rtlCol="0">
            <a:spAutoFit/>
          </a:bodyPr>
          <a:lstStyle/>
          <a:p>
            <a:r>
              <a:rPr lang="en-US" dirty="0"/>
              <a:t>2</a:t>
            </a:r>
          </a:p>
        </p:txBody>
      </p:sp>
      <p:sp>
        <p:nvSpPr>
          <p:cNvPr id="14" name="Title 1"/>
          <p:cNvSpPr txBox="1">
            <a:spLocks/>
          </p:cNvSpPr>
          <p:nvPr/>
        </p:nvSpPr>
        <p:spPr>
          <a:xfrm>
            <a:off x="1249680" y="4390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a:latin typeface="+mn-lt"/>
              </a:rPr>
              <a:t>Concept Check</a:t>
            </a:r>
            <a:endParaRPr lang="en-US" dirty="0">
              <a:latin typeface="+mn-lt"/>
            </a:endParaRPr>
          </a:p>
        </p:txBody>
      </p:sp>
      <p:sp>
        <p:nvSpPr>
          <p:cNvPr id="15" name="Oval 14"/>
          <p:cNvSpPr/>
          <p:nvPr/>
        </p:nvSpPr>
        <p:spPr>
          <a:xfrm>
            <a:off x="1394371" y="1852672"/>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25906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5711" y="2247029"/>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80125" y="2247030"/>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1388493" y="3856003"/>
            <a:ext cx="2613805" cy="2199735"/>
          </a:xfrm>
          <a:prstGeom prst="rect">
            <a:avLst/>
          </a:prstGeom>
        </p:spPr>
      </p:pic>
      <p:sp>
        <p:nvSpPr>
          <p:cNvPr id="8" name="TextBox 7"/>
          <p:cNvSpPr txBox="1"/>
          <p:nvPr/>
        </p:nvSpPr>
        <p:spPr>
          <a:xfrm>
            <a:off x="3363944" y="5209949"/>
            <a:ext cx="319177" cy="369332"/>
          </a:xfrm>
          <a:prstGeom prst="rect">
            <a:avLst/>
          </a:prstGeom>
          <a:noFill/>
        </p:spPr>
        <p:txBody>
          <a:bodyPr wrap="square" rtlCol="0">
            <a:spAutoFit/>
          </a:bodyPr>
          <a:lstStyle/>
          <a:p>
            <a:r>
              <a:rPr lang="en-US" dirty="0"/>
              <a:t>2</a:t>
            </a:r>
          </a:p>
        </p:txBody>
      </p:sp>
      <p:sp>
        <p:nvSpPr>
          <p:cNvPr id="9" name="TextBox 8"/>
          <p:cNvSpPr txBox="1"/>
          <p:nvPr/>
        </p:nvSpPr>
        <p:spPr>
          <a:xfrm>
            <a:off x="3683121" y="4733493"/>
            <a:ext cx="319177" cy="369332"/>
          </a:xfrm>
          <a:prstGeom prst="rect">
            <a:avLst/>
          </a:prstGeom>
          <a:noFill/>
        </p:spPr>
        <p:txBody>
          <a:bodyPr wrap="square" rtlCol="0">
            <a:spAutoFit/>
          </a:bodyPr>
          <a:lstStyle/>
          <a:p>
            <a:r>
              <a:rPr lang="en-US" dirty="0"/>
              <a:t>4</a:t>
            </a:r>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8114222" y="3856003"/>
            <a:ext cx="2613805" cy="2199735"/>
          </a:xfrm>
          <a:prstGeom prst="rect">
            <a:avLst/>
          </a:prstGeom>
        </p:spPr>
      </p:pic>
      <p:sp>
        <p:nvSpPr>
          <p:cNvPr id="12" name="TextBox 11"/>
          <p:cNvSpPr txBox="1"/>
          <p:nvPr/>
        </p:nvSpPr>
        <p:spPr>
          <a:xfrm>
            <a:off x="10089673" y="5209949"/>
            <a:ext cx="319177" cy="369332"/>
          </a:xfrm>
          <a:prstGeom prst="rect">
            <a:avLst/>
          </a:prstGeom>
          <a:noFill/>
        </p:spPr>
        <p:txBody>
          <a:bodyPr wrap="square" rtlCol="0">
            <a:spAutoFit/>
          </a:bodyPr>
          <a:lstStyle/>
          <a:p>
            <a:r>
              <a:rPr lang="en-US" dirty="0"/>
              <a:t>3</a:t>
            </a:r>
          </a:p>
        </p:txBody>
      </p:sp>
      <p:sp>
        <p:nvSpPr>
          <p:cNvPr id="13" name="TextBox 12"/>
          <p:cNvSpPr txBox="1"/>
          <p:nvPr/>
        </p:nvSpPr>
        <p:spPr>
          <a:xfrm>
            <a:off x="10408850" y="4733493"/>
            <a:ext cx="319177" cy="369332"/>
          </a:xfrm>
          <a:prstGeom prst="rect">
            <a:avLst/>
          </a:prstGeom>
          <a:noFill/>
        </p:spPr>
        <p:txBody>
          <a:bodyPr wrap="square" rtlCol="0">
            <a:spAutoFit/>
          </a:bodyPr>
          <a:lstStyle/>
          <a:p>
            <a:r>
              <a:rPr lang="en-US" dirty="0"/>
              <a:t>3</a:t>
            </a:r>
          </a:p>
        </p:txBody>
      </p:sp>
      <p:sp>
        <p:nvSpPr>
          <p:cNvPr id="14" name="Title 1"/>
          <p:cNvSpPr txBox="1">
            <a:spLocks/>
          </p:cNvSpPr>
          <p:nvPr/>
        </p:nvSpPr>
        <p:spPr>
          <a:xfrm>
            <a:off x="1249680" y="4390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a:latin typeface="+mn-lt"/>
              </a:rPr>
              <a:t>Concept Check</a:t>
            </a:r>
            <a:endParaRPr lang="en-US" dirty="0">
              <a:latin typeface="+mn-lt"/>
            </a:endParaRPr>
          </a:p>
        </p:txBody>
      </p:sp>
    </p:spTree>
    <p:extLst>
      <p:ext uri="{BB962C8B-B14F-4D97-AF65-F5344CB8AC3E}">
        <p14:creationId xmlns:p14="http://schemas.microsoft.com/office/powerpoint/2010/main" val="24178086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5711" y="2247029"/>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80125" y="2247030"/>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1388493" y="3856003"/>
            <a:ext cx="2613805" cy="2199735"/>
          </a:xfrm>
          <a:prstGeom prst="rect">
            <a:avLst/>
          </a:prstGeom>
        </p:spPr>
      </p:pic>
      <p:sp>
        <p:nvSpPr>
          <p:cNvPr id="8" name="TextBox 7"/>
          <p:cNvSpPr txBox="1"/>
          <p:nvPr/>
        </p:nvSpPr>
        <p:spPr>
          <a:xfrm>
            <a:off x="3363944" y="5209949"/>
            <a:ext cx="319177" cy="369332"/>
          </a:xfrm>
          <a:prstGeom prst="rect">
            <a:avLst/>
          </a:prstGeom>
          <a:noFill/>
        </p:spPr>
        <p:txBody>
          <a:bodyPr wrap="square" rtlCol="0">
            <a:spAutoFit/>
          </a:bodyPr>
          <a:lstStyle/>
          <a:p>
            <a:r>
              <a:rPr lang="en-US" dirty="0"/>
              <a:t>2</a:t>
            </a:r>
          </a:p>
        </p:txBody>
      </p:sp>
      <p:sp>
        <p:nvSpPr>
          <p:cNvPr id="9" name="TextBox 8"/>
          <p:cNvSpPr txBox="1"/>
          <p:nvPr/>
        </p:nvSpPr>
        <p:spPr>
          <a:xfrm>
            <a:off x="3683121" y="4733493"/>
            <a:ext cx="319177" cy="369332"/>
          </a:xfrm>
          <a:prstGeom prst="rect">
            <a:avLst/>
          </a:prstGeom>
          <a:noFill/>
        </p:spPr>
        <p:txBody>
          <a:bodyPr wrap="square" rtlCol="0">
            <a:spAutoFit/>
          </a:bodyPr>
          <a:lstStyle/>
          <a:p>
            <a:r>
              <a:rPr lang="en-US" dirty="0"/>
              <a:t>4</a:t>
            </a:r>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8114222" y="3856003"/>
            <a:ext cx="2613805" cy="2199735"/>
          </a:xfrm>
          <a:prstGeom prst="rect">
            <a:avLst/>
          </a:prstGeom>
        </p:spPr>
      </p:pic>
      <p:sp>
        <p:nvSpPr>
          <p:cNvPr id="12" name="TextBox 11"/>
          <p:cNvSpPr txBox="1"/>
          <p:nvPr/>
        </p:nvSpPr>
        <p:spPr>
          <a:xfrm>
            <a:off x="10089673" y="5209949"/>
            <a:ext cx="319177" cy="369332"/>
          </a:xfrm>
          <a:prstGeom prst="rect">
            <a:avLst/>
          </a:prstGeom>
          <a:noFill/>
        </p:spPr>
        <p:txBody>
          <a:bodyPr wrap="square" rtlCol="0">
            <a:spAutoFit/>
          </a:bodyPr>
          <a:lstStyle/>
          <a:p>
            <a:r>
              <a:rPr lang="en-US" dirty="0"/>
              <a:t>3</a:t>
            </a:r>
          </a:p>
        </p:txBody>
      </p:sp>
      <p:sp>
        <p:nvSpPr>
          <p:cNvPr id="13" name="TextBox 12"/>
          <p:cNvSpPr txBox="1"/>
          <p:nvPr/>
        </p:nvSpPr>
        <p:spPr>
          <a:xfrm>
            <a:off x="10408850" y="4733493"/>
            <a:ext cx="319177" cy="369332"/>
          </a:xfrm>
          <a:prstGeom prst="rect">
            <a:avLst/>
          </a:prstGeom>
          <a:noFill/>
        </p:spPr>
        <p:txBody>
          <a:bodyPr wrap="square" rtlCol="0">
            <a:spAutoFit/>
          </a:bodyPr>
          <a:lstStyle/>
          <a:p>
            <a:r>
              <a:rPr lang="en-US" dirty="0"/>
              <a:t>3</a:t>
            </a:r>
          </a:p>
        </p:txBody>
      </p:sp>
      <p:sp>
        <p:nvSpPr>
          <p:cNvPr id="14" name="Title 1"/>
          <p:cNvSpPr txBox="1">
            <a:spLocks/>
          </p:cNvSpPr>
          <p:nvPr/>
        </p:nvSpPr>
        <p:spPr>
          <a:xfrm>
            <a:off x="1249680" y="439003"/>
            <a:ext cx="10058400" cy="1450757"/>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a:latin typeface="+mn-lt"/>
              </a:rPr>
              <a:t>Concept Check</a:t>
            </a:r>
            <a:endParaRPr lang="en-US" dirty="0">
              <a:latin typeface="+mn-lt"/>
            </a:endParaRPr>
          </a:p>
        </p:txBody>
      </p:sp>
      <p:sp>
        <p:nvSpPr>
          <p:cNvPr id="11" name="Oval 10"/>
          <p:cNvSpPr/>
          <p:nvPr/>
        </p:nvSpPr>
        <p:spPr>
          <a:xfrm>
            <a:off x="1388493" y="1798507"/>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15546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5711" y="2238403"/>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80125" y="2238404"/>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1388493" y="3847377"/>
            <a:ext cx="2613805" cy="2199735"/>
          </a:xfrm>
          <a:prstGeom prst="rect">
            <a:avLst/>
          </a:prstGeom>
        </p:spPr>
      </p:pic>
      <p:sp>
        <p:nvSpPr>
          <p:cNvPr id="4" name="TextBox 3"/>
          <p:cNvSpPr txBox="1"/>
          <p:nvPr/>
        </p:nvSpPr>
        <p:spPr>
          <a:xfrm>
            <a:off x="3760758" y="4237517"/>
            <a:ext cx="319177" cy="369332"/>
          </a:xfrm>
          <a:prstGeom prst="rect">
            <a:avLst/>
          </a:prstGeom>
          <a:noFill/>
        </p:spPr>
        <p:txBody>
          <a:bodyPr wrap="square" rtlCol="0">
            <a:spAutoFit/>
          </a:bodyPr>
          <a:lstStyle/>
          <a:p>
            <a:r>
              <a:rPr lang="en-US" dirty="0"/>
              <a:t>1</a:t>
            </a:r>
          </a:p>
        </p:txBody>
      </p:sp>
      <p:sp>
        <p:nvSpPr>
          <p:cNvPr id="8" name="TextBox 7"/>
          <p:cNvSpPr txBox="1"/>
          <p:nvPr/>
        </p:nvSpPr>
        <p:spPr>
          <a:xfrm>
            <a:off x="3363944" y="5201323"/>
            <a:ext cx="319177" cy="369332"/>
          </a:xfrm>
          <a:prstGeom prst="rect">
            <a:avLst/>
          </a:prstGeom>
          <a:noFill/>
        </p:spPr>
        <p:txBody>
          <a:bodyPr wrap="square" rtlCol="0">
            <a:spAutoFit/>
          </a:bodyPr>
          <a:lstStyle/>
          <a:p>
            <a:r>
              <a:rPr lang="en-US" dirty="0"/>
              <a:t>2</a:t>
            </a:r>
          </a:p>
        </p:txBody>
      </p:sp>
      <p:sp>
        <p:nvSpPr>
          <p:cNvPr id="9" name="TextBox 8"/>
          <p:cNvSpPr txBox="1"/>
          <p:nvPr/>
        </p:nvSpPr>
        <p:spPr>
          <a:xfrm>
            <a:off x="3683121" y="4724867"/>
            <a:ext cx="319177" cy="369332"/>
          </a:xfrm>
          <a:prstGeom prst="rect">
            <a:avLst/>
          </a:prstGeom>
          <a:noFill/>
        </p:spPr>
        <p:txBody>
          <a:bodyPr wrap="square" rtlCol="0">
            <a:spAutoFit/>
          </a:bodyPr>
          <a:lstStyle/>
          <a:p>
            <a:r>
              <a:rPr lang="en-US" dirty="0"/>
              <a:t>7</a:t>
            </a:r>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8114222" y="3847377"/>
            <a:ext cx="2613805" cy="2199735"/>
          </a:xfrm>
          <a:prstGeom prst="rect">
            <a:avLst/>
          </a:prstGeom>
        </p:spPr>
      </p:pic>
      <p:sp>
        <p:nvSpPr>
          <p:cNvPr id="11" name="TextBox 10"/>
          <p:cNvSpPr txBox="1"/>
          <p:nvPr/>
        </p:nvSpPr>
        <p:spPr>
          <a:xfrm>
            <a:off x="10486487" y="4237517"/>
            <a:ext cx="319177" cy="369332"/>
          </a:xfrm>
          <a:prstGeom prst="rect">
            <a:avLst/>
          </a:prstGeom>
          <a:noFill/>
        </p:spPr>
        <p:txBody>
          <a:bodyPr wrap="square" rtlCol="0">
            <a:spAutoFit/>
          </a:bodyPr>
          <a:lstStyle/>
          <a:p>
            <a:r>
              <a:rPr lang="en-US" dirty="0"/>
              <a:t>0</a:t>
            </a:r>
          </a:p>
        </p:txBody>
      </p:sp>
      <p:sp>
        <p:nvSpPr>
          <p:cNvPr id="12" name="TextBox 11"/>
          <p:cNvSpPr txBox="1"/>
          <p:nvPr/>
        </p:nvSpPr>
        <p:spPr>
          <a:xfrm>
            <a:off x="10089673" y="5201323"/>
            <a:ext cx="319177" cy="369332"/>
          </a:xfrm>
          <a:prstGeom prst="rect">
            <a:avLst/>
          </a:prstGeom>
          <a:noFill/>
        </p:spPr>
        <p:txBody>
          <a:bodyPr wrap="square" rtlCol="0">
            <a:spAutoFit/>
          </a:bodyPr>
          <a:lstStyle/>
          <a:p>
            <a:r>
              <a:rPr lang="en-US" dirty="0"/>
              <a:t>2</a:t>
            </a:r>
          </a:p>
        </p:txBody>
      </p:sp>
      <p:sp>
        <p:nvSpPr>
          <p:cNvPr id="13" name="TextBox 12"/>
          <p:cNvSpPr txBox="1"/>
          <p:nvPr/>
        </p:nvSpPr>
        <p:spPr>
          <a:xfrm>
            <a:off x="10408850" y="4724867"/>
            <a:ext cx="319177" cy="369332"/>
          </a:xfrm>
          <a:prstGeom prst="rect">
            <a:avLst/>
          </a:prstGeom>
          <a:noFill/>
        </p:spPr>
        <p:txBody>
          <a:bodyPr wrap="square" rtlCol="0">
            <a:spAutoFit/>
          </a:bodyPr>
          <a:lstStyle/>
          <a:p>
            <a:r>
              <a:rPr lang="en-US" dirty="0"/>
              <a:t>8</a:t>
            </a:r>
          </a:p>
        </p:txBody>
      </p:sp>
      <p:sp>
        <p:nvSpPr>
          <p:cNvPr id="14" name="Title 1"/>
          <p:cNvSpPr>
            <a:spLocks noGrp="1"/>
          </p:cNvSpPr>
          <p:nvPr>
            <p:ph type="title"/>
          </p:nvPr>
        </p:nvSpPr>
        <p:spPr>
          <a:xfrm>
            <a:off x="1097280" y="286603"/>
            <a:ext cx="10058400" cy="1450757"/>
          </a:xfrm>
        </p:spPr>
        <p:txBody>
          <a:bodyPr/>
          <a:lstStyle/>
          <a:p>
            <a:pPr algn="ctr"/>
            <a:r>
              <a:rPr lang="en-US" dirty="0">
                <a:latin typeface="+mn-lt"/>
              </a:rPr>
              <a:t>Concept Check</a:t>
            </a:r>
          </a:p>
        </p:txBody>
      </p:sp>
    </p:spTree>
    <p:extLst>
      <p:ext uri="{BB962C8B-B14F-4D97-AF65-F5344CB8AC3E}">
        <p14:creationId xmlns:p14="http://schemas.microsoft.com/office/powerpoint/2010/main" val="32330825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5711" y="2238403"/>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80125" y="2238404"/>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1388493" y="3847377"/>
            <a:ext cx="2613805" cy="2199735"/>
          </a:xfrm>
          <a:prstGeom prst="rect">
            <a:avLst/>
          </a:prstGeom>
        </p:spPr>
      </p:pic>
      <p:sp>
        <p:nvSpPr>
          <p:cNvPr id="4" name="TextBox 3"/>
          <p:cNvSpPr txBox="1"/>
          <p:nvPr/>
        </p:nvSpPr>
        <p:spPr>
          <a:xfrm>
            <a:off x="3760758" y="4237517"/>
            <a:ext cx="319177" cy="369332"/>
          </a:xfrm>
          <a:prstGeom prst="rect">
            <a:avLst/>
          </a:prstGeom>
          <a:noFill/>
        </p:spPr>
        <p:txBody>
          <a:bodyPr wrap="square" rtlCol="0">
            <a:spAutoFit/>
          </a:bodyPr>
          <a:lstStyle/>
          <a:p>
            <a:r>
              <a:rPr lang="en-US" dirty="0"/>
              <a:t>1</a:t>
            </a:r>
          </a:p>
        </p:txBody>
      </p:sp>
      <p:sp>
        <p:nvSpPr>
          <p:cNvPr id="8" name="TextBox 7"/>
          <p:cNvSpPr txBox="1"/>
          <p:nvPr/>
        </p:nvSpPr>
        <p:spPr>
          <a:xfrm>
            <a:off x="3363944" y="5201323"/>
            <a:ext cx="319177" cy="369332"/>
          </a:xfrm>
          <a:prstGeom prst="rect">
            <a:avLst/>
          </a:prstGeom>
          <a:noFill/>
        </p:spPr>
        <p:txBody>
          <a:bodyPr wrap="square" rtlCol="0">
            <a:spAutoFit/>
          </a:bodyPr>
          <a:lstStyle/>
          <a:p>
            <a:r>
              <a:rPr lang="en-US" dirty="0"/>
              <a:t>2</a:t>
            </a:r>
          </a:p>
        </p:txBody>
      </p:sp>
      <p:sp>
        <p:nvSpPr>
          <p:cNvPr id="9" name="TextBox 8"/>
          <p:cNvSpPr txBox="1"/>
          <p:nvPr/>
        </p:nvSpPr>
        <p:spPr>
          <a:xfrm>
            <a:off x="3683121" y="4724867"/>
            <a:ext cx="319177" cy="369332"/>
          </a:xfrm>
          <a:prstGeom prst="rect">
            <a:avLst/>
          </a:prstGeom>
          <a:noFill/>
        </p:spPr>
        <p:txBody>
          <a:bodyPr wrap="square" rtlCol="0">
            <a:spAutoFit/>
          </a:bodyPr>
          <a:lstStyle/>
          <a:p>
            <a:r>
              <a:rPr lang="en-US" dirty="0"/>
              <a:t>7</a:t>
            </a:r>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20593" t="13559" r="21631"/>
          <a:stretch/>
        </p:blipFill>
        <p:spPr>
          <a:xfrm>
            <a:off x="8114222" y="3847377"/>
            <a:ext cx="2613805" cy="2199735"/>
          </a:xfrm>
          <a:prstGeom prst="rect">
            <a:avLst/>
          </a:prstGeom>
        </p:spPr>
      </p:pic>
      <p:sp>
        <p:nvSpPr>
          <p:cNvPr id="11" name="TextBox 10"/>
          <p:cNvSpPr txBox="1"/>
          <p:nvPr/>
        </p:nvSpPr>
        <p:spPr>
          <a:xfrm>
            <a:off x="10486487" y="4237517"/>
            <a:ext cx="319177" cy="369332"/>
          </a:xfrm>
          <a:prstGeom prst="rect">
            <a:avLst/>
          </a:prstGeom>
          <a:noFill/>
        </p:spPr>
        <p:txBody>
          <a:bodyPr wrap="square" rtlCol="0">
            <a:spAutoFit/>
          </a:bodyPr>
          <a:lstStyle/>
          <a:p>
            <a:r>
              <a:rPr lang="en-US" dirty="0"/>
              <a:t>0</a:t>
            </a:r>
          </a:p>
        </p:txBody>
      </p:sp>
      <p:sp>
        <p:nvSpPr>
          <p:cNvPr id="12" name="TextBox 11"/>
          <p:cNvSpPr txBox="1"/>
          <p:nvPr/>
        </p:nvSpPr>
        <p:spPr>
          <a:xfrm>
            <a:off x="10089673" y="5201323"/>
            <a:ext cx="319177" cy="369332"/>
          </a:xfrm>
          <a:prstGeom prst="rect">
            <a:avLst/>
          </a:prstGeom>
          <a:noFill/>
        </p:spPr>
        <p:txBody>
          <a:bodyPr wrap="square" rtlCol="0">
            <a:spAutoFit/>
          </a:bodyPr>
          <a:lstStyle/>
          <a:p>
            <a:r>
              <a:rPr lang="en-US" dirty="0"/>
              <a:t>2</a:t>
            </a:r>
          </a:p>
        </p:txBody>
      </p:sp>
      <p:sp>
        <p:nvSpPr>
          <p:cNvPr id="13" name="TextBox 12"/>
          <p:cNvSpPr txBox="1"/>
          <p:nvPr/>
        </p:nvSpPr>
        <p:spPr>
          <a:xfrm>
            <a:off x="10408850" y="4724867"/>
            <a:ext cx="319177" cy="369332"/>
          </a:xfrm>
          <a:prstGeom prst="rect">
            <a:avLst/>
          </a:prstGeom>
          <a:noFill/>
        </p:spPr>
        <p:txBody>
          <a:bodyPr wrap="square" rtlCol="0">
            <a:spAutoFit/>
          </a:bodyPr>
          <a:lstStyle/>
          <a:p>
            <a:r>
              <a:rPr lang="en-US" dirty="0"/>
              <a:t>8</a:t>
            </a:r>
          </a:p>
        </p:txBody>
      </p:sp>
      <p:sp>
        <p:nvSpPr>
          <p:cNvPr id="14" name="Title 1"/>
          <p:cNvSpPr>
            <a:spLocks noGrp="1"/>
          </p:cNvSpPr>
          <p:nvPr>
            <p:ph type="title"/>
          </p:nvPr>
        </p:nvSpPr>
        <p:spPr>
          <a:xfrm>
            <a:off x="1097280" y="286603"/>
            <a:ext cx="10058400" cy="1450757"/>
          </a:xfrm>
        </p:spPr>
        <p:txBody>
          <a:bodyPr/>
          <a:lstStyle/>
          <a:p>
            <a:pPr algn="ctr"/>
            <a:r>
              <a:rPr lang="en-US" dirty="0">
                <a:latin typeface="+mn-lt"/>
              </a:rPr>
              <a:t>Concept Check</a:t>
            </a:r>
          </a:p>
        </p:txBody>
      </p:sp>
      <p:sp>
        <p:nvSpPr>
          <p:cNvPr id="15" name="Oval 14"/>
          <p:cNvSpPr/>
          <p:nvPr/>
        </p:nvSpPr>
        <p:spPr>
          <a:xfrm>
            <a:off x="8114223" y="1822337"/>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10105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 to Bohr’s Model</a:t>
            </a:r>
          </a:p>
        </p:txBody>
      </p:sp>
      <p:sp>
        <p:nvSpPr>
          <p:cNvPr id="3" name="Content Placeholder 2"/>
          <p:cNvSpPr>
            <a:spLocks noGrp="1"/>
          </p:cNvSpPr>
          <p:nvPr>
            <p:ph idx="1"/>
          </p:nvPr>
        </p:nvSpPr>
        <p:spPr>
          <a:xfrm>
            <a:off x="1097280" y="1845734"/>
            <a:ext cx="10058400" cy="923345"/>
          </a:xfrm>
        </p:spPr>
        <p:txBody>
          <a:bodyPr>
            <a:normAutofit/>
          </a:bodyPr>
          <a:lstStyle/>
          <a:p>
            <a:r>
              <a:rPr lang="en-US" dirty="0"/>
              <a:t>How did Bohr discover that there were energy levels?</a:t>
            </a:r>
          </a:p>
          <a:p>
            <a:endParaRPr lang="en-US" dirty="0"/>
          </a:p>
        </p:txBody>
      </p:sp>
      <p:sp>
        <p:nvSpPr>
          <p:cNvPr id="4" name="TextBox 3"/>
          <p:cNvSpPr txBox="1"/>
          <p:nvPr/>
        </p:nvSpPr>
        <p:spPr>
          <a:xfrm>
            <a:off x="1097280" y="3312544"/>
            <a:ext cx="10058400" cy="1200329"/>
          </a:xfrm>
          <a:prstGeom prst="rect">
            <a:avLst/>
          </a:prstGeom>
          <a:noFill/>
        </p:spPr>
        <p:txBody>
          <a:bodyPr wrap="square" rtlCol="0">
            <a:spAutoFit/>
          </a:bodyPr>
          <a:lstStyle/>
          <a:p>
            <a:r>
              <a:rPr lang="en-US" sz="2400" dirty="0"/>
              <a:t>Electrons can be “excited” and given energy. This energy makes them jump to a higher shell (principal energy level). When they lose that energy, they fall back down to their original energy level. </a:t>
            </a:r>
          </a:p>
        </p:txBody>
      </p:sp>
      <p:sp>
        <p:nvSpPr>
          <p:cNvPr id="5" name="Rectangle 4"/>
          <p:cNvSpPr/>
          <p:nvPr/>
        </p:nvSpPr>
        <p:spPr>
          <a:xfrm>
            <a:off x="2127725" y="5435444"/>
            <a:ext cx="7997510" cy="461665"/>
          </a:xfrm>
          <a:prstGeom prst="rect">
            <a:avLst/>
          </a:prstGeom>
        </p:spPr>
        <p:txBody>
          <a:bodyPr wrap="none">
            <a:spAutoFit/>
          </a:bodyPr>
          <a:lstStyle/>
          <a:p>
            <a:r>
              <a:rPr lang="en-US" sz="2400" dirty="0"/>
              <a:t>But energy can’t be created or destroyed, so where does it go?</a:t>
            </a:r>
          </a:p>
        </p:txBody>
      </p:sp>
    </p:spTree>
    <p:extLst>
      <p:ext uri="{BB962C8B-B14F-4D97-AF65-F5344CB8AC3E}">
        <p14:creationId xmlns:p14="http://schemas.microsoft.com/office/powerpoint/2010/main" val="1285609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B3AE9EF-F6AD-4C68-A120-61288742C67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593" t="13559" r="21631"/>
          <a:stretch/>
        </p:blipFill>
        <p:spPr>
          <a:xfrm>
            <a:off x="291213" y="2329132"/>
            <a:ext cx="2613805" cy="2199735"/>
          </a:xfrm>
          <a:prstGeom prst="rect">
            <a:avLst/>
          </a:prstGeom>
        </p:spPr>
      </p:pic>
      <p:pic>
        <p:nvPicPr>
          <p:cNvPr id="5" name="Picture 4">
            <a:extLst>
              <a:ext uri="{FF2B5EF4-FFF2-40B4-BE49-F238E27FC236}">
                <a16:creationId xmlns:a16="http://schemas.microsoft.com/office/drawing/2014/main" id="{B198D418-AE17-4FCB-B209-F69BD2A540F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593" t="13559" r="21631"/>
          <a:stretch/>
        </p:blipFill>
        <p:spPr>
          <a:xfrm>
            <a:off x="4604133" y="2329131"/>
            <a:ext cx="2613805" cy="2199735"/>
          </a:xfrm>
          <a:prstGeom prst="rect">
            <a:avLst/>
          </a:prstGeom>
        </p:spPr>
      </p:pic>
      <p:pic>
        <p:nvPicPr>
          <p:cNvPr id="6" name="Picture 5">
            <a:extLst>
              <a:ext uri="{FF2B5EF4-FFF2-40B4-BE49-F238E27FC236}">
                <a16:creationId xmlns:a16="http://schemas.microsoft.com/office/drawing/2014/main" id="{94574EA4-A67A-4945-BA23-EF42C916F89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593" t="13559" r="21631"/>
          <a:stretch/>
        </p:blipFill>
        <p:spPr>
          <a:xfrm>
            <a:off x="8917053" y="2329130"/>
            <a:ext cx="2613805" cy="2199735"/>
          </a:xfrm>
          <a:prstGeom prst="rect">
            <a:avLst/>
          </a:prstGeom>
        </p:spPr>
      </p:pic>
      <p:sp>
        <p:nvSpPr>
          <p:cNvPr id="7" name="Title 1">
            <a:extLst>
              <a:ext uri="{FF2B5EF4-FFF2-40B4-BE49-F238E27FC236}">
                <a16:creationId xmlns:a16="http://schemas.microsoft.com/office/drawing/2014/main" id="{574739A7-A1DB-4549-B97D-6C6B72135E84}"/>
              </a:ext>
            </a:extLst>
          </p:cNvPr>
          <p:cNvSpPr>
            <a:spLocks noGrp="1"/>
          </p:cNvSpPr>
          <p:nvPr>
            <p:ph type="title"/>
          </p:nvPr>
        </p:nvSpPr>
        <p:spPr>
          <a:xfrm>
            <a:off x="1097280" y="286603"/>
            <a:ext cx="10058400" cy="1450757"/>
          </a:xfrm>
        </p:spPr>
        <p:txBody>
          <a:bodyPr/>
          <a:lstStyle/>
          <a:p>
            <a:r>
              <a:rPr lang="en-US" dirty="0"/>
              <a:t>Excited and Ground State</a:t>
            </a:r>
          </a:p>
        </p:txBody>
      </p:sp>
    </p:spTree>
    <p:extLst>
      <p:ext uri="{BB962C8B-B14F-4D97-AF65-F5344CB8AC3E}">
        <p14:creationId xmlns:p14="http://schemas.microsoft.com/office/powerpoint/2010/main" val="1346412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Emission Spectra</a:t>
            </a:r>
          </a:p>
        </p:txBody>
      </p:sp>
      <p:pic>
        <p:nvPicPr>
          <p:cNvPr id="4" name="Picture 2" descr="http://montessorimuddle.org/wp-content/uploads/2012/02/Emission_spectrum_H_annotated.png"/>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953" t="2070" r="7535" b="26165"/>
          <a:stretch/>
        </p:blipFill>
        <p:spPr bwMode="auto">
          <a:xfrm>
            <a:off x="1725283" y="1737360"/>
            <a:ext cx="8633366" cy="45858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3829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DB145-5915-406C-BA42-C51271F37CB2}"/>
              </a:ext>
            </a:extLst>
          </p:cNvPr>
          <p:cNvSpPr>
            <a:spLocks noGrp="1"/>
          </p:cNvSpPr>
          <p:nvPr>
            <p:ph type="title"/>
          </p:nvPr>
        </p:nvSpPr>
        <p:spPr/>
        <p:txBody>
          <a:bodyPr/>
          <a:lstStyle/>
          <a:p>
            <a:r>
              <a:rPr lang="en-US" dirty="0"/>
              <a:t>Emission Spectra</a:t>
            </a:r>
          </a:p>
        </p:txBody>
      </p:sp>
      <p:sp>
        <p:nvSpPr>
          <p:cNvPr id="4" name="Rectangle 3">
            <a:extLst>
              <a:ext uri="{FF2B5EF4-FFF2-40B4-BE49-F238E27FC236}">
                <a16:creationId xmlns:a16="http://schemas.microsoft.com/office/drawing/2014/main" id="{3E1B0A09-38FB-4BBE-8EDC-684441CBFE06}"/>
              </a:ext>
            </a:extLst>
          </p:cNvPr>
          <p:cNvSpPr/>
          <p:nvPr/>
        </p:nvSpPr>
        <p:spPr>
          <a:xfrm>
            <a:off x="2158411" y="2041451"/>
            <a:ext cx="7623544" cy="648586"/>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07641A0-4D21-4B3D-AAFF-5CC76652CF4C}"/>
              </a:ext>
            </a:extLst>
          </p:cNvPr>
          <p:cNvSpPr/>
          <p:nvPr/>
        </p:nvSpPr>
        <p:spPr>
          <a:xfrm>
            <a:off x="2158411" y="4449742"/>
            <a:ext cx="7623544" cy="648586"/>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C24A9EA-F190-4D91-A178-E285DEF84F53}"/>
              </a:ext>
            </a:extLst>
          </p:cNvPr>
          <p:cNvSpPr/>
          <p:nvPr/>
        </p:nvSpPr>
        <p:spPr>
          <a:xfrm>
            <a:off x="2158411" y="3645914"/>
            <a:ext cx="7623544" cy="648586"/>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6CB46EC-BB8B-4245-A32D-3AF876221B72}"/>
              </a:ext>
            </a:extLst>
          </p:cNvPr>
          <p:cNvSpPr/>
          <p:nvPr/>
        </p:nvSpPr>
        <p:spPr>
          <a:xfrm>
            <a:off x="2158411" y="2842086"/>
            <a:ext cx="7623544" cy="648586"/>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299153B-11A6-4130-B2C5-C1B06624E1DC}"/>
              </a:ext>
            </a:extLst>
          </p:cNvPr>
          <p:cNvSpPr txBox="1"/>
          <p:nvPr/>
        </p:nvSpPr>
        <p:spPr>
          <a:xfrm>
            <a:off x="1711842" y="1958237"/>
            <a:ext cx="446569" cy="3262432"/>
          </a:xfrm>
          <a:prstGeom prst="rect">
            <a:avLst/>
          </a:prstGeom>
          <a:noFill/>
        </p:spPr>
        <p:txBody>
          <a:bodyPr wrap="square" lIns="0" rIns="0" rtlCol="0">
            <a:spAutoFit/>
          </a:bodyPr>
          <a:lstStyle/>
          <a:p>
            <a:r>
              <a:rPr lang="en-US" sz="4000" dirty="0"/>
              <a:t>A</a:t>
            </a:r>
          </a:p>
          <a:p>
            <a:endParaRPr lang="en-US" sz="1050" dirty="0"/>
          </a:p>
          <a:p>
            <a:endParaRPr lang="en-US" sz="500" dirty="0"/>
          </a:p>
          <a:p>
            <a:r>
              <a:rPr lang="en-US" sz="4000" dirty="0"/>
              <a:t>B</a:t>
            </a:r>
          </a:p>
          <a:p>
            <a:endParaRPr lang="en-US" sz="1400" dirty="0"/>
          </a:p>
          <a:p>
            <a:r>
              <a:rPr lang="en-US" sz="4000" dirty="0"/>
              <a:t>C</a:t>
            </a:r>
          </a:p>
          <a:p>
            <a:endParaRPr lang="en-US" sz="1050" dirty="0"/>
          </a:p>
          <a:p>
            <a:r>
              <a:rPr lang="en-US" sz="4000" dirty="0"/>
              <a:t>D</a:t>
            </a:r>
          </a:p>
        </p:txBody>
      </p:sp>
      <p:sp>
        <p:nvSpPr>
          <p:cNvPr id="9" name="Rectangle 8">
            <a:extLst>
              <a:ext uri="{FF2B5EF4-FFF2-40B4-BE49-F238E27FC236}">
                <a16:creationId xmlns:a16="http://schemas.microsoft.com/office/drawing/2014/main" id="{55A9B37F-BF59-4658-B29A-8AFEF0B5483C}"/>
              </a:ext>
            </a:extLst>
          </p:cNvPr>
          <p:cNvSpPr/>
          <p:nvPr/>
        </p:nvSpPr>
        <p:spPr>
          <a:xfrm>
            <a:off x="2158411" y="5303883"/>
            <a:ext cx="7623544" cy="648586"/>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091EA66-1D80-4535-A738-0820AD6C11EA}"/>
              </a:ext>
            </a:extLst>
          </p:cNvPr>
          <p:cNvSpPr txBox="1"/>
          <p:nvPr/>
        </p:nvSpPr>
        <p:spPr>
          <a:xfrm>
            <a:off x="563526" y="5335788"/>
            <a:ext cx="1594885" cy="584775"/>
          </a:xfrm>
          <a:prstGeom prst="rect">
            <a:avLst/>
          </a:prstGeom>
          <a:noFill/>
        </p:spPr>
        <p:txBody>
          <a:bodyPr wrap="square" lIns="0" rIns="0" rtlCol="0">
            <a:spAutoFit/>
          </a:bodyPr>
          <a:lstStyle/>
          <a:p>
            <a:r>
              <a:rPr lang="en-US" sz="3200" dirty="0"/>
              <a:t>MIXTURE</a:t>
            </a:r>
          </a:p>
        </p:txBody>
      </p:sp>
    </p:spTree>
    <p:extLst>
      <p:ext uri="{BB962C8B-B14F-4D97-AF65-F5344CB8AC3E}">
        <p14:creationId xmlns:p14="http://schemas.microsoft.com/office/powerpoint/2010/main" val="915159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Atomic Theory</a:t>
            </a:r>
          </a:p>
        </p:txBody>
      </p:sp>
      <p:sp>
        <p:nvSpPr>
          <p:cNvPr id="3" name="Content Placeholder 2"/>
          <p:cNvSpPr>
            <a:spLocks noGrp="1"/>
          </p:cNvSpPr>
          <p:nvPr>
            <p:ph idx="1"/>
          </p:nvPr>
        </p:nvSpPr>
        <p:spPr/>
        <p:txBody>
          <a:bodyPr>
            <a:normAutofit/>
          </a:bodyPr>
          <a:lstStyle/>
          <a:p>
            <a:r>
              <a:rPr lang="en-US" dirty="0"/>
              <a:t>1. All matter is composed of extremely small particles called atoms</a:t>
            </a:r>
          </a:p>
          <a:p>
            <a:endParaRPr lang="en-US" sz="200" dirty="0"/>
          </a:p>
          <a:p>
            <a:r>
              <a:rPr lang="en-US" dirty="0"/>
              <a:t>2. Atoms of an element are identical in size, mass, and other properties; atoms of different elements differ in size, mass, and other properties. </a:t>
            </a:r>
          </a:p>
          <a:p>
            <a:endParaRPr lang="en-US" sz="200" dirty="0"/>
          </a:p>
          <a:p>
            <a:r>
              <a:rPr lang="en-US" dirty="0"/>
              <a:t>3. Atoms can not be subdivided, created, or destroyed.</a:t>
            </a:r>
          </a:p>
          <a:p>
            <a:endParaRPr lang="en-US" sz="200" dirty="0"/>
          </a:p>
          <a:p>
            <a:r>
              <a:rPr lang="en-US" dirty="0"/>
              <a:t>4. Atoms of different elements combine in whole number ratios to form compounds.</a:t>
            </a:r>
          </a:p>
          <a:p>
            <a:endParaRPr lang="en-US" sz="200" dirty="0"/>
          </a:p>
          <a:p>
            <a:r>
              <a:rPr lang="en-US" dirty="0"/>
              <a:t>5. In chemical reactions atoms are combined, separated, or rearranged. </a:t>
            </a:r>
          </a:p>
        </p:txBody>
      </p:sp>
    </p:spTree>
    <p:extLst>
      <p:ext uri="{BB962C8B-B14F-4D97-AF65-F5344CB8AC3E}">
        <p14:creationId xmlns:p14="http://schemas.microsoft.com/office/powerpoint/2010/main" val="21901762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Which electron configuration represents an atom in an excited state?</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646331"/>
          </a:xfrm>
          <a:prstGeom prst="rect">
            <a:avLst/>
          </a:prstGeom>
          <a:noFill/>
        </p:spPr>
        <p:txBody>
          <a:bodyPr wrap="square" rtlCol="0">
            <a:spAutoFit/>
          </a:bodyPr>
          <a:lstStyle/>
          <a:p>
            <a:r>
              <a:rPr lang="en-US" sz="3600" dirty="0"/>
              <a:t>  	  </a:t>
            </a:r>
            <a:r>
              <a:rPr lang="en-US" sz="2800" dirty="0"/>
              <a:t>2-8-2		    2-8-1		       2-8		         2-7-1</a:t>
            </a:r>
            <a:endParaRPr lang="en-US" sz="2800" baseline="-25000" dirty="0"/>
          </a:p>
        </p:txBody>
      </p:sp>
    </p:spTree>
    <p:extLst>
      <p:ext uri="{BB962C8B-B14F-4D97-AF65-F5344CB8AC3E}">
        <p14:creationId xmlns:p14="http://schemas.microsoft.com/office/powerpoint/2010/main" val="8022629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523220"/>
          </a:xfrm>
          <a:prstGeom prst="rect">
            <a:avLst/>
          </a:prstGeom>
          <a:noFill/>
        </p:spPr>
        <p:txBody>
          <a:bodyPr wrap="square" rtlCol="0">
            <a:spAutoFit/>
          </a:bodyPr>
          <a:lstStyle/>
          <a:p>
            <a:pPr algn="ctr"/>
            <a:r>
              <a:rPr lang="en-US" sz="2800" dirty="0"/>
              <a:t>Which electron configuration represents an atom in an excited state?</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646331"/>
          </a:xfrm>
          <a:prstGeom prst="rect">
            <a:avLst/>
          </a:prstGeom>
          <a:noFill/>
        </p:spPr>
        <p:txBody>
          <a:bodyPr wrap="square" rtlCol="0">
            <a:spAutoFit/>
          </a:bodyPr>
          <a:lstStyle/>
          <a:p>
            <a:r>
              <a:rPr lang="en-US" sz="3600" dirty="0"/>
              <a:t>  	  </a:t>
            </a:r>
            <a:r>
              <a:rPr lang="en-US" sz="2800" dirty="0"/>
              <a:t>2-8-2		    2-8-1		       2-8		         2-7-1</a:t>
            </a:r>
            <a:endParaRPr lang="en-US" sz="2800" baseline="-25000" dirty="0"/>
          </a:p>
        </p:txBody>
      </p:sp>
      <p:sp>
        <p:nvSpPr>
          <p:cNvPr id="13" name="Oval 12"/>
          <p:cNvSpPr/>
          <p:nvPr/>
        </p:nvSpPr>
        <p:spPr>
          <a:xfrm>
            <a:off x="9089995" y="41678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94830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Mole</a:t>
            </a:r>
          </a:p>
        </p:txBody>
      </p:sp>
      <p:sp>
        <p:nvSpPr>
          <p:cNvPr id="3" name="Content Placeholder 2"/>
          <p:cNvSpPr>
            <a:spLocks noGrp="1"/>
          </p:cNvSpPr>
          <p:nvPr>
            <p:ph idx="1"/>
          </p:nvPr>
        </p:nvSpPr>
        <p:spPr/>
        <p:txBody>
          <a:bodyPr/>
          <a:lstStyle/>
          <a:p>
            <a:r>
              <a:rPr lang="en-US" dirty="0"/>
              <a:t>What is a dozen? How do you know?</a:t>
            </a:r>
          </a:p>
          <a:p>
            <a:endParaRPr lang="en-US" dirty="0"/>
          </a:p>
          <a:p>
            <a:endParaRPr lang="en-US" dirty="0"/>
          </a:p>
        </p:txBody>
      </p:sp>
      <p:sp>
        <p:nvSpPr>
          <p:cNvPr id="4" name="Rectangle 3"/>
          <p:cNvSpPr/>
          <p:nvPr/>
        </p:nvSpPr>
        <p:spPr>
          <a:xfrm>
            <a:off x="1097280" y="2879640"/>
            <a:ext cx="10058400" cy="830997"/>
          </a:xfrm>
          <a:prstGeom prst="rect">
            <a:avLst/>
          </a:prstGeom>
        </p:spPr>
        <p:txBody>
          <a:bodyPr wrap="square">
            <a:spAutoFit/>
          </a:bodyPr>
          <a:lstStyle/>
          <a:p>
            <a:r>
              <a:rPr lang="en-US" sz="2400" dirty="0"/>
              <a:t>A mole is a chemistry dozen. It is the same as saying 6.02 x 10</a:t>
            </a:r>
            <a:r>
              <a:rPr lang="en-US" sz="2400" baseline="30000" dirty="0"/>
              <a:t>23</a:t>
            </a:r>
            <a:r>
              <a:rPr lang="en-US" sz="2400" dirty="0"/>
              <a:t> atoms (or molecules) of a substance. </a:t>
            </a:r>
          </a:p>
        </p:txBody>
      </p:sp>
      <p:sp>
        <p:nvSpPr>
          <p:cNvPr id="5" name="Rectangle 4"/>
          <p:cNvSpPr/>
          <p:nvPr/>
        </p:nvSpPr>
        <p:spPr>
          <a:xfrm>
            <a:off x="1097280" y="4668765"/>
            <a:ext cx="10058400" cy="1200329"/>
          </a:xfrm>
          <a:prstGeom prst="rect">
            <a:avLst/>
          </a:prstGeom>
        </p:spPr>
        <p:txBody>
          <a:bodyPr wrap="square">
            <a:spAutoFit/>
          </a:bodyPr>
          <a:lstStyle/>
          <a:p>
            <a:r>
              <a:rPr lang="en-US" sz="2400" dirty="0"/>
              <a:t>Avogadro found this number by determining how many atoms were needed to take an atom’s mass in </a:t>
            </a:r>
            <a:r>
              <a:rPr lang="en-US" sz="2400" dirty="0" err="1"/>
              <a:t>amu</a:t>
            </a:r>
            <a:r>
              <a:rPr lang="en-US" sz="2400" dirty="0"/>
              <a:t>, and make it the same number of grams. Why is that so cool? </a:t>
            </a:r>
          </a:p>
        </p:txBody>
      </p:sp>
    </p:spTree>
    <p:extLst>
      <p:ext uri="{BB962C8B-B14F-4D97-AF65-F5344CB8AC3E}">
        <p14:creationId xmlns:p14="http://schemas.microsoft.com/office/powerpoint/2010/main" val="345643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Mole Conversions</a:t>
            </a:r>
          </a:p>
        </p:txBody>
      </p:sp>
      <p:grpSp>
        <p:nvGrpSpPr>
          <p:cNvPr id="16" name="Group 15"/>
          <p:cNvGrpSpPr/>
          <p:nvPr/>
        </p:nvGrpSpPr>
        <p:grpSpPr>
          <a:xfrm>
            <a:off x="25869" y="2258607"/>
            <a:ext cx="12192000" cy="3626057"/>
            <a:chOff x="-4036" y="2316104"/>
            <a:chExt cx="12192000" cy="3626057"/>
          </a:xfrm>
        </p:grpSpPr>
        <p:pic>
          <p:nvPicPr>
            <p:cNvPr id="2050" name="Picture 2" descr="http://3.bp.blogspot.com/_6oiP7KBc0Qk/TOyLk2s2UCI/AAAAAAAAACA/9Ax_THrR00c/s1600/molemap.gif"/>
            <p:cNvPicPr>
              <a:picLocks noChangeAspect="1" noChangeArrowheads="1"/>
            </p:cNvPicPr>
            <p:nvPr/>
          </p:nvPicPr>
          <p:blipFill rotWithShape="1">
            <a:blip r:embed="rId2">
              <a:extLst>
                <a:ext uri="{28A0092B-C50C-407E-A947-70E740481C1C}">
                  <a14:useLocalDpi xmlns:a14="http://schemas.microsoft.com/office/drawing/2010/main" val="0"/>
                </a:ext>
              </a:extLst>
            </a:blip>
            <a:srcRect b="55854"/>
            <a:stretch/>
          </p:blipFill>
          <p:spPr bwMode="auto">
            <a:xfrm>
              <a:off x="-4036" y="2316104"/>
              <a:ext cx="12192000" cy="318314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7269193" y="3765344"/>
              <a:ext cx="2337759" cy="20316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524662" y="3647535"/>
              <a:ext cx="2337759" cy="22946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2672955" y="3454017"/>
              <a:ext cx="2004523" cy="369332"/>
            </a:xfrm>
            <a:prstGeom prst="rect">
              <a:avLst/>
            </a:prstGeom>
            <a:noFill/>
          </p:spPr>
          <p:txBody>
            <a:bodyPr wrap="none" rtlCol="0">
              <a:spAutoFit/>
            </a:bodyPr>
            <a:lstStyle/>
            <a:p>
              <a:r>
                <a:rPr lang="en-US" dirty="0"/>
                <a:t>Divide by 6.02x10</a:t>
              </a:r>
              <a:r>
                <a:rPr lang="en-US" baseline="30000" dirty="0"/>
                <a:t>23</a:t>
              </a:r>
            </a:p>
          </p:txBody>
        </p:sp>
        <p:cxnSp>
          <p:nvCxnSpPr>
            <p:cNvPr id="7" name="Straight Arrow Connector 6"/>
            <p:cNvCxnSpPr/>
            <p:nvPr/>
          </p:nvCxnSpPr>
          <p:spPr>
            <a:xfrm flipV="1">
              <a:off x="2501660" y="3968151"/>
              <a:ext cx="2337759" cy="8626"/>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cxnSp>
          <p:nvCxnSpPr>
            <p:cNvPr id="10" name="Straight Arrow Connector 9"/>
            <p:cNvCxnSpPr/>
            <p:nvPr/>
          </p:nvCxnSpPr>
          <p:spPr>
            <a:xfrm flipH="1" flipV="1">
              <a:off x="2441275" y="4794848"/>
              <a:ext cx="2444153" cy="8626"/>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
          <p:nvSpPr>
            <p:cNvPr id="15" name="TextBox 14"/>
            <p:cNvSpPr txBox="1"/>
            <p:nvPr/>
          </p:nvSpPr>
          <p:spPr>
            <a:xfrm>
              <a:off x="2760862" y="5003486"/>
              <a:ext cx="1921167" cy="369332"/>
            </a:xfrm>
            <a:prstGeom prst="rect">
              <a:avLst/>
            </a:prstGeom>
            <a:noFill/>
          </p:spPr>
          <p:txBody>
            <a:bodyPr wrap="none" rtlCol="0">
              <a:spAutoFit/>
            </a:bodyPr>
            <a:lstStyle/>
            <a:p>
              <a:r>
                <a:rPr lang="en-US" dirty="0" err="1"/>
                <a:t>Mult</a:t>
              </a:r>
              <a:r>
                <a:rPr lang="en-US" dirty="0"/>
                <a:t>. by 6.02x10</a:t>
              </a:r>
              <a:r>
                <a:rPr lang="en-US" baseline="30000" dirty="0"/>
                <a:t>23</a:t>
              </a:r>
            </a:p>
          </p:txBody>
        </p:sp>
        <p:sp>
          <p:nvSpPr>
            <p:cNvPr id="19" name="TextBox 18"/>
            <p:cNvSpPr txBox="1"/>
            <p:nvPr/>
          </p:nvSpPr>
          <p:spPr>
            <a:xfrm>
              <a:off x="7387083" y="5129920"/>
              <a:ext cx="2272673" cy="369332"/>
            </a:xfrm>
            <a:prstGeom prst="rect">
              <a:avLst/>
            </a:prstGeom>
            <a:noFill/>
          </p:spPr>
          <p:txBody>
            <a:bodyPr wrap="none" rtlCol="0">
              <a:spAutoFit/>
            </a:bodyPr>
            <a:lstStyle/>
            <a:p>
              <a:r>
                <a:rPr lang="en-US" dirty="0"/>
                <a:t>Divide by atomic mass</a:t>
              </a:r>
              <a:endParaRPr lang="en-US" baseline="30000" dirty="0"/>
            </a:p>
          </p:txBody>
        </p:sp>
        <p:cxnSp>
          <p:nvCxnSpPr>
            <p:cNvPr id="9" name="Straight Arrow Connector 8"/>
            <p:cNvCxnSpPr/>
            <p:nvPr/>
          </p:nvCxnSpPr>
          <p:spPr>
            <a:xfrm flipH="1" flipV="1">
              <a:off x="7269192" y="4786222"/>
              <a:ext cx="2337759" cy="8626"/>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p:cNvCxnSpPr/>
            <p:nvPr/>
          </p:nvCxnSpPr>
          <p:spPr>
            <a:xfrm flipV="1">
              <a:off x="7269192" y="3985402"/>
              <a:ext cx="2337759" cy="8626"/>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grpSp>
      <p:sp>
        <p:nvSpPr>
          <p:cNvPr id="18" name="TextBox 17"/>
          <p:cNvSpPr txBox="1"/>
          <p:nvPr/>
        </p:nvSpPr>
        <p:spPr>
          <a:xfrm>
            <a:off x="7377885" y="3391037"/>
            <a:ext cx="2189317" cy="369332"/>
          </a:xfrm>
          <a:prstGeom prst="rect">
            <a:avLst/>
          </a:prstGeom>
          <a:noFill/>
        </p:spPr>
        <p:txBody>
          <a:bodyPr wrap="none" rtlCol="0">
            <a:spAutoFit/>
          </a:bodyPr>
          <a:lstStyle/>
          <a:p>
            <a:r>
              <a:rPr lang="en-US" dirty="0" err="1"/>
              <a:t>Mult</a:t>
            </a:r>
            <a:r>
              <a:rPr lang="en-US" dirty="0"/>
              <a:t>. by atomic mass</a:t>
            </a:r>
            <a:endParaRPr lang="en-US" baseline="30000" dirty="0"/>
          </a:p>
        </p:txBody>
      </p:sp>
    </p:spTree>
    <p:extLst>
      <p:ext uri="{BB962C8B-B14F-4D97-AF65-F5344CB8AC3E}">
        <p14:creationId xmlns:p14="http://schemas.microsoft.com/office/powerpoint/2010/main" val="31054198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461665"/>
          </a:xfrm>
          <a:prstGeom prst="rect">
            <a:avLst/>
          </a:prstGeom>
          <a:noFill/>
        </p:spPr>
        <p:txBody>
          <a:bodyPr wrap="square" rtlCol="0">
            <a:spAutoFit/>
          </a:bodyPr>
          <a:lstStyle/>
          <a:p>
            <a:pPr algn="ctr"/>
            <a:r>
              <a:rPr lang="en-US" sz="2400" dirty="0"/>
              <a:t>How many atoms are in 1 molecule of NH</a:t>
            </a:r>
            <a:r>
              <a:rPr lang="en-US" sz="2400" baseline="-25000" dirty="0"/>
              <a:t>3</a:t>
            </a:r>
            <a:r>
              <a:rPr lang="en-US" sz="2400" dirty="0"/>
              <a:t>?</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3 atoms </a:t>
            </a:r>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1 atom </a:t>
            </a:r>
          </a:p>
        </p:txBody>
      </p:sp>
      <p:sp>
        <p:nvSpPr>
          <p:cNvPr id="19" name="TextBox 18"/>
          <p:cNvSpPr txBox="1"/>
          <p:nvPr/>
        </p:nvSpPr>
        <p:spPr>
          <a:xfrm>
            <a:off x="9464904" y="5323722"/>
            <a:ext cx="1690776" cy="584775"/>
          </a:xfrm>
          <a:prstGeom prst="rect">
            <a:avLst/>
          </a:prstGeom>
          <a:noFill/>
        </p:spPr>
        <p:txBody>
          <a:bodyPr wrap="square" rtlCol="0">
            <a:spAutoFit/>
          </a:bodyPr>
          <a:lstStyle/>
          <a:p>
            <a:pPr algn="ctr"/>
            <a:r>
              <a:rPr lang="en-US" sz="3200" dirty="0"/>
              <a:t>4 atoms</a:t>
            </a:r>
          </a:p>
        </p:txBody>
      </p:sp>
    </p:spTree>
    <p:extLst>
      <p:ext uri="{BB962C8B-B14F-4D97-AF65-F5344CB8AC3E}">
        <p14:creationId xmlns:p14="http://schemas.microsoft.com/office/powerpoint/2010/main" val="4773364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461665"/>
          </a:xfrm>
          <a:prstGeom prst="rect">
            <a:avLst/>
          </a:prstGeom>
          <a:noFill/>
        </p:spPr>
        <p:txBody>
          <a:bodyPr wrap="square" rtlCol="0">
            <a:spAutoFit/>
          </a:bodyPr>
          <a:lstStyle/>
          <a:p>
            <a:pPr algn="ctr"/>
            <a:r>
              <a:rPr lang="en-US" sz="2400" dirty="0"/>
              <a:t>How many atoms are in 1 molecule of NH</a:t>
            </a:r>
            <a:r>
              <a:rPr lang="en-US" sz="2400" baseline="-25000" dirty="0"/>
              <a:t>3</a:t>
            </a:r>
            <a:r>
              <a:rPr lang="en-US" sz="2400" dirty="0"/>
              <a:t>?</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3 atoms </a:t>
            </a:r>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1 atom </a:t>
            </a:r>
          </a:p>
        </p:txBody>
      </p:sp>
      <p:sp>
        <p:nvSpPr>
          <p:cNvPr id="19" name="TextBox 18"/>
          <p:cNvSpPr txBox="1"/>
          <p:nvPr/>
        </p:nvSpPr>
        <p:spPr>
          <a:xfrm>
            <a:off x="9464904" y="5323722"/>
            <a:ext cx="1690776" cy="584775"/>
          </a:xfrm>
          <a:prstGeom prst="rect">
            <a:avLst/>
          </a:prstGeom>
          <a:noFill/>
        </p:spPr>
        <p:txBody>
          <a:bodyPr wrap="square" rtlCol="0">
            <a:spAutoFit/>
          </a:bodyPr>
          <a:lstStyle/>
          <a:p>
            <a:pPr algn="ctr"/>
            <a:r>
              <a:rPr lang="en-US" sz="3200" dirty="0"/>
              <a:t>4 atoms</a:t>
            </a:r>
          </a:p>
        </p:txBody>
      </p:sp>
      <p:sp>
        <p:nvSpPr>
          <p:cNvPr id="11" name="Oval 10"/>
          <p:cNvSpPr/>
          <p:nvPr/>
        </p:nvSpPr>
        <p:spPr>
          <a:xfrm>
            <a:off x="8988395" y="379191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69178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461665"/>
          </a:xfrm>
          <a:prstGeom prst="rect">
            <a:avLst/>
          </a:prstGeom>
          <a:noFill/>
        </p:spPr>
        <p:txBody>
          <a:bodyPr wrap="square" rtlCol="0">
            <a:spAutoFit/>
          </a:bodyPr>
          <a:lstStyle/>
          <a:p>
            <a:pPr algn="ctr"/>
            <a:r>
              <a:rPr lang="en-US" sz="2400" dirty="0"/>
              <a:t>How many moles of atoms are in 1 mole of NH</a:t>
            </a:r>
            <a:r>
              <a:rPr lang="en-US" sz="2400" baseline="-25000" dirty="0"/>
              <a:t>3</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1 mole</a:t>
            </a:r>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4 moles</a:t>
            </a:r>
          </a:p>
        </p:txBody>
      </p:sp>
      <p:sp>
        <p:nvSpPr>
          <p:cNvPr id="19" name="TextBox 18"/>
          <p:cNvSpPr txBox="1"/>
          <p:nvPr/>
        </p:nvSpPr>
        <p:spPr>
          <a:xfrm>
            <a:off x="9464904" y="5323722"/>
            <a:ext cx="1690776" cy="584775"/>
          </a:xfrm>
          <a:prstGeom prst="rect">
            <a:avLst/>
          </a:prstGeom>
          <a:noFill/>
        </p:spPr>
        <p:txBody>
          <a:bodyPr wrap="square" rtlCol="0">
            <a:spAutoFit/>
          </a:bodyPr>
          <a:lstStyle/>
          <a:p>
            <a:pPr algn="ctr"/>
            <a:r>
              <a:rPr lang="en-US" sz="3200" dirty="0"/>
              <a:t>2 moles</a:t>
            </a:r>
          </a:p>
        </p:txBody>
      </p:sp>
    </p:spTree>
    <p:extLst>
      <p:ext uri="{BB962C8B-B14F-4D97-AF65-F5344CB8AC3E}">
        <p14:creationId xmlns:p14="http://schemas.microsoft.com/office/powerpoint/2010/main" val="35666703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461665"/>
          </a:xfrm>
          <a:prstGeom prst="rect">
            <a:avLst/>
          </a:prstGeom>
          <a:noFill/>
        </p:spPr>
        <p:txBody>
          <a:bodyPr wrap="square" rtlCol="0">
            <a:spAutoFit/>
          </a:bodyPr>
          <a:lstStyle/>
          <a:p>
            <a:pPr algn="ctr"/>
            <a:r>
              <a:rPr lang="en-US" sz="2400" dirty="0"/>
              <a:t>How many moles of atoms are in 1 mole of NH</a:t>
            </a:r>
            <a:r>
              <a:rPr lang="en-US" sz="2400" baseline="-25000" dirty="0"/>
              <a:t>3</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1 mole</a:t>
            </a:r>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4 moles</a:t>
            </a:r>
          </a:p>
        </p:txBody>
      </p:sp>
      <p:sp>
        <p:nvSpPr>
          <p:cNvPr id="19" name="TextBox 18"/>
          <p:cNvSpPr txBox="1"/>
          <p:nvPr/>
        </p:nvSpPr>
        <p:spPr>
          <a:xfrm>
            <a:off x="9464904" y="5323722"/>
            <a:ext cx="1690776" cy="584775"/>
          </a:xfrm>
          <a:prstGeom prst="rect">
            <a:avLst/>
          </a:prstGeom>
          <a:noFill/>
        </p:spPr>
        <p:txBody>
          <a:bodyPr wrap="square" rtlCol="0">
            <a:spAutoFit/>
          </a:bodyPr>
          <a:lstStyle/>
          <a:p>
            <a:pPr algn="ctr"/>
            <a:r>
              <a:rPr lang="en-US" sz="3200" dirty="0"/>
              <a:t>2 moles</a:t>
            </a:r>
          </a:p>
        </p:txBody>
      </p:sp>
      <p:sp>
        <p:nvSpPr>
          <p:cNvPr id="10" name="Oval 9"/>
          <p:cNvSpPr/>
          <p:nvPr/>
        </p:nvSpPr>
        <p:spPr>
          <a:xfrm>
            <a:off x="4914235" y="378175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22699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461665"/>
          </a:xfrm>
          <a:prstGeom prst="rect">
            <a:avLst/>
          </a:prstGeom>
          <a:noFill/>
        </p:spPr>
        <p:txBody>
          <a:bodyPr wrap="square" rtlCol="0">
            <a:spAutoFit/>
          </a:bodyPr>
          <a:lstStyle/>
          <a:p>
            <a:pPr algn="ctr"/>
            <a:r>
              <a:rPr lang="en-US" sz="2400" dirty="0"/>
              <a:t>½ a mole of carbon has a mass of…..</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12 g</a:t>
            </a:r>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6 g</a:t>
            </a:r>
          </a:p>
        </p:txBody>
      </p:sp>
      <p:sp>
        <p:nvSpPr>
          <p:cNvPr id="19" name="TextBox 18"/>
          <p:cNvSpPr txBox="1"/>
          <p:nvPr/>
        </p:nvSpPr>
        <p:spPr>
          <a:xfrm>
            <a:off x="9464904" y="5323722"/>
            <a:ext cx="1690776" cy="584775"/>
          </a:xfrm>
          <a:prstGeom prst="rect">
            <a:avLst/>
          </a:prstGeom>
          <a:noFill/>
        </p:spPr>
        <p:txBody>
          <a:bodyPr wrap="square" rtlCol="0">
            <a:spAutoFit/>
          </a:bodyPr>
          <a:lstStyle/>
          <a:p>
            <a:pPr algn="ctr"/>
            <a:r>
              <a:rPr lang="en-US" sz="3200" dirty="0"/>
              <a:t>24 g</a:t>
            </a:r>
          </a:p>
        </p:txBody>
      </p:sp>
    </p:spTree>
    <p:extLst>
      <p:ext uri="{BB962C8B-B14F-4D97-AF65-F5344CB8AC3E}">
        <p14:creationId xmlns:p14="http://schemas.microsoft.com/office/powerpoint/2010/main" val="23520725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461665"/>
          </a:xfrm>
          <a:prstGeom prst="rect">
            <a:avLst/>
          </a:prstGeom>
          <a:noFill/>
        </p:spPr>
        <p:txBody>
          <a:bodyPr wrap="square" rtlCol="0">
            <a:spAutoFit/>
          </a:bodyPr>
          <a:lstStyle/>
          <a:p>
            <a:pPr algn="ctr"/>
            <a:r>
              <a:rPr lang="en-US" sz="2400" dirty="0"/>
              <a:t>½ a mole of carbon has a mass of…..</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12 g</a:t>
            </a:r>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6 g</a:t>
            </a:r>
          </a:p>
        </p:txBody>
      </p:sp>
      <p:sp>
        <p:nvSpPr>
          <p:cNvPr id="19" name="TextBox 18"/>
          <p:cNvSpPr txBox="1"/>
          <p:nvPr/>
        </p:nvSpPr>
        <p:spPr>
          <a:xfrm>
            <a:off x="9464904" y="5323722"/>
            <a:ext cx="1690776" cy="584775"/>
          </a:xfrm>
          <a:prstGeom prst="rect">
            <a:avLst/>
          </a:prstGeom>
          <a:noFill/>
        </p:spPr>
        <p:txBody>
          <a:bodyPr wrap="square" rtlCol="0">
            <a:spAutoFit/>
          </a:bodyPr>
          <a:lstStyle/>
          <a:p>
            <a:pPr algn="ctr"/>
            <a:r>
              <a:rPr lang="en-US" sz="3200" dirty="0"/>
              <a:t>24 g</a:t>
            </a:r>
          </a:p>
        </p:txBody>
      </p:sp>
      <p:sp>
        <p:nvSpPr>
          <p:cNvPr id="10" name="Oval 9"/>
          <p:cNvSpPr/>
          <p:nvPr/>
        </p:nvSpPr>
        <p:spPr>
          <a:xfrm>
            <a:off x="4867024" y="3819300"/>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9952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358599" cy="1450757"/>
          </a:xfrm>
        </p:spPr>
        <p:txBody>
          <a:bodyPr/>
          <a:lstStyle/>
          <a:p>
            <a:r>
              <a:rPr lang="en-US" dirty="0"/>
              <a:t>The Evolution of the Structure of the Atom</a:t>
            </a:r>
          </a:p>
        </p:txBody>
      </p:sp>
      <p:sp>
        <p:nvSpPr>
          <p:cNvPr id="3" name="Content Placeholder 2"/>
          <p:cNvSpPr>
            <a:spLocks noGrp="1"/>
          </p:cNvSpPr>
          <p:nvPr>
            <p:ph idx="1"/>
          </p:nvPr>
        </p:nvSpPr>
        <p:spPr>
          <a:xfrm>
            <a:off x="922258" y="1947334"/>
            <a:ext cx="10708640" cy="4023360"/>
          </a:xfrm>
        </p:spPr>
        <p:txBody>
          <a:bodyPr>
            <a:normAutofit/>
          </a:bodyPr>
          <a:lstStyle/>
          <a:p>
            <a:r>
              <a:rPr lang="en-US" dirty="0"/>
              <a:t>When the atomic theory was written, people didn’t know what atoms looked like.</a:t>
            </a:r>
          </a:p>
          <a:p>
            <a:endParaRPr lang="en-US" dirty="0"/>
          </a:p>
          <a:p>
            <a:r>
              <a:rPr lang="en-US" dirty="0"/>
              <a:t>JJ Thompson did experiments with a cathode ray tube (a glass tube that contains very little gas in a vacuum) and found that the beams created when electricity runs through the tube can be affected by magnetic forces, and that the beam was negatively charged. </a:t>
            </a:r>
          </a:p>
          <a:p>
            <a:endParaRPr lang="en-US" dirty="0"/>
          </a:p>
          <a:p>
            <a:r>
              <a:rPr lang="en-US" dirty="0"/>
              <a:t>He created the plum pudding model of the atom. (electrons in a positive pudding)</a:t>
            </a:r>
          </a:p>
        </p:txBody>
      </p:sp>
    </p:spTree>
    <p:extLst>
      <p:ext uri="{BB962C8B-B14F-4D97-AF65-F5344CB8AC3E}">
        <p14:creationId xmlns:p14="http://schemas.microsoft.com/office/powerpoint/2010/main" val="6632292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461665"/>
          </a:xfrm>
          <a:prstGeom prst="rect">
            <a:avLst/>
          </a:prstGeom>
          <a:noFill/>
        </p:spPr>
        <p:txBody>
          <a:bodyPr wrap="square" rtlCol="0">
            <a:spAutoFit/>
          </a:bodyPr>
          <a:lstStyle/>
          <a:p>
            <a:pPr algn="ctr"/>
            <a:r>
              <a:rPr lang="en-US" sz="2400" dirty="0"/>
              <a:t>2 moles of H</a:t>
            </a:r>
            <a:r>
              <a:rPr lang="en-US" sz="2400" baseline="-25000" dirty="0"/>
              <a:t>2</a:t>
            </a:r>
            <a:r>
              <a:rPr lang="en-US" sz="2400" dirty="0"/>
              <a:t>O has a mass of …...</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18 g</a:t>
            </a:r>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9 g</a:t>
            </a:r>
          </a:p>
        </p:txBody>
      </p:sp>
      <p:sp>
        <p:nvSpPr>
          <p:cNvPr id="19" name="TextBox 18"/>
          <p:cNvSpPr txBox="1"/>
          <p:nvPr/>
        </p:nvSpPr>
        <p:spPr>
          <a:xfrm>
            <a:off x="9464904" y="5323722"/>
            <a:ext cx="1690776" cy="584775"/>
          </a:xfrm>
          <a:prstGeom prst="rect">
            <a:avLst/>
          </a:prstGeom>
          <a:noFill/>
        </p:spPr>
        <p:txBody>
          <a:bodyPr wrap="square" rtlCol="0">
            <a:spAutoFit/>
          </a:bodyPr>
          <a:lstStyle/>
          <a:p>
            <a:pPr algn="ctr"/>
            <a:r>
              <a:rPr lang="en-US" sz="3200" dirty="0"/>
              <a:t>36 g</a:t>
            </a:r>
          </a:p>
        </p:txBody>
      </p:sp>
    </p:spTree>
    <p:extLst>
      <p:ext uri="{BB962C8B-B14F-4D97-AF65-F5344CB8AC3E}">
        <p14:creationId xmlns:p14="http://schemas.microsoft.com/office/powerpoint/2010/main" val="36523649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Concept Check</a:t>
            </a:r>
          </a:p>
        </p:txBody>
      </p:sp>
      <p:sp>
        <p:nvSpPr>
          <p:cNvPr id="4" name="TextBox 3"/>
          <p:cNvSpPr txBox="1"/>
          <p:nvPr/>
        </p:nvSpPr>
        <p:spPr>
          <a:xfrm>
            <a:off x="30480" y="2327520"/>
            <a:ext cx="12191999" cy="461665"/>
          </a:xfrm>
          <a:prstGeom prst="rect">
            <a:avLst/>
          </a:prstGeom>
          <a:noFill/>
        </p:spPr>
        <p:txBody>
          <a:bodyPr wrap="square" rtlCol="0">
            <a:spAutoFit/>
          </a:bodyPr>
          <a:lstStyle/>
          <a:p>
            <a:pPr algn="ctr"/>
            <a:r>
              <a:rPr lang="en-US" sz="2400" dirty="0"/>
              <a:t>2 moles of H</a:t>
            </a:r>
            <a:r>
              <a:rPr lang="en-US" sz="2400" baseline="-25000" dirty="0"/>
              <a:t>2</a:t>
            </a:r>
            <a:r>
              <a:rPr lang="en-US" sz="2400" dirty="0"/>
              <a:t>O has a mass of …...</a:t>
            </a:r>
          </a:p>
        </p:txBody>
      </p:sp>
      <p:sp>
        <p:nvSpPr>
          <p:cNvPr id="14" name="TextBox 13"/>
          <p:cNvSpPr txBox="1"/>
          <p:nvPr/>
        </p:nvSpPr>
        <p:spPr>
          <a:xfrm>
            <a:off x="1649371" y="3748677"/>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5" name="TextBox 14"/>
          <p:cNvSpPr txBox="1"/>
          <p:nvPr/>
        </p:nvSpPr>
        <p:spPr>
          <a:xfrm>
            <a:off x="9816062" y="3748677"/>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6" name="TextBox 15"/>
          <p:cNvSpPr txBox="1"/>
          <p:nvPr/>
        </p:nvSpPr>
        <p:spPr>
          <a:xfrm>
            <a:off x="5720185" y="3748677"/>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17" name="TextBox 16"/>
          <p:cNvSpPr txBox="1"/>
          <p:nvPr/>
        </p:nvSpPr>
        <p:spPr>
          <a:xfrm>
            <a:off x="1356073" y="5323722"/>
            <a:ext cx="1725284" cy="584775"/>
          </a:xfrm>
          <a:prstGeom prst="rect">
            <a:avLst/>
          </a:prstGeom>
          <a:noFill/>
        </p:spPr>
        <p:txBody>
          <a:bodyPr wrap="square" rtlCol="0">
            <a:spAutoFit/>
          </a:bodyPr>
          <a:lstStyle/>
          <a:p>
            <a:pPr algn="ctr"/>
            <a:r>
              <a:rPr lang="en-US" sz="3200" dirty="0"/>
              <a:t>18 g</a:t>
            </a:r>
          </a:p>
        </p:txBody>
      </p:sp>
      <p:sp>
        <p:nvSpPr>
          <p:cNvPr id="18" name="TextBox 17"/>
          <p:cNvSpPr txBox="1"/>
          <p:nvPr/>
        </p:nvSpPr>
        <p:spPr>
          <a:xfrm>
            <a:off x="5358729" y="5323722"/>
            <a:ext cx="1595033" cy="584775"/>
          </a:xfrm>
          <a:prstGeom prst="rect">
            <a:avLst/>
          </a:prstGeom>
          <a:noFill/>
        </p:spPr>
        <p:txBody>
          <a:bodyPr wrap="square" rtlCol="0">
            <a:spAutoFit/>
          </a:bodyPr>
          <a:lstStyle/>
          <a:p>
            <a:pPr algn="ctr"/>
            <a:r>
              <a:rPr lang="en-US" sz="3200" dirty="0"/>
              <a:t>9 g</a:t>
            </a:r>
          </a:p>
        </p:txBody>
      </p:sp>
      <p:sp>
        <p:nvSpPr>
          <p:cNvPr id="19" name="TextBox 18"/>
          <p:cNvSpPr txBox="1"/>
          <p:nvPr/>
        </p:nvSpPr>
        <p:spPr>
          <a:xfrm>
            <a:off x="9464904" y="5323722"/>
            <a:ext cx="1690776" cy="584775"/>
          </a:xfrm>
          <a:prstGeom prst="rect">
            <a:avLst/>
          </a:prstGeom>
          <a:noFill/>
        </p:spPr>
        <p:txBody>
          <a:bodyPr wrap="square" rtlCol="0">
            <a:spAutoFit/>
          </a:bodyPr>
          <a:lstStyle/>
          <a:p>
            <a:pPr algn="ctr"/>
            <a:r>
              <a:rPr lang="en-US" sz="3200" dirty="0"/>
              <a:t>36 g</a:t>
            </a:r>
          </a:p>
        </p:txBody>
      </p:sp>
      <p:sp>
        <p:nvSpPr>
          <p:cNvPr id="10" name="Oval 9"/>
          <p:cNvSpPr/>
          <p:nvPr/>
        </p:nvSpPr>
        <p:spPr>
          <a:xfrm>
            <a:off x="9003390" y="3819300"/>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65302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746EFE-8E1D-4364-9DA6-4A98504F6FDF}"/>
              </a:ext>
            </a:extLst>
          </p:cNvPr>
          <p:cNvSpPr txBox="1"/>
          <p:nvPr/>
        </p:nvSpPr>
        <p:spPr>
          <a:xfrm>
            <a:off x="446566" y="776178"/>
            <a:ext cx="11121656" cy="4401205"/>
          </a:xfrm>
          <a:prstGeom prst="rect">
            <a:avLst/>
          </a:prstGeom>
          <a:noFill/>
        </p:spPr>
        <p:txBody>
          <a:bodyPr wrap="square" rtlCol="0">
            <a:spAutoFit/>
          </a:bodyPr>
          <a:lstStyle/>
          <a:p>
            <a:pPr marL="342900" indent="-342900">
              <a:buFont typeface="Arial" panose="020B0604020202020204" pitchFamily="34" charset="0"/>
              <a:buChar char="•"/>
            </a:pPr>
            <a:r>
              <a:rPr lang="en-US" sz="2000" dirty="0" err="1"/>
              <a:t>Testwizard</a:t>
            </a:r>
            <a:r>
              <a:rPr lang="en-US" sz="2000" dirty="0"/>
              <a:t> HW #7 Due Sunday at 11:59</a:t>
            </a:r>
          </a:p>
          <a:p>
            <a:pPr marL="800100" lvl="1" indent="-342900">
              <a:buFont typeface="Arial" panose="020B0604020202020204" pitchFamily="34" charset="0"/>
              <a:buChar char="•"/>
            </a:pPr>
            <a:r>
              <a:rPr lang="en-US" sz="2000" dirty="0"/>
              <a:t>Usernames and passwords are in the comments of the Individual Chat Room assignment</a:t>
            </a:r>
          </a:p>
          <a:p>
            <a:pPr marL="800100" lvl="1" indent="-342900">
              <a:buFont typeface="Arial" panose="020B0604020202020204" pitchFamily="34" charset="0"/>
              <a:buChar char="•"/>
            </a:pPr>
            <a:r>
              <a:rPr lang="en-US" sz="2000" dirty="0"/>
              <a:t>You can see what you got right and wrong by clicking “View Detailed Report” in My Grades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Lab 9 due Friday at 11:59</a:t>
            </a:r>
          </a:p>
          <a:p>
            <a:pPr marL="800100" lvl="1" indent="-342900">
              <a:buFont typeface="Arial" panose="020B0604020202020204" pitchFamily="34" charset="0"/>
              <a:buChar char="•"/>
            </a:pPr>
            <a:r>
              <a:rPr lang="en-US" sz="2000" dirty="0"/>
              <a:t>Please remember I need to grade every short answer by hand!</a:t>
            </a:r>
          </a:p>
          <a:p>
            <a:pPr marL="800100" lvl="1" indent="-342900">
              <a:buFont typeface="Arial" panose="020B0604020202020204" pitchFamily="34" charset="0"/>
              <a:buChar char="•"/>
            </a:pPr>
            <a:r>
              <a:rPr lang="en-US" sz="2000" dirty="0"/>
              <a:t>Lab 4,5, and 8 have no due dates until June, do them on your own time!</a:t>
            </a:r>
          </a:p>
          <a:p>
            <a:pPr marL="800100" lvl="1" indent="-342900">
              <a:buFont typeface="Arial" panose="020B0604020202020204" pitchFamily="34" charset="0"/>
              <a:buChar char="•"/>
            </a:pPr>
            <a:r>
              <a:rPr lang="en-US" sz="2000" dirty="0"/>
              <a:t>Read the lab headings carefully, there are often explanations and clues there. </a:t>
            </a:r>
          </a:p>
          <a:p>
            <a:pPr marL="800100" lvl="1" indent="-342900">
              <a:buFont typeface="Arial" panose="020B0604020202020204" pitchFamily="34" charset="0"/>
              <a:buChar char="•"/>
            </a:pPr>
            <a:r>
              <a:rPr lang="en-US" sz="2000" dirty="0"/>
              <a:t>Please make up any lab you missed! </a:t>
            </a:r>
          </a:p>
          <a:p>
            <a:pPr marL="1257300" lvl="2" indent="-342900">
              <a:buFont typeface="Arial" panose="020B0604020202020204" pitchFamily="34" charset="0"/>
              <a:buChar char="•"/>
            </a:pPr>
            <a:r>
              <a:rPr lang="en-US" sz="2000" dirty="0"/>
              <a:t>Losing 1 </a:t>
            </a:r>
            <a:r>
              <a:rPr lang="en-US" sz="2000" dirty="0" err="1"/>
              <a:t>pt</a:t>
            </a:r>
            <a:r>
              <a:rPr lang="en-US" sz="2000" dirty="0"/>
              <a:t> for submitting late is WAY better than having a 0 in your average</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Please put your name in the chat for attendance!</a:t>
            </a:r>
          </a:p>
          <a:p>
            <a:pPr marL="800100" lvl="1" indent="-342900">
              <a:buFont typeface="Arial" panose="020B0604020202020204" pitchFamily="34" charset="0"/>
              <a:buChar char="•"/>
            </a:pPr>
            <a:r>
              <a:rPr lang="en-US" sz="2000" dirty="0"/>
              <a:t>What was one thing you would like to make this class better?</a:t>
            </a:r>
          </a:p>
          <a:p>
            <a:endParaRPr lang="en-US" sz="2000" dirty="0"/>
          </a:p>
        </p:txBody>
      </p:sp>
    </p:spTree>
    <p:extLst>
      <p:ext uri="{BB962C8B-B14F-4D97-AF65-F5344CB8AC3E}">
        <p14:creationId xmlns:p14="http://schemas.microsoft.com/office/powerpoint/2010/main" val="215928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358599" cy="1450757"/>
          </a:xfrm>
        </p:spPr>
        <p:txBody>
          <a:bodyPr/>
          <a:lstStyle/>
          <a:p>
            <a:r>
              <a:rPr lang="en-US" dirty="0"/>
              <a:t>The Evolution of the Structure of the Atom</a:t>
            </a:r>
          </a:p>
        </p:txBody>
      </p:sp>
      <p:sp>
        <p:nvSpPr>
          <p:cNvPr id="3" name="Content Placeholder 2"/>
          <p:cNvSpPr>
            <a:spLocks noGrp="1"/>
          </p:cNvSpPr>
          <p:nvPr>
            <p:ph idx="1"/>
          </p:nvPr>
        </p:nvSpPr>
        <p:spPr>
          <a:xfrm>
            <a:off x="1097279" y="1845734"/>
            <a:ext cx="10048049" cy="4023360"/>
          </a:xfrm>
        </p:spPr>
        <p:txBody>
          <a:bodyPr/>
          <a:lstStyle/>
          <a:p>
            <a:r>
              <a:rPr lang="en-US" dirty="0"/>
              <a:t>As time went on, other scientists kept experimenting trying to learn more about the atom. </a:t>
            </a:r>
          </a:p>
          <a:p>
            <a:endParaRPr lang="en-US" dirty="0"/>
          </a:p>
          <a:p>
            <a:r>
              <a:rPr lang="en-US" dirty="0"/>
              <a:t>Ernest Rutherford bombarded a thin piece of gold foil with alpha particles (helium atoms) and saw some interesting things happen</a:t>
            </a:r>
          </a:p>
          <a:p>
            <a:endParaRPr lang="en-US" dirty="0"/>
          </a:p>
          <a:p>
            <a:r>
              <a:rPr lang="en-US" dirty="0"/>
              <a:t>He said that an atom is mostly ________   ____________ and that there is a ________  _________ in the atom.</a:t>
            </a:r>
          </a:p>
        </p:txBody>
      </p:sp>
    </p:spTree>
    <p:extLst>
      <p:ext uri="{BB962C8B-B14F-4D97-AF65-F5344CB8AC3E}">
        <p14:creationId xmlns:p14="http://schemas.microsoft.com/office/powerpoint/2010/main" val="913284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358599" cy="1450757"/>
          </a:xfrm>
        </p:spPr>
        <p:txBody>
          <a:bodyPr/>
          <a:lstStyle/>
          <a:p>
            <a:r>
              <a:rPr lang="en-US" dirty="0"/>
              <a:t>The Evolution of the Structure of the Atom</a:t>
            </a:r>
          </a:p>
        </p:txBody>
      </p:sp>
      <p:sp>
        <p:nvSpPr>
          <p:cNvPr id="3" name="Content Placeholder 2"/>
          <p:cNvSpPr>
            <a:spLocks noGrp="1"/>
          </p:cNvSpPr>
          <p:nvPr>
            <p:ph idx="1"/>
          </p:nvPr>
        </p:nvSpPr>
        <p:spPr>
          <a:xfrm>
            <a:off x="1097279" y="1845734"/>
            <a:ext cx="10048049" cy="4023360"/>
          </a:xfrm>
        </p:spPr>
        <p:txBody>
          <a:bodyPr/>
          <a:lstStyle/>
          <a:p>
            <a:r>
              <a:rPr lang="en-US" dirty="0"/>
              <a:t>As time went on, other scientists kept experimenting trying to learn more about the atom. </a:t>
            </a:r>
          </a:p>
          <a:p>
            <a:endParaRPr lang="en-US" dirty="0"/>
          </a:p>
          <a:p>
            <a:r>
              <a:rPr lang="en-US" dirty="0"/>
              <a:t>Ernest Rutherford bombarded a thin piece of gold foil with alpha particles (helium atoms) and saw some interesting things happen</a:t>
            </a:r>
          </a:p>
          <a:p>
            <a:endParaRPr lang="en-US" dirty="0"/>
          </a:p>
          <a:p>
            <a:r>
              <a:rPr lang="en-US" dirty="0"/>
              <a:t>He said that an atom is mostly </a:t>
            </a:r>
            <a:r>
              <a:rPr lang="en-US" dirty="0">
                <a:solidFill>
                  <a:srgbClr val="00B050"/>
                </a:solidFill>
              </a:rPr>
              <a:t>__</a:t>
            </a:r>
            <a:r>
              <a:rPr lang="en-US" u="sng" dirty="0">
                <a:solidFill>
                  <a:srgbClr val="00B050"/>
                </a:solidFill>
              </a:rPr>
              <a:t>empty</a:t>
            </a:r>
            <a:r>
              <a:rPr lang="en-US" dirty="0">
                <a:solidFill>
                  <a:srgbClr val="00B050"/>
                </a:solidFill>
              </a:rPr>
              <a:t>_</a:t>
            </a:r>
            <a:r>
              <a:rPr lang="en-US" dirty="0"/>
              <a:t>   </a:t>
            </a:r>
            <a:r>
              <a:rPr lang="en-US" dirty="0">
                <a:solidFill>
                  <a:srgbClr val="00B050"/>
                </a:solidFill>
              </a:rPr>
              <a:t>____</a:t>
            </a:r>
            <a:r>
              <a:rPr lang="en-US" u="sng" dirty="0">
                <a:solidFill>
                  <a:srgbClr val="00B050"/>
                </a:solidFill>
              </a:rPr>
              <a:t>space</a:t>
            </a:r>
            <a:r>
              <a:rPr lang="en-US" dirty="0">
                <a:solidFill>
                  <a:srgbClr val="00B050"/>
                </a:solidFill>
              </a:rPr>
              <a:t>____</a:t>
            </a:r>
            <a:r>
              <a:rPr lang="en-US" dirty="0"/>
              <a:t> and that there is a </a:t>
            </a:r>
            <a:r>
              <a:rPr lang="en-US" dirty="0">
                <a:solidFill>
                  <a:srgbClr val="00B050"/>
                </a:solidFill>
              </a:rPr>
              <a:t>_</a:t>
            </a:r>
            <a:r>
              <a:rPr lang="en-US" u="sng" dirty="0">
                <a:solidFill>
                  <a:srgbClr val="00B050"/>
                </a:solidFill>
              </a:rPr>
              <a:t>dense</a:t>
            </a:r>
            <a:r>
              <a:rPr lang="en-US" dirty="0">
                <a:solidFill>
                  <a:srgbClr val="00B050"/>
                </a:solidFill>
              </a:rPr>
              <a:t>__  __</a:t>
            </a:r>
            <a:r>
              <a:rPr lang="en-US" u="sng" dirty="0">
                <a:solidFill>
                  <a:srgbClr val="00B050"/>
                </a:solidFill>
              </a:rPr>
              <a:t>nucleus</a:t>
            </a:r>
            <a:r>
              <a:rPr lang="en-US" dirty="0">
                <a:solidFill>
                  <a:srgbClr val="00B050"/>
                </a:solidFill>
              </a:rPr>
              <a:t>_</a:t>
            </a:r>
            <a:r>
              <a:rPr lang="en-US" dirty="0"/>
              <a:t> in the atom.</a:t>
            </a:r>
          </a:p>
        </p:txBody>
      </p:sp>
    </p:spTree>
    <p:extLst>
      <p:ext uri="{BB962C8B-B14F-4D97-AF65-F5344CB8AC3E}">
        <p14:creationId xmlns:p14="http://schemas.microsoft.com/office/powerpoint/2010/main" val="1329641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Bohr’s Model</a:t>
            </a:r>
          </a:p>
        </p:txBody>
      </p:sp>
      <p:sp>
        <p:nvSpPr>
          <p:cNvPr id="3" name="Content Placeholder 2"/>
          <p:cNvSpPr>
            <a:spLocks noGrp="1"/>
          </p:cNvSpPr>
          <p:nvPr>
            <p:ph idx="1"/>
          </p:nvPr>
        </p:nvSpPr>
        <p:spPr/>
        <p:txBody>
          <a:bodyPr>
            <a:normAutofit/>
          </a:bodyPr>
          <a:lstStyle/>
          <a:p>
            <a:r>
              <a:rPr lang="en-US" dirty="0"/>
              <a:t>Niels Bohr spent time experimenting with hydrogen, and observing what happened when energy was applied to hydrogen atoms and released from hydrogen atoms.</a:t>
            </a:r>
          </a:p>
          <a:p>
            <a:endParaRPr lang="en-US" sz="600" dirty="0"/>
          </a:p>
          <a:p>
            <a:r>
              <a:rPr lang="en-US" dirty="0"/>
              <a:t>He found that hydrogen released energy at a very specific wavelength. He tested this discovery against other elements and found that each element releases energy at specific wavelengths.</a:t>
            </a:r>
          </a:p>
          <a:p>
            <a:endParaRPr lang="en-US" sz="1050" dirty="0"/>
          </a:p>
          <a:p>
            <a:r>
              <a:rPr lang="en-US" dirty="0"/>
              <a:t>He did some calculations, and came up with the theory that electrons orbit the nucleus at fixed distances. </a:t>
            </a:r>
          </a:p>
        </p:txBody>
      </p:sp>
    </p:spTree>
    <p:extLst>
      <p:ext uri="{BB962C8B-B14F-4D97-AF65-F5344CB8AC3E}">
        <p14:creationId xmlns:p14="http://schemas.microsoft.com/office/powerpoint/2010/main" val="3465079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Quantum Mechanical Model</a:t>
            </a:r>
          </a:p>
        </p:txBody>
      </p:sp>
      <p:sp>
        <p:nvSpPr>
          <p:cNvPr id="3" name="Content Placeholder 2"/>
          <p:cNvSpPr>
            <a:spLocks noGrp="1"/>
          </p:cNvSpPr>
          <p:nvPr>
            <p:ph idx="1"/>
          </p:nvPr>
        </p:nvSpPr>
        <p:spPr/>
        <p:txBody>
          <a:bodyPr/>
          <a:lstStyle/>
          <a:p>
            <a:r>
              <a:rPr lang="en-US" dirty="0"/>
              <a:t>As time went on and science became more advanced, scientists discovered that Bohr’s model wasn’t perfect.</a:t>
            </a:r>
          </a:p>
          <a:p>
            <a:endParaRPr lang="en-US" dirty="0"/>
          </a:p>
          <a:p>
            <a:r>
              <a:rPr lang="en-US" dirty="0"/>
              <a:t>His ideas were all correct, except for his placement of the electrons. They do exist at specific distances from the nucleus, but they do NOT orbit like planets, like his model hints at.</a:t>
            </a:r>
          </a:p>
          <a:p>
            <a:endParaRPr lang="en-US"/>
          </a:p>
          <a:p>
            <a:endParaRPr lang="en-US" dirty="0"/>
          </a:p>
        </p:txBody>
      </p:sp>
    </p:spTree>
    <p:extLst>
      <p:ext uri="{BB962C8B-B14F-4D97-AF65-F5344CB8AC3E}">
        <p14:creationId xmlns:p14="http://schemas.microsoft.com/office/powerpoint/2010/main" val="38104408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4247</TotalTime>
  <Words>2420</Words>
  <Application>Microsoft Office PowerPoint</Application>
  <PresentationFormat>Widescreen</PresentationFormat>
  <Paragraphs>754</Paragraphs>
  <Slides>52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Calibri</vt:lpstr>
      <vt:lpstr>Calibri Light</vt:lpstr>
      <vt:lpstr>Retrospect</vt:lpstr>
      <vt:lpstr>The Atom:  Structure and History</vt:lpstr>
      <vt:lpstr>The Law of Conservation of Mass</vt:lpstr>
      <vt:lpstr>The History of the Atom</vt:lpstr>
      <vt:lpstr>The Atomic Theory</vt:lpstr>
      <vt:lpstr>The Evolution of the Structure of the Atom</vt:lpstr>
      <vt:lpstr>The Evolution of the Structure of the Atom</vt:lpstr>
      <vt:lpstr>The Evolution of the Structure of the Atom</vt:lpstr>
      <vt:lpstr>Bohr’s Model</vt:lpstr>
      <vt:lpstr>Quantum Mechanical Model</vt:lpstr>
      <vt:lpstr>How do we use this information today?</vt:lpstr>
      <vt:lpstr>How do we use this information today?</vt:lpstr>
      <vt:lpstr>Concept Check</vt:lpstr>
      <vt:lpstr>Concept Check</vt:lpstr>
      <vt:lpstr>PowerPoint Presentation</vt:lpstr>
      <vt:lpstr>PowerPoint Presentation</vt:lpstr>
      <vt:lpstr>Practice</vt:lpstr>
      <vt:lpstr>Practice</vt:lpstr>
      <vt:lpstr>Elements vs Isotopes</vt:lpstr>
      <vt:lpstr>Concept Check</vt:lpstr>
      <vt:lpstr>Concept Check</vt:lpstr>
      <vt:lpstr>Average Atomic Mass</vt:lpstr>
      <vt:lpstr>Average Atomic Mass</vt:lpstr>
      <vt:lpstr>Average Atomic Mass</vt:lpstr>
      <vt:lpstr>Concept Check</vt:lpstr>
      <vt:lpstr>Concept Check</vt:lpstr>
      <vt:lpstr>Back to Bohr’s Model</vt:lpstr>
      <vt:lpstr>Shell Model</vt:lpstr>
      <vt:lpstr>Shell Model</vt:lpstr>
      <vt:lpstr>Practice</vt:lpstr>
      <vt:lpstr>PowerPoint Presentation</vt:lpstr>
      <vt:lpstr>PowerPoint Presentation</vt:lpstr>
      <vt:lpstr>PowerPoint Presentation</vt:lpstr>
      <vt:lpstr>PowerPoint Presentation</vt:lpstr>
      <vt:lpstr>Concept Check</vt:lpstr>
      <vt:lpstr>Concept Check</vt:lpstr>
      <vt:lpstr>Back to Bohr’s Model</vt:lpstr>
      <vt:lpstr>Excited and Ground State</vt:lpstr>
      <vt:lpstr>Emission Spectra</vt:lpstr>
      <vt:lpstr>Emission Spectra</vt:lpstr>
      <vt:lpstr>Concept Check</vt:lpstr>
      <vt:lpstr>Concept Check</vt:lpstr>
      <vt:lpstr>The Mole</vt:lpstr>
      <vt:lpstr>Mole Conversions</vt:lpstr>
      <vt:lpstr>Concept Check</vt:lpstr>
      <vt:lpstr>Concept Check</vt:lpstr>
      <vt:lpstr>Concept Check</vt:lpstr>
      <vt:lpstr>Concept Check</vt:lpstr>
      <vt:lpstr>Concept Check</vt:lpstr>
      <vt:lpstr>Concept Check</vt:lpstr>
      <vt:lpstr>Concept Check</vt:lpstr>
      <vt:lpstr>Concept Check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Teo Mesiouris</dc:creator>
  <cp:lastModifiedBy>Mesiouris Matteo</cp:lastModifiedBy>
  <cp:revision>398</cp:revision>
  <dcterms:created xsi:type="dcterms:W3CDTF">2013-11-27T15:32:32Z</dcterms:created>
  <dcterms:modified xsi:type="dcterms:W3CDTF">2021-10-21T16:58:53Z</dcterms:modified>
</cp:coreProperties>
</file>