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95" r:id="rId4"/>
    <p:sldId id="352" r:id="rId5"/>
    <p:sldId id="353" r:id="rId6"/>
    <p:sldId id="316" r:id="rId7"/>
    <p:sldId id="339" r:id="rId8"/>
    <p:sldId id="317" r:id="rId9"/>
    <p:sldId id="340" r:id="rId10"/>
    <p:sldId id="362" r:id="rId11"/>
    <p:sldId id="363" r:id="rId12"/>
    <p:sldId id="364" r:id="rId13"/>
    <p:sldId id="376" r:id="rId14"/>
    <p:sldId id="377" r:id="rId15"/>
    <p:sldId id="367" r:id="rId16"/>
    <p:sldId id="368" r:id="rId17"/>
    <p:sldId id="370" r:id="rId18"/>
    <p:sldId id="371" r:id="rId19"/>
    <p:sldId id="304" r:id="rId20"/>
    <p:sldId id="320" r:id="rId21"/>
    <p:sldId id="341" r:id="rId22"/>
    <p:sldId id="321" r:id="rId23"/>
    <p:sldId id="342" r:id="rId24"/>
    <p:sldId id="322" r:id="rId25"/>
    <p:sldId id="343" r:id="rId26"/>
    <p:sldId id="372" r:id="rId27"/>
    <p:sldId id="373" r:id="rId28"/>
    <p:sldId id="311" r:id="rId29"/>
    <p:sldId id="313" r:id="rId30"/>
    <p:sldId id="312" r:id="rId31"/>
    <p:sldId id="327" r:id="rId32"/>
    <p:sldId id="348" r:id="rId33"/>
    <p:sldId id="328" r:id="rId34"/>
    <p:sldId id="349" r:id="rId35"/>
    <p:sldId id="329" r:id="rId36"/>
    <p:sldId id="350" r:id="rId37"/>
    <p:sldId id="374" r:id="rId38"/>
    <p:sldId id="375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01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5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2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6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18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1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7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2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5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7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8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6E938D-EF1A-4803-9BCC-FE5FDD82DABC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28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15819"/>
            <a:ext cx="12192000" cy="3566160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Acids, Bases, </a:t>
            </a:r>
            <a:br>
              <a:rPr lang="en-US" sz="9600" dirty="0" smtClean="0"/>
            </a:br>
            <a:r>
              <a:rPr lang="en-US" sz="9600" dirty="0" smtClean="0"/>
              <a:t>pH, and Titration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766171"/>
            <a:ext cx="10058400" cy="1143000"/>
          </a:xfrm>
        </p:spPr>
        <p:txBody>
          <a:bodyPr/>
          <a:lstStyle/>
          <a:p>
            <a:r>
              <a:rPr lang="en-US" dirty="0" smtClean="0"/>
              <a:t>Mr. Mesiouris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903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93834" y="1233577"/>
            <a:ext cx="3062377" cy="10783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pH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839" y="1845733"/>
            <a:ext cx="8358996" cy="4401968"/>
          </a:xfrm>
        </p:spPr>
        <p:txBody>
          <a:bodyPr>
            <a:noAutofit/>
          </a:bodyPr>
          <a:lstStyle/>
          <a:p>
            <a:r>
              <a:rPr lang="en-US" sz="2400" dirty="0" smtClean="0"/>
              <a:t>Ranges from 0 to 14</a:t>
            </a:r>
          </a:p>
          <a:p>
            <a:endParaRPr lang="en-US" sz="1600" dirty="0"/>
          </a:p>
          <a:p>
            <a:r>
              <a:rPr lang="en-US" sz="2400" dirty="0" smtClean="0"/>
              <a:t>7 is neutral, below 7 is acidic, above 7 is basic</a:t>
            </a:r>
          </a:p>
          <a:p>
            <a:endParaRPr lang="en-US" sz="1800" dirty="0"/>
          </a:p>
          <a:p>
            <a:r>
              <a:rPr lang="en-US" sz="2400" dirty="0" smtClean="0"/>
              <a:t>pH is defined as the negative log of the 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O</a:t>
            </a:r>
            <a:r>
              <a:rPr lang="en-US" sz="2800" b="1" baseline="30000" dirty="0" smtClean="0"/>
              <a:t>+</a:t>
            </a:r>
            <a:r>
              <a:rPr lang="en-US" sz="2400" dirty="0" smtClean="0"/>
              <a:t> concentration, or:</a:t>
            </a:r>
          </a:p>
          <a:p>
            <a:pPr algn="ctr"/>
            <a:r>
              <a:rPr lang="en-US" sz="2400" dirty="0"/>
              <a:t> </a:t>
            </a:r>
            <a:r>
              <a:rPr lang="en-US" sz="2400" dirty="0" smtClean="0"/>
              <a:t>pH = -log[H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O</a:t>
            </a:r>
            <a:r>
              <a:rPr lang="en-US" sz="2800" b="1" baseline="30000" dirty="0" smtClean="0"/>
              <a:t>+</a:t>
            </a:r>
            <a:r>
              <a:rPr lang="en-US" sz="2400" dirty="0" smtClean="0"/>
              <a:t>]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BUT, there is a shortcut:</a:t>
            </a:r>
          </a:p>
          <a:p>
            <a:pPr algn="ctr"/>
            <a:r>
              <a:rPr lang="en-US" sz="2400" dirty="0" smtClean="0"/>
              <a:t>[H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O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](H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concentration) = 1 x 10</a:t>
            </a:r>
            <a:r>
              <a:rPr lang="en-US" sz="2400" b="1" baseline="30000" dirty="0" smtClean="0"/>
              <a:t>-pH</a:t>
            </a:r>
          </a:p>
        </p:txBody>
      </p:sp>
      <p:pic>
        <p:nvPicPr>
          <p:cNvPr id="1026" name="Picture 2" descr="http://www.ducksters.com/science/acid_pH_ch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371" y="120769"/>
            <a:ext cx="3079629" cy="6126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94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is the pH of the following solution: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1x10</a:t>
            </a:r>
            <a:r>
              <a:rPr lang="en-US" sz="2400" baseline="30000" dirty="0" smtClean="0"/>
              <a:t>-6</a:t>
            </a:r>
            <a:r>
              <a:rPr lang="en-US" sz="2400" dirty="0" smtClean="0"/>
              <a:t> M </a:t>
            </a:r>
            <a:r>
              <a:rPr lang="en-US" sz="2400" dirty="0" err="1" smtClean="0"/>
              <a:t>HCl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-6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6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762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is the pH of the following solution: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1x10</a:t>
            </a:r>
            <a:r>
              <a:rPr lang="en-US" sz="2400" baseline="30000" dirty="0" smtClean="0"/>
              <a:t>-6</a:t>
            </a:r>
            <a:r>
              <a:rPr lang="en-US" sz="2400" dirty="0" smtClean="0"/>
              <a:t> M </a:t>
            </a:r>
            <a:r>
              <a:rPr lang="en-US" sz="2400" dirty="0" err="1" smtClean="0"/>
              <a:t>HCl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-6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6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= 8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57258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4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pH of a  0.001 M HNO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solution?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  1		  	       2		     	         3	      			11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206698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pH of a  0.001 M HNO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solution?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  1		  	       2		     	         3	      			11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6049822" y="385287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1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0175"/>
          </a:xfrm>
        </p:spPr>
        <p:txBody>
          <a:bodyPr>
            <a:noAutofit/>
          </a:bodyPr>
          <a:lstStyle/>
          <a:p>
            <a:r>
              <a:rPr lang="en-US" sz="2400" dirty="0" smtClean="0"/>
              <a:t>Indicators are compounds that are color sensitive to pH</a:t>
            </a:r>
          </a:p>
          <a:p>
            <a:endParaRPr lang="en-US" sz="1000" dirty="0"/>
          </a:p>
          <a:p>
            <a:r>
              <a:rPr lang="en-US" sz="2400" dirty="0" smtClean="0"/>
              <a:t>They act similarly to weak acids, existing in equilibrium between two forms, each a different color</a:t>
            </a:r>
          </a:p>
          <a:p>
            <a:endParaRPr lang="en-US" sz="2400" dirty="0"/>
          </a:p>
          <a:p>
            <a:r>
              <a:rPr lang="en-US" sz="2400" dirty="0" smtClean="0"/>
              <a:t>As the pH shifts, so does the equilibrium, changing the color of the solution</a:t>
            </a:r>
          </a:p>
          <a:p>
            <a:endParaRPr lang="en-US" sz="2400" dirty="0" smtClean="0"/>
          </a:p>
          <a:p>
            <a:r>
              <a:rPr lang="en-US" sz="2400" dirty="0" smtClean="0"/>
              <a:t>The pH range that an indicator changes color in is called the transition interval</a:t>
            </a:r>
          </a:p>
          <a:p>
            <a:endParaRPr lang="en-US" sz="100" dirty="0"/>
          </a:p>
        </p:txBody>
      </p:sp>
    </p:spTree>
    <p:extLst>
      <p:ext uri="{BB962C8B-B14F-4D97-AF65-F5344CB8AC3E}">
        <p14:creationId xmlns:p14="http://schemas.microsoft.com/office/powerpoint/2010/main" val="3891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2368" y="104931"/>
            <a:ext cx="10058400" cy="1521951"/>
          </a:xfrm>
        </p:spPr>
        <p:txBody>
          <a:bodyPr/>
          <a:lstStyle/>
          <a:p>
            <a:r>
              <a:rPr lang="en-US" dirty="0" smtClean="0"/>
              <a:t>Table 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958" y="1281035"/>
            <a:ext cx="11379538" cy="476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333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Which 0.1 M solution will turn phenolphthalein pink?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</a:t>
            </a:r>
            <a:r>
              <a:rPr lang="en-US" sz="2800" dirty="0" err="1" smtClean="0"/>
              <a:t>HBr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CO</a:t>
            </a:r>
            <a:r>
              <a:rPr lang="en-US" sz="2800" baseline="-25000" dirty="0" smtClean="0"/>
              <a:t>2(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  </a:t>
            </a:r>
            <a:r>
              <a:rPr lang="en-US" sz="2800" dirty="0" err="1" smtClean="0"/>
              <a:t>LiOH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    CH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OH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23752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Which 0.1 M solution will turn phenolphthalein pink?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</a:t>
            </a:r>
            <a:r>
              <a:rPr lang="en-US" sz="2800" dirty="0" err="1" smtClean="0"/>
              <a:t>HBr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CO</a:t>
            </a:r>
            <a:r>
              <a:rPr lang="en-US" sz="2800" baseline="-25000" dirty="0" smtClean="0"/>
              <a:t>2(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  </a:t>
            </a:r>
            <a:r>
              <a:rPr lang="en-US" sz="2800" dirty="0" err="1" smtClean="0"/>
              <a:t>LiOH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	       CH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OH</a:t>
            </a:r>
            <a:r>
              <a:rPr lang="en-US" sz="2800" baseline="-25000" dirty="0" smtClean="0"/>
              <a:t>(</a:t>
            </a:r>
            <a:r>
              <a:rPr lang="en-US" sz="2800" baseline="-25000" dirty="0" err="1" smtClean="0"/>
              <a:t>aq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	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6126480" y="41678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5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When you combine an equal number of moles of H</a:t>
            </a:r>
            <a:r>
              <a:rPr lang="en-US" sz="2800" b="1" baseline="30000" dirty="0" smtClean="0"/>
              <a:t>+</a:t>
            </a:r>
            <a:r>
              <a:rPr lang="en-US" sz="2400" dirty="0" smtClean="0"/>
              <a:t> and OH</a:t>
            </a:r>
            <a:r>
              <a:rPr lang="en-US" sz="2800" b="1" baseline="30000" dirty="0" smtClean="0"/>
              <a:t>-</a:t>
            </a:r>
            <a:r>
              <a:rPr lang="en-US" sz="2400" dirty="0" smtClean="0"/>
              <a:t>, you have neutralized the two substances.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For example, 1 mole of </a:t>
            </a:r>
            <a:r>
              <a:rPr lang="en-US" sz="2400" dirty="0" err="1" smtClean="0"/>
              <a:t>NaOH</a:t>
            </a:r>
            <a:r>
              <a:rPr lang="en-US" sz="2400" dirty="0" smtClean="0"/>
              <a:t> will neutralize 1 mole of </a:t>
            </a:r>
            <a:r>
              <a:rPr lang="en-US" sz="2400" dirty="0" err="1" smtClean="0"/>
              <a:t>HCl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Equal molar quantities of strong </a:t>
            </a:r>
            <a:r>
              <a:rPr lang="en-US" sz="2400" dirty="0" err="1" smtClean="0"/>
              <a:t>monoprotic</a:t>
            </a:r>
            <a:r>
              <a:rPr lang="en-US" sz="2400" dirty="0" smtClean="0"/>
              <a:t> acids and strong bases will neutralize each other, the same goes for weak acids and weak bases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key idea is that the moles of </a:t>
            </a:r>
            <a:r>
              <a:rPr lang="en-US" sz="2400" dirty="0"/>
              <a:t>H</a:t>
            </a:r>
            <a:r>
              <a:rPr lang="en-US" sz="2800" b="1" baseline="30000" dirty="0"/>
              <a:t>+</a:t>
            </a:r>
            <a:r>
              <a:rPr lang="en-US" sz="2400" dirty="0"/>
              <a:t> </a:t>
            </a:r>
            <a:r>
              <a:rPr lang="en-US" sz="2400" dirty="0" smtClean="0"/>
              <a:t>and the moles of OH</a:t>
            </a:r>
            <a:r>
              <a:rPr lang="en-US" sz="2800" b="1" baseline="30000" dirty="0" smtClean="0"/>
              <a:t>- </a:t>
            </a:r>
            <a:r>
              <a:rPr lang="en-US" sz="2400" dirty="0" smtClean="0"/>
              <a:t>must be equal.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08514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8188959" cy="4023360"/>
          </a:xfrm>
        </p:spPr>
        <p:txBody>
          <a:bodyPr>
            <a:noAutofit/>
          </a:bodyPr>
          <a:lstStyle/>
          <a:p>
            <a:r>
              <a:rPr lang="en-US" sz="2400" dirty="0" smtClean="0"/>
              <a:t>React with bases to create a salt and water</a:t>
            </a:r>
          </a:p>
          <a:p>
            <a:r>
              <a:rPr lang="en-US" sz="2400" dirty="0" smtClean="0"/>
              <a:t>Sour tasting</a:t>
            </a:r>
          </a:p>
          <a:p>
            <a:r>
              <a:rPr lang="en-US" sz="2400" dirty="0" smtClean="0"/>
              <a:t>Changes the color of indicators (Table M)</a:t>
            </a:r>
          </a:p>
          <a:p>
            <a:r>
              <a:rPr lang="en-US" sz="2400" dirty="0" smtClean="0"/>
              <a:t>Conduct electricity (electrolytes)</a:t>
            </a:r>
          </a:p>
          <a:p>
            <a:r>
              <a:rPr lang="en-US" sz="2400" dirty="0" smtClean="0"/>
              <a:t>Some react with metals to produce hydrogen gas</a:t>
            </a:r>
          </a:p>
          <a:p>
            <a:r>
              <a:rPr lang="en-US" sz="2400" dirty="0" smtClean="0"/>
              <a:t>pH less than 7</a:t>
            </a:r>
            <a:endParaRPr lang="en-US" sz="2400" dirty="0"/>
          </a:p>
        </p:txBody>
      </p:sp>
      <p:pic>
        <p:nvPicPr>
          <p:cNvPr id="4098" name="Picture 2" descr="http://foodimentaryguy.files.wordpress.com/2012/12/vineg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486" y="1845734"/>
            <a:ext cx="2527238" cy="414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483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How many moles of HNO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are needed to neutralize half a liter of a 4 molar solution of sodium hydroxide?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moles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 moles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mole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9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How many moles of HNO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are needed to neutralize half a liter of a 4 molar solution of sodium hydroxide?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moles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 moles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mole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472802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How many liters of a 2 molar solution of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are needed to neutralize 160 grams of </a:t>
            </a:r>
            <a:r>
              <a:rPr lang="en-US" sz="2400" dirty="0" err="1" smtClean="0"/>
              <a:t>NaOH</a:t>
            </a:r>
            <a:r>
              <a:rPr lang="en-US" sz="2400" dirty="0" smtClean="0"/>
              <a:t>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r>
              <a:rPr lang="en-US" sz="2800" dirty="0" smtClean="0"/>
              <a:t> Liter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 Liters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Liters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173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How many liters of a 2 molar solution of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are needed to neutralize 160 grams of </a:t>
            </a:r>
            <a:r>
              <a:rPr lang="en-US" sz="2400" dirty="0" err="1" smtClean="0"/>
              <a:t>NaOH</a:t>
            </a:r>
            <a:r>
              <a:rPr lang="en-US" sz="2400" dirty="0" smtClean="0"/>
              <a:t>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r>
              <a:rPr lang="en-US" sz="2800" dirty="0" smtClean="0"/>
              <a:t> Liter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 Liters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Liters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463658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8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is the concentration of a </a:t>
            </a:r>
            <a:r>
              <a:rPr lang="en-US" sz="2400" dirty="0" err="1" smtClean="0"/>
              <a:t>monoprotic</a:t>
            </a:r>
            <a:r>
              <a:rPr lang="en-US" sz="2400" dirty="0" smtClean="0"/>
              <a:t> acid if 2 moles of </a:t>
            </a:r>
            <a:r>
              <a:rPr lang="en-US" sz="2400" dirty="0" err="1" smtClean="0"/>
              <a:t>LiOH</a:t>
            </a:r>
            <a:r>
              <a:rPr lang="en-US" sz="2400" dirty="0" smtClean="0"/>
              <a:t> neutralized .75 L of solution?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.75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40348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2.66 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568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is the concentration of a </a:t>
            </a:r>
            <a:r>
              <a:rPr lang="en-US" sz="2400" dirty="0" err="1" smtClean="0"/>
              <a:t>monoprotic</a:t>
            </a:r>
            <a:r>
              <a:rPr lang="en-US" sz="2400" dirty="0" smtClean="0"/>
              <a:t> acid if 2 moles of </a:t>
            </a:r>
            <a:r>
              <a:rPr lang="en-US" sz="2400" dirty="0" err="1" smtClean="0"/>
              <a:t>LiOH</a:t>
            </a:r>
            <a:r>
              <a:rPr lang="en-US" sz="2400" dirty="0" smtClean="0"/>
              <a:t> neutralized .75 L of solution?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.75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39332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2.66 M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882250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4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net ionic equation for a neutralization reaction?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H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 +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 </a:t>
            </a:r>
            <a:r>
              <a:rPr lang="en-US" sz="2800" dirty="0" smtClean="0">
                <a:sym typeface="Wingdings" panose="05000000000000000000" pitchFamily="2" charset="2"/>
              </a:rPr>
              <a:t> H</a:t>
            </a:r>
            <a:r>
              <a:rPr lang="en-US" sz="2800" baseline="-25000" dirty="0" smtClean="0">
                <a:sym typeface="Wingdings" panose="05000000000000000000" pitchFamily="2" charset="2"/>
              </a:rPr>
              <a:t>3</a:t>
            </a:r>
            <a:r>
              <a:rPr lang="en-US" sz="2800" dirty="0" smtClean="0">
                <a:sym typeface="Wingdings" panose="05000000000000000000" pitchFamily="2" charset="2"/>
              </a:rPr>
              <a:t>O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    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NH</a:t>
            </a:r>
            <a:r>
              <a:rPr lang="en-US" sz="2800" baseline="-25000" dirty="0" smtClean="0">
                <a:sym typeface="Wingdings" panose="05000000000000000000" pitchFamily="2" charset="2"/>
              </a:rPr>
              <a:t>3</a:t>
            </a:r>
            <a:r>
              <a:rPr lang="en-US" sz="2800" dirty="0" smtClean="0">
                <a:sym typeface="Wingdings" panose="05000000000000000000" pitchFamily="2" charset="2"/>
              </a:rPr>
              <a:t>  NH</a:t>
            </a:r>
            <a:r>
              <a:rPr lang="en-US" sz="2800" baseline="-25000" dirty="0" smtClean="0">
                <a:sym typeface="Wingdings" panose="05000000000000000000" pitchFamily="2" charset="2"/>
              </a:rPr>
              <a:t>4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     2H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+ 2O</a:t>
            </a:r>
            <a:r>
              <a:rPr lang="en-US" sz="2800" baseline="30000" dirty="0" smtClean="0">
                <a:sym typeface="Wingdings" panose="05000000000000000000" pitchFamily="2" charset="2"/>
              </a:rPr>
              <a:t>-2</a:t>
            </a:r>
            <a:r>
              <a:rPr lang="en-US" sz="2800" dirty="0" smtClean="0">
                <a:sym typeface="Wingdings" panose="05000000000000000000" pitchFamily="2" charset="2"/>
              </a:rPr>
              <a:t>  2 OH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800" dirty="0" smtClean="0">
                <a:sym typeface="Wingdings" panose="05000000000000000000" pitchFamily="2" charset="2"/>
              </a:rPr>
              <a:t>    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OH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800" dirty="0" smtClean="0">
                <a:sym typeface="Wingdings" panose="05000000000000000000" pitchFamily="2" charset="2"/>
              </a:rPr>
              <a:t>  H</a:t>
            </a:r>
            <a:r>
              <a:rPr lang="en-US" sz="2800" baseline="-25000" dirty="0" smtClean="0">
                <a:sym typeface="Wingdings" panose="05000000000000000000" pitchFamily="2" charset="2"/>
              </a:rPr>
              <a:t>2</a:t>
            </a:r>
            <a:r>
              <a:rPr lang="en-US" sz="2800" dirty="0" smtClean="0">
                <a:sym typeface="Wingdings" panose="05000000000000000000" pitchFamily="2" charset="2"/>
              </a:rPr>
              <a:t>O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98946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net ionic equation for a neutralization reaction?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H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 +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 </a:t>
            </a:r>
            <a:r>
              <a:rPr lang="en-US" sz="2800" dirty="0" smtClean="0">
                <a:sym typeface="Wingdings" panose="05000000000000000000" pitchFamily="2" charset="2"/>
              </a:rPr>
              <a:t> H</a:t>
            </a:r>
            <a:r>
              <a:rPr lang="en-US" sz="2800" baseline="-25000" dirty="0" smtClean="0">
                <a:sym typeface="Wingdings" panose="05000000000000000000" pitchFamily="2" charset="2"/>
              </a:rPr>
              <a:t>3</a:t>
            </a:r>
            <a:r>
              <a:rPr lang="en-US" sz="2800" dirty="0" smtClean="0">
                <a:sym typeface="Wingdings" panose="05000000000000000000" pitchFamily="2" charset="2"/>
              </a:rPr>
              <a:t>O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    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NH</a:t>
            </a:r>
            <a:r>
              <a:rPr lang="en-US" sz="2800" baseline="-25000" dirty="0" smtClean="0">
                <a:sym typeface="Wingdings" panose="05000000000000000000" pitchFamily="2" charset="2"/>
              </a:rPr>
              <a:t>3</a:t>
            </a:r>
            <a:r>
              <a:rPr lang="en-US" sz="2800" dirty="0" smtClean="0">
                <a:sym typeface="Wingdings" panose="05000000000000000000" pitchFamily="2" charset="2"/>
              </a:rPr>
              <a:t>  NH</a:t>
            </a:r>
            <a:r>
              <a:rPr lang="en-US" sz="2800" baseline="-25000" dirty="0" smtClean="0">
                <a:sym typeface="Wingdings" panose="05000000000000000000" pitchFamily="2" charset="2"/>
              </a:rPr>
              <a:t>4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     2H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+ 2O</a:t>
            </a:r>
            <a:r>
              <a:rPr lang="en-US" sz="2800" baseline="30000" dirty="0" smtClean="0">
                <a:sym typeface="Wingdings" panose="05000000000000000000" pitchFamily="2" charset="2"/>
              </a:rPr>
              <a:t>-2</a:t>
            </a:r>
            <a:r>
              <a:rPr lang="en-US" sz="2800" dirty="0" smtClean="0">
                <a:sym typeface="Wingdings" panose="05000000000000000000" pitchFamily="2" charset="2"/>
              </a:rPr>
              <a:t>  2 OH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800" dirty="0" smtClean="0">
                <a:sym typeface="Wingdings" panose="05000000000000000000" pitchFamily="2" charset="2"/>
              </a:rPr>
              <a:t>    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800" dirty="0" smtClean="0">
                <a:sym typeface="Wingdings" panose="05000000000000000000" pitchFamily="2" charset="2"/>
              </a:rPr>
              <a:t> + OH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800" dirty="0" smtClean="0">
                <a:sym typeface="Wingdings" panose="05000000000000000000" pitchFamily="2" charset="2"/>
              </a:rPr>
              <a:t>  H</a:t>
            </a:r>
            <a:r>
              <a:rPr lang="en-US" sz="2800" baseline="-25000" dirty="0" smtClean="0">
                <a:sym typeface="Wingdings" panose="05000000000000000000" pitchFamily="2" charset="2"/>
              </a:rPr>
              <a:t>2</a:t>
            </a:r>
            <a:r>
              <a:rPr lang="en-US" sz="2800" dirty="0" smtClean="0">
                <a:sym typeface="Wingdings" panose="05000000000000000000" pitchFamily="2" charset="2"/>
              </a:rPr>
              <a:t>O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9375634" y="4338415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42924"/>
          </a:xfrm>
        </p:spPr>
        <p:txBody>
          <a:bodyPr>
            <a:noAutofit/>
          </a:bodyPr>
          <a:lstStyle/>
          <a:p>
            <a:r>
              <a:rPr lang="en-US" sz="2400" dirty="0" smtClean="0"/>
              <a:t>When you don’t know the concentration of a known volume of acid/base, you can titrate it to determine the concentration</a:t>
            </a:r>
          </a:p>
          <a:p>
            <a:endParaRPr lang="en-US" sz="900" dirty="0"/>
          </a:p>
          <a:p>
            <a:r>
              <a:rPr lang="en-US" sz="2400" dirty="0" smtClean="0"/>
              <a:t>Titration is the controlled neutralization of an unknown acid/base</a:t>
            </a:r>
          </a:p>
          <a:p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2400" dirty="0" smtClean="0"/>
              <a:t>The goal of a titration is to get as close to the neutralization of the unknown as possible, this is  also known as the equivalence point of the titration</a:t>
            </a:r>
          </a:p>
          <a:p>
            <a:pPr marL="0" indent="0">
              <a:buNone/>
            </a:pPr>
            <a:endParaRPr lang="en-US" sz="900" dirty="0" smtClean="0"/>
          </a:p>
          <a:p>
            <a:pPr marL="0" indent="0">
              <a:buNone/>
            </a:pPr>
            <a:r>
              <a:rPr lang="en-US" sz="2400" dirty="0" smtClean="0"/>
              <a:t>M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=M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V</a:t>
            </a:r>
            <a:r>
              <a:rPr lang="en-US" sz="2400" baseline="-25000" dirty="0"/>
              <a:t>B</a:t>
            </a:r>
            <a:endParaRPr lang="en-US" sz="24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4600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Titration -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First, fill your burette. Fill it a little bit over the 0 line, and then slowly release the solution into a waste beaker until the bottom of the meniscus is on the line.</a:t>
            </a:r>
          </a:p>
          <a:p>
            <a:endParaRPr lang="en-US" sz="200" dirty="0"/>
          </a:p>
          <a:p>
            <a:r>
              <a:rPr lang="en-US" sz="2400" dirty="0" smtClean="0"/>
              <a:t>Next, dispense a measured amount of the unknown solution in an Erlenmeyer flask, and add 3 drops of indicator</a:t>
            </a:r>
          </a:p>
          <a:p>
            <a:endParaRPr lang="en-US" sz="200" dirty="0"/>
          </a:p>
          <a:p>
            <a:r>
              <a:rPr lang="en-US" sz="2400" dirty="0" smtClean="0"/>
              <a:t>Slowly add the known solution, swirling the Erlenmeyer as you go, watch for color changes from the indicator.</a:t>
            </a:r>
          </a:p>
          <a:p>
            <a:endParaRPr lang="en-US" sz="200" dirty="0"/>
          </a:p>
          <a:p>
            <a:r>
              <a:rPr lang="en-US" sz="2400" dirty="0" smtClean="0"/>
              <a:t>When the indicator’s color change persists for a few seconds before leaving, add the known solution drop by drop from the burette until the color change remains constantly.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806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5520906" cy="4365285"/>
          </a:xfrm>
        </p:spPr>
        <p:txBody>
          <a:bodyPr>
            <a:noAutofit/>
          </a:bodyPr>
          <a:lstStyle/>
          <a:p>
            <a:r>
              <a:rPr lang="en-US" sz="2400" dirty="0"/>
              <a:t>React with </a:t>
            </a:r>
            <a:r>
              <a:rPr lang="en-US" sz="2400" dirty="0" smtClean="0"/>
              <a:t>acids to </a:t>
            </a:r>
            <a:r>
              <a:rPr lang="en-US" sz="2400" dirty="0"/>
              <a:t>create a salt and water</a:t>
            </a:r>
          </a:p>
          <a:p>
            <a:r>
              <a:rPr lang="en-US" sz="2400" dirty="0" smtClean="0"/>
              <a:t>Bitter tasting</a:t>
            </a:r>
            <a:endParaRPr lang="en-US" sz="2400" dirty="0"/>
          </a:p>
          <a:p>
            <a:r>
              <a:rPr lang="en-US" sz="2400" dirty="0" smtClean="0"/>
              <a:t>Feel slippery</a:t>
            </a:r>
            <a:endParaRPr lang="en-US" sz="2400" dirty="0"/>
          </a:p>
          <a:p>
            <a:r>
              <a:rPr lang="en-US" sz="2400" dirty="0" smtClean="0"/>
              <a:t>Changes </a:t>
            </a:r>
            <a:r>
              <a:rPr lang="en-US" sz="2400" dirty="0"/>
              <a:t>the color of indicators (Table M)</a:t>
            </a:r>
          </a:p>
          <a:p>
            <a:r>
              <a:rPr lang="en-US" sz="2400" smtClean="0"/>
              <a:t>Conduct </a:t>
            </a:r>
            <a:r>
              <a:rPr lang="en-US" sz="2400" dirty="0" smtClean="0"/>
              <a:t>electricity (electrolytes)</a:t>
            </a:r>
          </a:p>
          <a:p>
            <a:r>
              <a:rPr lang="en-US" sz="2400" dirty="0" smtClean="0"/>
              <a:t>Referred to as ‘alkaline’</a:t>
            </a:r>
          </a:p>
          <a:p>
            <a:r>
              <a:rPr lang="en-US" sz="2400" dirty="0" smtClean="0"/>
              <a:t>Emulsifies fats and oils</a:t>
            </a:r>
          </a:p>
          <a:p>
            <a:r>
              <a:rPr lang="en-US" sz="2400" dirty="0" smtClean="0"/>
              <a:t>pH above 7</a:t>
            </a:r>
            <a:endParaRPr lang="en-US" sz="2400" dirty="0"/>
          </a:p>
        </p:txBody>
      </p:sp>
      <p:pic>
        <p:nvPicPr>
          <p:cNvPr id="3074" name="Picture 2" descr="http://naturalsoapboutique.com/images/large/natural-soap-oatsnaloe_LR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62" b="13962"/>
          <a:stretch/>
        </p:blipFill>
        <p:spPr bwMode="auto">
          <a:xfrm>
            <a:off x="6618186" y="1975449"/>
            <a:ext cx="5303520" cy="403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448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Titration -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After the titration is complete and all of the numbers have been recorded, calculations can be done. </a:t>
            </a:r>
          </a:p>
          <a:p>
            <a:endParaRPr lang="en-US" sz="2400" dirty="0"/>
          </a:p>
          <a:p>
            <a:r>
              <a:rPr lang="en-US" sz="2400" dirty="0" smtClean="0"/>
              <a:t>First, determine how many moles of the known substance you used, using the concentration and the volume added. </a:t>
            </a:r>
          </a:p>
          <a:p>
            <a:endParaRPr lang="en-US" sz="2400" dirty="0"/>
          </a:p>
          <a:p>
            <a:r>
              <a:rPr lang="en-US" sz="2400" dirty="0" smtClean="0"/>
              <a:t>Next, determine the molarity of the unknown, using the moles from the previous calculation, and the original volume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9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60 mL of 1 M </a:t>
            </a:r>
            <a:r>
              <a:rPr lang="en-US" sz="2400" dirty="0" err="1" smtClean="0"/>
              <a:t>NaOH</a:t>
            </a:r>
            <a:r>
              <a:rPr lang="en-US" sz="2400" dirty="0" smtClean="0"/>
              <a:t> is used to titrate 1 L of a  strong acid to its end point, </a:t>
            </a:r>
          </a:p>
          <a:p>
            <a:pPr algn="ctr"/>
            <a:r>
              <a:rPr lang="en-US" sz="2400" dirty="0" smtClean="0"/>
              <a:t>what is the concentration of the acid?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0.006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0.06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0.6 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346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60 mL of 1 M </a:t>
            </a:r>
            <a:r>
              <a:rPr lang="en-US" sz="2400" dirty="0" err="1" smtClean="0"/>
              <a:t>NaOH</a:t>
            </a:r>
            <a:r>
              <a:rPr lang="en-US" sz="2400" dirty="0" smtClean="0"/>
              <a:t> is used to titrate 1 L of a  strong acid to its end point, </a:t>
            </a:r>
          </a:p>
          <a:p>
            <a:pPr algn="ctr"/>
            <a:r>
              <a:rPr lang="en-US" sz="2400" dirty="0" smtClean="0"/>
              <a:t>what is the concentration of the acid?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0.006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0.06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448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0.6 M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66402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5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volume of 2 M </a:t>
            </a:r>
            <a:r>
              <a:rPr lang="en-US" sz="2400" dirty="0" err="1" smtClean="0"/>
              <a:t>HCl</a:t>
            </a:r>
            <a:r>
              <a:rPr lang="en-US" sz="2400" dirty="0" smtClean="0"/>
              <a:t> is needed to titrate .25 L of 4 M </a:t>
            </a:r>
            <a:r>
              <a:rPr lang="en-US" sz="2400" dirty="0" err="1" smtClean="0"/>
              <a:t>LiOH</a:t>
            </a:r>
            <a:r>
              <a:rPr lang="en-US" sz="2400" dirty="0" smtClean="0"/>
              <a:t> to its end point?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92522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L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500 mL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572797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98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volume of 2 M </a:t>
            </a:r>
            <a:r>
              <a:rPr lang="en-US" sz="2400" dirty="0" err="1" smtClean="0"/>
              <a:t>HCl</a:t>
            </a:r>
            <a:r>
              <a:rPr lang="en-US" sz="2400" dirty="0" smtClean="0"/>
              <a:t> is needed to titrate .25 L of 4 M </a:t>
            </a:r>
            <a:r>
              <a:rPr lang="en-US" sz="2400" dirty="0" err="1" smtClean="0"/>
              <a:t>LiOH</a:t>
            </a:r>
            <a:r>
              <a:rPr lang="en-US" sz="2400" dirty="0" smtClean="0"/>
              <a:t> to its end point?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92522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L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500 mL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572797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L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51162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3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500 </a:t>
            </a:r>
            <a:r>
              <a:rPr lang="en-US" sz="2400" dirty="0"/>
              <a:t>mL of 1 M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</a:t>
            </a:r>
            <a:r>
              <a:rPr lang="en-US" sz="2400" dirty="0"/>
              <a:t>is used to titrate </a:t>
            </a:r>
            <a:r>
              <a:rPr lang="en-US" sz="2400" dirty="0" smtClean="0"/>
              <a:t>1 L of a strong base to </a:t>
            </a:r>
            <a:r>
              <a:rPr lang="en-US" sz="2400" dirty="0"/>
              <a:t>its end point, </a:t>
            </a:r>
            <a:endParaRPr lang="en-US" sz="2400" dirty="0" smtClean="0"/>
          </a:p>
          <a:p>
            <a:pPr algn="ctr"/>
            <a:r>
              <a:rPr lang="en-US" sz="2400" dirty="0" smtClean="0"/>
              <a:t>what </a:t>
            </a:r>
            <a:r>
              <a:rPr lang="en-US" sz="2400" dirty="0"/>
              <a:t>is the concentration of the </a:t>
            </a:r>
            <a:r>
              <a:rPr lang="en-US" sz="2400" dirty="0" smtClean="0"/>
              <a:t>base?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83138" y="4982327"/>
            <a:ext cx="112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0.5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670211" y="4982327"/>
            <a:ext cx="948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461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500 </a:t>
            </a:r>
            <a:r>
              <a:rPr lang="en-US" sz="2400" dirty="0"/>
              <a:t>mL of 1 M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</a:t>
            </a:r>
            <a:r>
              <a:rPr lang="en-US" sz="2400" dirty="0"/>
              <a:t>is used to titrate </a:t>
            </a:r>
            <a:r>
              <a:rPr lang="en-US" sz="2400" dirty="0" smtClean="0"/>
              <a:t>1 L of a strong base to </a:t>
            </a:r>
            <a:r>
              <a:rPr lang="en-US" sz="2400" dirty="0"/>
              <a:t>its end point, </a:t>
            </a:r>
            <a:endParaRPr lang="en-US" sz="2400" dirty="0" smtClean="0"/>
          </a:p>
          <a:p>
            <a:pPr algn="ctr"/>
            <a:r>
              <a:rPr lang="en-US" sz="2400" dirty="0" smtClean="0"/>
              <a:t>what </a:t>
            </a:r>
            <a:r>
              <a:rPr lang="en-US" sz="2400" dirty="0"/>
              <a:t>is the concentration of the </a:t>
            </a:r>
            <a:r>
              <a:rPr lang="en-US" sz="2400" dirty="0" smtClean="0"/>
              <a:t>base?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83138" y="4982327"/>
            <a:ext cx="112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 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0.5 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670211" y="4982327"/>
            <a:ext cx="948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M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886314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4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If 20 mL of 1.0 M </a:t>
            </a:r>
            <a:r>
              <a:rPr lang="en-US" sz="2800" dirty="0" err="1" smtClean="0"/>
              <a:t>HCl</a:t>
            </a:r>
            <a:r>
              <a:rPr lang="en-US" sz="2800" dirty="0" smtClean="0"/>
              <a:t> was used to completely neutralize 40 mL of an </a:t>
            </a:r>
            <a:r>
              <a:rPr lang="en-US" sz="2800" dirty="0" err="1" smtClean="0"/>
              <a:t>NaOH</a:t>
            </a:r>
            <a:r>
              <a:rPr lang="en-US" sz="2800" dirty="0" smtClean="0"/>
              <a:t> solution, what was the molarity of the </a:t>
            </a:r>
            <a:r>
              <a:rPr lang="en-US" sz="2800" dirty="0" err="1" smtClean="0"/>
              <a:t>NaOH</a:t>
            </a:r>
            <a:r>
              <a:rPr lang="en-US" sz="2800" dirty="0" smtClean="0"/>
              <a:t> solution?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	0.50 M		   2.0 M		     1.5 M		         4.0 M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416786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If 20 mL of 1.0 M </a:t>
            </a:r>
            <a:r>
              <a:rPr lang="en-US" sz="2800" dirty="0" err="1" smtClean="0"/>
              <a:t>HCl</a:t>
            </a:r>
            <a:r>
              <a:rPr lang="en-US" sz="2800" dirty="0" smtClean="0"/>
              <a:t> was used to completely neutralize 40 mL of an </a:t>
            </a:r>
            <a:r>
              <a:rPr lang="en-US" sz="2800" dirty="0" err="1" smtClean="0"/>
              <a:t>NaOH</a:t>
            </a:r>
            <a:r>
              <a:rPr lang="en-US" sz="2800" dirty="0" smtClean="0"/>
              <a:t> solution, what was the molarity of the </a:t>
            </a:r>
            <a:r>
              <a:rPr lang="en-US" sz="2800" dirty="0" err="1" smtClean="0"/>
              <a:t>NaOH</a:t>
            </a:r>
            <a:r>
              <a:rPr lang="en-US" sz="2800" dirty="0" smtClean="0"/>
              <a:t> solution?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	0.50 M		   2.0 M		     1.5 M		         4.0 M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318135" y="408655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Arrhenius Theory</a:t>
            </a:r>
            <a:endParaRPr lang="en-US" dirty="0"/>
          </a:p>
        </p:txBody>
      </p:sp>
      <p:pic>
        <p:nvPicPr>
          <p:cNvPr id="2050" name="Picture 2" descr="http://www.ljcreate.com/products/element_images/acids-and-bases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19" t="12829" b="30050"/>
          <a:stretch/>
        </p:blipFill>
        <p:spPr bwMode="auto">
          <a:xfrm>
            <a:off x="6816487" y="1897811"/>
            <a:ext cx="5174199" cy="386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55741" y="1897811"/>
            <a:ext cx="5536433" cy="402336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/>
              <a:t>Svante</a:t>
            </a:r>
            <a:r>
              <a:rPr lang="en-US" sz="2400" dirty="0" smtClean="0"/>
              <a:t> Arrhenius created a theory for the classification of acids and bases.</a:t>
            </a:r>
          </a:p>
          <a:p>
            <a:r>
              <a:rPr lang="en-US" sz="2400" dirty="0" smtClean="0"/>
              <a:t>He noticed that all acids and bases conduct electricity, so he theorized:</a:t>
            </a:r>
          </a:p>
          <a:p>
            <a:endParaRPr lang="en-US" sz="2400" dirty="0"/>
          </a:p>
          <a:p>
            <a:r>
              <a:rPr lang="en-US" sz="2400" dirty="0" smtClean="0"/>
              <a:t>Acids – substances that produce H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ions in solution as the only positive ion</a:t>
            </a:r>
          </a:p>
          <a:p>
            <a:r>
              <a:rPr lang="en-US" sz="2400" dirty="0" smtClean="0"/>
              <a:t>Bases – substances that produce OH</a:t>
            </a:r>
            <a:r>
              <a:rPr lang="en-US" sz="3200" b="1" baseline="30000" dirty="0" smtClean="0"/>
              <a:t>-</a:t>
            </a:r>
            <a:r>
              <a:rPr lang="en-US" sz="2400" dirty="0" smtClean="0"/>
              <a:t> ions in solution as the only negative ion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93054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(</a:t>
            </a:r>
            <a:r>
              <a:rPr lang="en-US" dirty="0" err="1" smtClean="0"/>
              <a:t>Brønsted</a:t>
            </a:r>
            <a:r>
              <a:rPr lang="en-US" dirty="0" smtClean="0"/>
              <a:t>-Lowry)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48032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1923 two chemists got together and expanded the Arrhenius theory</a:t>
            </a:r>
          </a:p>
          <a:p>
            <a:r>
              <a:rPr lang="en-US" sz="2400" dirty="0" smtClean="0"/>
              <a:t>They redefined acids as ‘proton donors’ and bases as ‘proton acceptors’</a:t>
            </a:r>
          </a:p>
          <a:p>
            <a:endParaRPr lang="en-US" sz="2400" dirty="0"/>
          </a:p>
          <a:p>
            <a:r>
              <a:rPr lang="en-US" sz="2400" dirty="0" smtClean="0"/>
              <a:t>Let’s look at a reaction:</a:t>
            </a:r>
          </a:p>
          <a:p>
            <a:endParaRPr lang="en-US" sz="800" dirty="0"/>
          </a:p>
          <a:p>
            <a:pPr algn="ctr"/>
            <a:r>
              <a:rPr lang="en-US" sz="3600" dirty="0" err="1" smtClean="0"/>
              <a:t>HCl</a:t>
            </a:r>
            <a:r>
              <a:rPr lang="en-US" sz="3600" dirty="0" smtClean="0"/>
              <a:t> + NH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 </a:t>
            </a:r>
            <a:r>
              <a:rPr lang="en-US" sz="3600" dirty="0" smtClean="0">
                <a:sym typeface="Wingdings" panose="05000000000000000000" pitchFamily="2" charset="2"/>
              </a:rPr>
              <a:t> NH</a:t>
            </a:r>
            <a:r>
              <a:rPr lang="en-US" sz="3600" baseline="-25000" dirty="0" smtClean="0">
                <a:sym typeface="Wingdings" panose="05000000000000000000" pitchFamily="2" charset="2"/>
              </a:rPr>
              <a:t>4</a:t>
            </a:r>
            <a:r>
              <a:rPr lang="en-US" sz="3600" b="1" baseline="30000" dirty="0" smtClean="0">
                <a:sym typeface="Wingdings" panose="05000000000000000000" pitchFamily="2" charset="2"/>
              </a:rPr>
              <a:t>+</a:t>
            </a:r>
            <a:r>
              <a:rPr lang="en-US" sz="3600" dirty="0" smtClean="0">
                <a:sym typeface="Wingdings" panose="05000000000000000000" pitchFamily="2" charset="2"/>
              </a:rPr>
              <a:t> + Cl</a:t>
            </a:r>
            <a:r>
              <a:rPr lang="en-US" sz="4000" b="1" baseline="30000" dirty="0" smtClean="0">
                <a:sym typeface="Wingdings" panose="05000000000000000000" pitchFamily="2" charset="2"/>
              </a:rPr>
              <a:t>-</a:t>
            </a:r>
            <a:endParaRPr lang="en-US" sz="4000" b="1" dirty="0" smtClean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The </a:t>
            </a:r>
            <a:r>
              <a:rPr lang="en-US" sz="2400" dirty="0" err="1" smtClean="0">
                <a:sym typeface="Wingdings" panose="05000000000000000000" pitchFamily="2" charset="2"/>
              </a:rPr>
              <a:t>HCl</a:t>
            </a:r>
            <a:r>
              <a:rPr lang="en-US" sz="2400" dirty="0" smtClean="0">
                <a:sym typeface="Wingdings" panose="05000000000000000000" pitchFamily="2" charset="2"/>
              </a:rPr>
              <a:t> ‘donates’ its proton to the NH</a:t>
            </a:r>
            <a:r>
              <a:rPr lang="en-US" sz="2400" baseline="-25000" dirty="0" smtClean="0">
                <a:sym typeface="Wingdings" panose="05000000000000000000" pitchFamily="2" charset="2"/>
              </a:rPr>
              <a:t>3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Would NH</a:t>
            </a:r>
            <a:r>
              <a:rPr lang="en-US" sz="2400" baseline="-25000" dirty="0" smtClean="0">
                <a:sym typeface="Wingdings" panose="05000000000000000000" pitchFamily="2" charset="2"/>
              </a:rPr>
              <a:t>3</a:t>
            </a:r>
            <a:r>
              <a:rPr lang="en-US" sz="2400" dirty="0" smtClean="0">
                <a:sym typeface="Wingdings" panose="05000000000000000000" pitchFamily="2" charset="2"/>
              </a:rPr>
              <a:t> be considered a base using Arrhenius’ theory?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4566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Which is the </a:t>
            </a:r>
            <a:r>
              <a:rPr lang="en-US" sz="2400" dirty="0" err="1" smtClean="0"/>
              <a:t>Bronsted</a:t>
            </a:r>
            <a:r>
              <a:rPr lang="en-US" sz="2400" dirty="0" smtClean="0"/>
              <a:t>-Lowry Acid in the following equation: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en-US" sz="2800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29789" y="4982327"/>
            <a:ext cx="1386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/>
              <a:t> 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72797" y="4982327"/>
            <a:ext cx="123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45789" y="3233867"/>
            <a:ext cx="431320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   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H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&lt;--&g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532" y="3380433"/>
            <a:ext cx="2571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27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Which is the </a:t>
            </a:r>
            <a:r>
              <a:rPr lang="en-US" sz="2400" dirty="0" err="1" smtClean="0"/>
              <a:t>Bronsted</a:t>
            </a:r>
            <a:r>
              <a:rPr lang="en-US" sz="2400" dirty="0" smtClean="0"/>
              <a:t>-Lowry Acid in the following equation: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en-US" sz="2800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29789" y="4982327"/>
            <a:ext cx="1386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/>
              <a:t> 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72797" y="4982327"/>
            <a:ext cx="123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45789" y="3233867"/>
            <a:ext cx="431320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   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H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&lt;--&g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532" y="3380433"/>
            <a:ext cx="2571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/>
          <p:cNvSpPr/>
          <p:nvPr/>
        </p:nvSpPr>
        <p:spPr>
          <a:xfrm>
            <a:off x="4697543" y="372079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Is </a:t>
            </a:r>
            <a:r>
              <a:rPr lang="en-US" sz="2400" dirty="0" err="1" smtClean="0"/>
              <a:t>HCl</a:t>
            </a:r>
            <a:r>
              <a:rPr lang="en-US" sz="2400" dirty="0" smtClean="0"/>
              <a:t> an Arrhenius acid, a </a:t>
            </a:r>
            <a:r>
              <a:rPr lang="en-US" sz="2400" dirty="0" err="1" smtClean="0"/>
              <a:t>Bronsted</a:t>
            </a:r>
            <a:r>
              <a:rPr lang="en-US" sz="2400" dirty="0" smtClean="0"/>
              <a:t>-Lowry acid, or both?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299226" y="5026293"/>
            <a:ext cx="141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Both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Arrhenius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8961138" y="4982327"/>
            <a:ext cx="2606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Bronsted</a:t>
            </a:r>
            <a:r>
              <a:rPr lang="en-US" sz="2800" dirty="0" smtClean="0"/>
              <a:t>-Lowry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3395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Is </a:t>
            </a:r>
            <a:r>
              <a:rPr lang="en-US" sz="2400" dirty="0" err="1" smtClean="0"/>
              <a:t>HCl</a:t>
            </a:r>
            <a:r>
              <a:rPr lang="en-US" sz="2400" dirty="0" smtClean="0"/>
              <a:t> an Arrhenius acid, a </a:t>
            </a:r>
            <a:r>
              <a:rPr lang="en-US" sz="2400" dirty="0" err="1" smtClean="0"/>
              <a:t>Bronsted</a:t>
            </a:r>
            <a:r>
              <a:rPr lang="en-US" sz="2400" dirty="0" smtClean="0"/>
              <a:t>-Lowry acid, or both?</a:t>
            </a:r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381154" y="5026293"/>
            <a:ext cx="1050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Both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28411" y="4982327"/>
            <a:ext cx="1820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Arrhenius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8961138" y="4982327"/>
            <a:ext cx="2606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Bronsted</a:t>
            </a:r>
            <a:r>
              <a:rPr lang="en-US" sz="2800" dirty="0" smtClean="0"/>
              <a:t>-Lowry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462642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2480</TotalTime>
  <Words>1550</Words>
  <Application>Microsoft Office PowerPoint</Application>
  <PresentationFormat>Widescreen</PresentationFormat>
  <Paragraphs>311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Retrospect</vt:lpstr>
      <vt:lpstr>Acids, Bases,  pH, and Titration</vt:lpstr>
      <vt:lpstr>Properties of Acids</vt:lpstr>
      <vt:lpstr>Properties of Bases</vt:lpstr>
      <vt:lpstr>Arrhenius Theory</vt:lpstr>
      <vt:lpstr>Alternate (Brønsted-Lowry) Theory</vt:lpstr>
      <vt:lpstr>Concept Check</vt:lpstr>
      <vt:lpstr>Concept Check</vt:lpstr>
      <vt:lpstr>Concept Check</vt:lpstr>
      <vt:lpstr>Concept Check</vt:lpstr>
      <vt:lpstr>The pH Scale</vt:lpstr>
      <vt:lpstr>Concept Check</vt:lpstr>
      <vt:lpstr>Concept Check</vt:lpstr>
      <vt:lpstr>Concept Check</vt:lpstr>
      <vt:lpstr>Concept Check</vt:lpstr>
      <vt:lpstr>Indicators</vt:lpstr>
      <vt:lpstr>Table M</vt:lpstr>
      <vt:lpstr>Concept Check</vt:lpstr>
      <vt:lpstr>Concept Check</vt:lpstr>
      <vt:lpstr>Neutralization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Titration</vt:lpstr>
      <vt:lpstr>Titration - Process</vt:lpstr>
      <vt:lpstr>Titration - Calculations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Teo Mesiouris</dc:creator>
  <cp:lastModifiedBy>Teo Mesiouris</cp:lastModifiedBy>
  <cp:revision>199</cp:revision>
  <dcterms:created xsi:type="dcterms:W3CDTF">2013-11-27T15:32:32Z</dcterms:created>
  <dcterms:modified xsi:type="dcterms:W3CDTF">2017-03-20T17:35:17Z</dcterms:modified>
</cp:coreProperties>
</file>