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5" r:id="rId3"/>
    <p:sldId id="342" r:id="rId4"/>
    <p:sldId id="344" r:id="rId5"/>
    <p:sldId id="340" r:id="rId6"/>
    <p:sldId id="343" r:id="rId7"/>
    <p:sldId id="361" r:id="rId8"/>
    <p:sldId id="362" r:id="rId9"/>
    <p:sldId id="345" r:id="rId10"/>
    <p:sldId id="348" r:id="rId11"/>
    <p:sldId id="349" r:id="rId12"/>
    <p:sldId id="380" r:id="rId13"/>
    <p:sldId id="381" r:id="rId14"/>
    <p:sldId id="350" r:id="rId15"/>
    <p:sldId id="374" r:id="rId16"/>
    <p:sldId id="346" r:id="rId17"/>
    <p:sldId id="347" r:id="rId18"/>
    <p:sldId id="352" r:id="rId19"/>
    <p:sldId id="354" r:id="rId20"/>
    <p:sldId id="355" r:id="rId21"/>
    <p:sldId id="357" r:id="rId22"/>
    <p:sldId id="356" r:id="rId23"/>
    <p:sldId id="358" r:id="rId24"/>
    <p:sldId id="341" r:id="rId25"/>
    <p:sldId id="360" r:id="rId26"/>
    <p:sldId id="366" r:id="rId27"/>
    <p:sldId id="371" r:id="rId28"/>
    <p:sldId id="372" r:id="rId29"/>
    <p:sldId id="367" r:id="rId30"/>
    <p:sldId id="368" r:id="rId31"/>
    <p:sldId id="369" r:id="rId32"/>
    <p:sldId id="370" r:id="rId33"/>
    <p:sldId id="363" r:id="rId34"/>
    <p:sldId id="364" r:id="rId35"/>
    <p:sldId id="376" r:id="rId36"/>
    <p:sldId id="377" r:id="rId37"/>
    <p:sldId id="373" r:id="rId38"/>
    <p:sldId id="379" r:id="rId39"/>
    <p:sldId id="382" r:id="rId40"/>
    <p:sldId id="365" r:id="rId41"/>
    <p:sldId id="375"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6E938D-EF1A-4803-9BCC-FE5FDD82DABC}"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6/14/2018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6/14/2018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6/14/2018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15819"/>
            <a:ext cx="12192000" cy="3566160"/>
          </a:xfrm>
        </p:spPr>
        <p:txBody>
          <a:bodyPr>
            <a:noAutofit/>
          </a:bodyPr>
          <a:lstStyle/>
          <a:p>
            <a:pPr algn="ctr"/>
            <a:r>
              <a:rPr lang="en-US" sz="9600" dirty="0"/>
              <a:t>Electrochemistry (Oxidation &amp; Reduction)</a:t>
            </a:r>
          </a:p>
        </p:txBody>
      </p:sp>
      <p:sp>
        <p:nvSpPr>
          <p:cNvPr id="3" name="Subtitle 2"/>
          <p:cNvSpPr>
            <a:spLocks noGrp="1"/>
          </p:cNvSpPr>
          <p:nvPr>
            <p:ph type="subTitle" idx="1"/>
          </p:nvPr>
        </p:nvSpPr>
        <p:spPr>
          <a:xfrm>
            <a:off x="1100051" y="4766171"/>
            <a:ext cx="10058400" cy="1143000"/>
          </a:xfrm>
        </p:spPr>
        <p:txBody>
          <a:bodyPr/>
          <a:lstStyle/>
          <a:p>
            <a:r>
              <a:rPr lang="en-US" dirty="0"/>
              <a:t>Mr. Mesiouris</a:t>
            </a:r>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Oxidation &amp; Reduction</a:t>
            </a:r>
          </a:p>
        </p:txBody>
      </p:sp>
      <p:sp>
        <p:nvSpPr>
          <p:cNvPr id="3" name="Content Placeholder 2"/>
          <p:cNvSpPr>
            <a:spLocks noGrp="1"/>
          </p:cNvSpPr>
          <p:nvPr>
            <p:ph idx="1"/>
          </p:nvPr>
        </p:nvSpPr>
        <p:spPr/>
        <p:txBody>
          <a:bodyPr/>
          <a:lstStyle/>
          <a:p>
            <a:r>
              <a:rPr lang="en-US" dirty="0"/>
              <a:t>What does it look like when an element gains or loses electrons?</a:t>
            </a:r>
          </a:p>
          <a:p>
            <a:endParaRPr lang="en-US" dirty="0"/>
          </a:p>
          <a:p>
            <a:r>
              <a:rPr lang="en-US" dirty="0"/>
              <a:t>Write the reaction of sulfur (S) being reduced.</a:t>
            </a:r>
          </a:p>
          <a:p>
            <a:r>
              <a:rPr lang="en-US" dirty="0"/>
              <a:t>Write the reaction of sodium (Na) being oxidized.</a:t>
            </a:r>
          </a:p>
          <a:p>
            <a:endParaRPr lang="en-US" dirty="0"/>
          </a:p>
          <a:p>
            <a:r>
              <a:rPr lang="en-US" dirty="0"/>
              <a:t>Use “e-” as the chemical symbol </a:t>
            </a:r>
            <a:r>
              <a:rPr lang="en-US"/>
              <a:t>for an electron</a:t>
            </a:r>
          </a:p>
          <a:p>
            <a:endParaRPr lang="en-US"/>
          </a:p>
          <a:p>
            <a:r>
              <a:rPr lang="en-US"/>
              <a:t>(Later on in this unit, we’ll call reactions like these ‘half reactions’)</a:t>
            </a:r>
            <a:endParaRPr lang="en-US" dirty="0"/>
          </a:p>
        </p:txBody>
      </p:sp>
    </p:spTree>
    <p:extLst>
      <p:ext uri="{BB962C8B-B14F-4D97-AF65-F5344CB8AC3E}">
        <p14:creationId xmlns:p14="http://schemas.microsoft.com/office/powerpoint/2010/main" val="3467747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Oxidation &amp; Reduction</a:t>
            </a:r>
          </a:p>
        </p:txBody>
      </p:sp>
      <p:sp>
        <p:nvSpPr>
          <p:cNvPr id="3" name="Content Placeholder 2"/>
          <p:cNvSpPr>
            <a:spLocks noGrp="1"/>
          </p:cNvSpPr>
          <p:nvPr>
            <p:ph idx="1"/>
          </p:nvPr>
        </p:nvSpPr>
        <p:spPr/>
        <p:txBody>
          <a:bodyPr>
            <a:normAutofit lnSpcReduction="10000"/>
          </a:bodyPr>
          <a:lstStyle/>
          <a:p>
            <a:r>
              <a:rPr lang="en-US" dirty="0"/>
              <a:t>What does it look like when an element gains or loses electrons?</a:t>
            </a:r>
          </a:p>
          <a:p>
            <a:endParaRPr lang="en-US" dirty="0"/>
          </a:p>
          <a:p>
            <a:r>
              <a:rPr lang="en-US" dirty="0"/>
              <a:t>Write the reaction of sulfur (S) being reduced.  	</a:t>
            </a:r>
            <a:r>
              <a:rPr lang="en-US" b="1" dirty="0">
                <a:solidFill>
                  <a:srgbClr val="92D050"/>
                </a:solidFill>
              </a:rPr>
              <a:t>S + 2 e</a:t>
            </a:r>
            <a:r>
              <a:rPr lang="en-US" sz="3600" b="1" baseline="30000" dirty="0">
                <a:solidFill>
                  <a:srgbClr val="92D050"/>
                </a:solidFill>
              </a:rPr>
              <a:t>-</a:t>
            </a:r>
            <a:r>
              <a:rPr lang="en-US" b="1" dirty="0">
                <a:solidFill>
                  <a:srgbClr val="92D050"/>
                </a:solidFill>
              </a:rPr>
              <a:t> </a:t>
            </a:r>
            <a:r>
              <a:rPr lang="en-US" b="1" dirty="0">
                <a:solidFill>
                  <a:srgbClr val="92D050"/>
                </a:solidFill>
                <a:sym typeface="Wingdings" panose="05000000000000000000" pitchFamily="2" charset="2"/>
              </a:rPr>
              <a:t> S</a:t>
            </a:r>
            <a:r>
              <a:rPr lang="en-US" b="1" baseline="30000" dirty="0">
                <a:solidFill>
                  <a:srgbClr val="92D050"/>
                </a:solidFill>
                <a:sym typeface="Wingdings" panose="05000000000000000000" pitchFamily="2" charset="2"/>
              </a:rPr>
              <a:t>-2</a:t>
            </a:r>
            <a:endParaRPr lang="en-US" b="1" baseline="30000" dirty="0">
              <a:solidFill>
                <a:srgbClr val="92D050"/>
              </a:solidFill>
            </a:endParaRPr>
          </a:p>
          <a:p>
            <a:r>
              <a:rPr lang="en-US" dirty="0"/>
              <a:t>Write the reaction of sodium (Na) being oxidized.	</a:t>
            </a:r>
            <a:r>
              <a:rPr lang="en-US" b="1" dirty="0">
                <a:solidFill>
                  <a:srgbClr val="92D050"/>
                </a:solidFill>
              </a:rPr>
              <a:t>Na </a:t>
            </a:r>
            <a:r>
              <a:rPr lang="en-US" b="1" dirty="0">
                <a:solidFill>
                  <a:srgbClr val="92D050"/>
                </a:solidFill>
                <a:sym typeface="Wingdings" panose="05000000000000000000" pitchFamily="2" charset="2"/>
              </a:rPr>
              <a:t> Na</a:t>
            </a:r>
            <a:r>
              <a:rPr lang="en-US" b="1" baseline="30000" dirty="0">
                <a:solidFill>
                  <a:srgbClr val="92D050"/>
                </a:solidFill>
                <a:sym typeface="Wingdings" panose="05000000000000000000" pitchFamily="2" charset="2"/>
              </a:rPr>
              <a:t>+</a:t>
            </a:r>
            <a:r>
              <a:rPr lang="en-US" b="1" dirty="0">
                <a:solidFill>
                  <a:srgbClr val="92D050"/>
                </a:solidFill>
                <a:sym typeface="Wingdings" panose="05000000000000000000" pitchFamily="2" charset="2"/>
              </a:rPr>
              <a:t> + 1 </a:t>
            </a:r>
            <a:r>
              <a:rPr lang="en-US" b="1" dirty="0">
                <a:solidFill>
                  <a:srgbClr val="92D050"/>
                </a:solidFill>
              </a:rPr>
              <a:t>e</a:t>
            </a:r>
            <a:r>
              <a:rPr lang="en-US" sz="3600" b="1" baseline="30000" dirty="0">
                <a:solidFill>
                  <a:srgbClr val="92D050"/>
                </a:solidFill>
              </a:rPr>
              <a:t>-</a:t>
            </a:r>
            <a:r>
              <a:rPr lang="en-US" b="1" dirty="0">
                <a:solidFill>
                  <a:srgbClr val="92D050"/>
                </a:solidFill>
              </a:rPr>
              <a:t> </a:t>
            </a:r>
          </a:p>
          <a:p>
            <a:endParaRPr lang="en-US" dirty="0"/>
          </a:p>
          <a:p>
            <a:r>
              <a:rPr lang="en-US" dirty="0"/>
              <a:t>Use “e</a:t>
            </a:r>
            <a:r>
              <a:rPr lang="en-US" sz="4400" b="1" baseline="30000" dirty="0"/>
              <a:t>-</a:t>
            </a:r>
            <a:r>
              <a:rPr lang="en-US" dirty="0"/>
              <a:t>” as the chemical symbol for an electron</a:t>
            </a:r>
          </a:p>
          <a:p>
            <a:endParaRPr lang="en-US" dirty="0"/>
          </a:p>
          <a:p>
            <a:r>
              <a:rPr lang="en-US" dirty="0"/>
              <a:t>(Later on in this unit, we’ll call reactions like these ‘half reactions’)</a:t>
            </a:r>
          </a:p>
        </p:txBody>
      </p:sp>
    </p:spTree>
    <p:extLst>
      <p:ext uri="{BB962C8B-B14F-4D97-AF65-F5344CB8AC3E}">
        <p14:creationId xmlns:p14="http://schemas.microsoft.com/office/powerpoint/2010/main" val="186565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759168"/>
            <a:ext cx="12192000" cy="4113947"/>
          </a:xfrm>
          <a:prstGeom prst="rect">
            <a:avLst/>
          </a:prstGeom>
          <a:noFill/>
        </p:spPr>
        <p:txBody>
          <a:bodyPr wrap="square" rtlCol="0">
            <a:spAutoFit/>
          </a:bodyPr>
          <a:lstStyle/>
          <a:p>
            <a:pPr algn="ctr"/>
            <a:r>
              <a:rPr lang="en-US" sz="2400" dirty="0"/>
              <a:t>Was each element oxidized or reduced? </a:t>
            </a:r>
          </a:p>
          <a:p>
            <a:pPr algn="ctr"/>
            <a:endParaRPr lang="en-US" sz="2400" dirty="0"/>
          </a:p>
          <a:p>
            <a:pPr algn="ctr"/>
            <a:r>
              <a:rPr lang="en-US" sz="2400" dirty="0"/>
              <a:t>Cu </a:t>
            </a:r>
            <a:r>
              <a:rPr lang="en-US" sz="2400" dirty="0">
                <a:sym typeface="Wingdings" panose="05000000000000000000" pitchFamily="2" charset="2"/>
              </a:rPr>
              <a:t> Cu</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t>Sn</a:t>
            </a:r>
            <a:r>
              <a:rPr lang="en-US" sz="2400" b="1" baseline="30000" dirty="0">
                <a:sym typeface="Wingdings" panose="05000000000000000000" pitchFamily="2" charset="2"/>
              </a:rPr>
              <a:t>+4</a:t>
            </a:r>
            <a:r>
              <a:rPr lang="en-US" sz="2400" dirty="0">
                <a:sym typeface="Wingdings" panose="05000000000000000000" pitchFamily="2" charset="2"/>
              </a:rPr>
              <a:t> + 2 e</a:t>
            </a:r>
            <a:r>
              <a:rPr lang="en-US" sz="4000" b="1" baseline="30000" dirty="0">
                <a:sym typeface="Wingdings" panose="05000000000000000000" pitchFamily="2" charset="2"/>
              </a:rPr>
              <a:t>-</a:t>
            </a:r>
            <a:r>
              <a:rPr lang="en-US" sz="2400" dirty="0">
                <a:sym typeface="Wingdings" panose="05000000000000000000" pitchFamily="2" charset="2"/>
              </a:rPr>
              <a:t>  Sn</a:t>
            </a:r>
            <a:r>
              <a:rPr lang="en-US" sz="2400" b="1" baseline="30000" dirty="0">
                <a:sym typeface="Wingdings" panose="05000000000000000000" pitchFamily="2" charset="2"/>
              </a:rPr>
              <a:t>+2</a:t>
            </a:r>
          </a:p>
          <a:p>
            <a:pPr algn="ctr"/>
            <a:r>
              <a:rPr lang="en-US" sz="2400" dirty="0">
                <a:sym typeface="Wingdings" panose="05000000000000000000" pitchFamily="2" charset="2"/>
              </a:rPr>
              <a:t>Cu</a:t>
            </a:r>
            <a:r>
              <a:rPr lang="en-US" sz="2400" b="1" baseline="30000" dirty="0">
                <a:sym typeface="Wingdings" panose="05000000000000000000" pitchFamily="2" charset="2"/>
              </a:rPr>
              <a:t>+1</a:t>
            </a:r>
            <a:r>
              <a:rPr lang="en-US" sz="2400" dirty="0">
                <a:sym typeface="Wingdings" panose="05000000000000000000" pitchFamily="2" charset="2"/>
              </a:rPr>
              <a:t> + e</a:t>
            </a:r>
            <a:r>
              <a:rPr lang="en-US" sz="4000" b="1" baseline="30000" dirty="0">
                <a:sym typeface="Wingdings" panose="05000000000000000000" pitchFamily="2" charset="2"/>
              </a:rPr>
              <a:t>-</a:t>
            </a:r>
            <a:r>
              <a:rPr lang="en-US" sz="2400" dirty="0">
                <a:sym typeface="Wingdings" panose="05000000000000000000" pitchFamily="2" charset="2"/>
              </a:rPr>
              <a:t>  Cu</a:t>
            </a:r>
            <a:endParaRPr lang="en-US" sz="2400" b="1" baseline="30000" dirty="0">
              <a:sym typeface="Wingdings" panose="05000000000000000000" pitchFamily="2" charset="2"/>
            </a:endParaRPr>
          </a:p>
          <a:p>
            <a:pPr algn="ctr"/>
            <a:r>
              <a:rPr lang="en-US" sz="2400" dirty="0"/>
              <a:t>Zn </a:t>
            </a:r>
            <a:r>
              <a:rPr lang="en-US" sz="2400" dirty="0">
                <a:sym typeface="Wingdings" panose="05000000000000000000" pitchFamily="2" charset="2"/>
              </a:rPr>
              <a:t> Zn</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sym typeface="Wingdings" panose="05000000000000000000" pitchFamily="2" charset="2"/>
              </a:rPr>
              <a:t> 2 O</a:t>
            </a:r>
            <a:r>
              <a:rPr lang="en-US" sz="3200" b="1" baseline="30000" dirty="0">
                <a:sym typeface="Wingdings" panose="05000000000000000000" pitchFamily="2" charset="2"/>
              </a:rPr>
              <a:t>-</a:t>
            </a:r>
            <a:r>
              <a:rPr lang="en-US" sz="2400" b="1" baseline="30000" dirty="0">
                <a:sym typeface="Wingdings" panose="05000000000000000000" pitchFamily="2" charset="2"/>
              </a:rPr>
              <a:t>2</a:t>
            </a:r>
            <a:r>
              <a:rPr lang="en-US" sz="2400" dirty="0">
                <a:sym typeface="Wingdings" panose="05000000000000000000" pitchFamily="2" charset="2"/>
              </a:rPr>
              <a:t>  O</a:t>
            </a:r>
            <a:r>
              <a:rPr lang="en-US" sz="2400" baseline="-25000" dirty="0">
                <a:sym typeface="Wingdings" panose="05000000000000000000" pitchFamily="2" charset="2"/>
              </a:rPr>
              <a:t>2 </a:t>
            </a:r>
            <a:r>
              <a:rPr lang="en-US" sz="2400" dirty="0">
                <a:sym typeface="Wingdings" panose="05000000000000000000" pitchFamily="2" charset="2"/>
              </a:rPr>
              <a:t>+ 4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t>Fe</a:t>
            </a:r>
            <a:r>
              <a:rPr lang="en-US" sz="2400" b="1" baseline="30000" dirty="0">
                <a:sym typeface="Wingdings" panose="05000000000000000000" pitchFamily="2" charset="2"/>
              </a:rPr>
              <a:t>+3</a:t>
            </a:r>
            <a:r>
              <a:rPr lang="en-US" sz="2400" dirty="0">
                <a:sym typeface="Wingdings" panose="05000000000000000000" pitchFamily="2" charset="2"/>
              </a:rPr>
              <a:t> + e</a:t>
            </a:r>
            <a:r>
              <a:rPr lang="en-US" sz="4000" b="1" baseline="30000" dirty="0">
                <a:sym typeface="Wingdings" panose="05000000000000000000" pitchFamily="2" charset="2"/>
              </a:rPr>
              <a:t>-</a:t>
            </a:r>
            <a:r>
              <a:rPr lang="en-US" sz="2400" dirty="0">
                <a:sym typeface="Wingdings" panose="05000000000000000000" pitchFamily="2" charset="2"/>
              </a:rPr>
              <a:t>  Fe</a:t>
            </a:r>
            <a:r>
              <a:rPr lang="en-US" sz="2400" b="1" baseline="30000" dirty="0">
                <a:sym typeface="Wingdings" panose="05000000000000000000" pitchFamily="2" charset="2"/>
              </a:rPr>
              <a:t>+2</a:t>
            </a:r>
          </a:p>
          <a:p>
            <a:pPr algn="ctr"/>
            <a:r>
              <a:rPr lang="en-US" sz="2400" dirty="0">
                <a:sym typeface="Wingdings" panose="05000000000000000000" pitchFamily="2" charset="2"/>
              </a:rPr>
              <a:t>S</a:t>
            </a:r>
            <a:r>
              <a:rPr lang="en-US" sz="3200" b="1" baseline="30000" dirty="0">
                <a:sym typeface="Wingdings" panose="05000000000000000000" pitchFamily="2" charset="2"/>
              </a:rPr>
              <a:t>-</a:t>
            </a:r>
            <a:r>
              <a:rPr lang="en-US" sz="2400" b="1" baseline="30000" dirty="0">
                <a:sym typeface="Wingdings" panose="05000000000000000000" pitchFamily="2" charset="2"/>
              </a:rPr>
              <a:t>2</a:t>
            </a:r>
            <a:r>
              <a:rPr lang="en-US" sz="2400" dirty="0">
                <a:sym typeface="Wingdings" panose="05000000000000000000" pitchFamily="2" charset="2"/>
              </a:rPr>
              <a:t>  S + 2 e</a:t>
            </a:r>
            <a:r>
              <a:rPr lang="en-US" sz="4000" b="1" baseline="30000" dirty="0">
                <a:sym typeface="Wingdings" panose="05000000000000000000" pitchFamily="2" charset="2"/>
              </a:rPr>
              <a:t>- </a:t>
            </a:r>
          </a:p>
          <a:p>
            <a:pPr algn="ctr"/>
            <a:r>
              <a:rPr lang="en-US" sz="2400" dirty="0"/>
              <a:t>Sn </a:t>
            </a:r>
            <a:r>
              <a:rPr lang="en-US" sz="2400" dirty="0">
                <a:sym typeface="Wingdings" panose="05000000000000000000" pitchFamily="2" charset="2"/>
              </a:rPr>
              <a:t> Sn</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084912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759168"/>
            <a:ext cx="12192000" cy="4113947"/>
          </a:xfrm>
          <a:prstGeom prst="rect">
            <a:avLst/>
          </a:prstGeom>
          <a:noFill/>
        </p:spPr>
        <p:txBody>
          <a:bodyPr wrap="square" rtlCol="0">
            <a:spAutoFit/>
          </a:bodyPr>
          <a:lstStyle/>
          <a:p>
            <a:pPr algn="ctr"/>
            <a:r>
              <a:rPr lang="en-US" sz="2400" dirty="0"/>
              <a:t>Was each element oxidized or reduced? </a:t>
            </a:r>
          </a:p>
          <a:p>
            <a:pPr algn="ctr"/>
            <a:endParaRPr lang="en-US" sz="2400" dirty="0"/>
          </a:p>
          <a:p>
            <a:pPr algn="ctr"/>
            <a:r>
              <a:rPr lang="en-US" sz="2400" dirty="0"/>
              <a:t>Cu </a:t>
            </a:r>
            <a:r>
              <a:rPr lang="en-US" sz="2400" dirty="0">
                <a:sym typeface="Wingdings" panose="05000000000000000000" pitchFamily="2" charset="2"/>
              </a:rPr>
              <a:t> Cu</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t>Sn</a:t>
            </a:r>
            <a:r>
              <a:rPr lang="en-US" sz="2400" b="1" baseline="30000" dirty="0">
                <a:sym typeface="Wingdings" panose="05000000000000000000" pitchFamily="2" charset="2"/>
              </a:rPr>
              <a:t>+4</a:t>
            </a:r>
            <a:r>
              <a:rPr lang="en-US" sz="2400" dirty="0">
                <a:sym typeface="Wingdings" panose="05000000000000000000" pitchFamily="2" charset="2"/>
              </a:rPr>
              <a:t> + 2 e</a:t>
            </a:r>
            <a:r>
              <a:rPr lang="en-US" sz="4000" b="1" baseline="30000" dirty="0">
                <a:sym typeface="Wingdings" panose="05000000000000000000" pitchFamily="2" charset="2"/>
              </a:rPr>
              <a:t>-</a:t>
            </a:r>
            <a:r>
              <a:rPr lang="en-US" sz="2400" dirty="0">
                <a:sym typeface="Wingdings" panose="05000000000000000000" pitchFamily="2" charset="2"/>
              </a:rPr>
              <a:t>  Sn</a:t>
            </a:r>
            <a:r>
              <a:rPr lang="en-US" sz="2400" b="1" baseline="30000" dirty="0">
                <a:sym typeface="Wingdings" panose="05000000000000000000" pitchFamily="2" charset="2"/>
              </a:rPr>
              <a:t>+2</a:t>
            </a:r>
          </a:p>
          <a:p>
            <a:pPr algn="ctr"/>
            <a:r>
              <a:rPr lang="en-US" sz="2400" dirty="0">
                <a:sym typeface="Wingdings" panose="05000000000000000000" pitchFamily="2" charset="2"/>
              </a:rPr>
              <a:t>Cu</a:t>
            </a:r>
            <a:r>
              <a:rPr lang="en-US" sz="2400" b="1" baseline="30000" dirty="0">
                <a:sym typeface="Wingdings" panose="05000000000000000000" pitchFamily="2" charset="2"/>
              </a:rPr>
              <a:t>+1</a:t>
            </a:r>
            <a:r>
              <a:rPr lang="en-US" sz="2400" dirty="0">
                <a:sym typeface="Wingdings" panose="05000000000000000000" pitchFamily="2" charset="2"/>
              </a:rPr>
              <a:t> + e</a:t>
            </a:r>
            <a:r>
              <a:rPr lang="en-US" sz="4000" b="1" baseline="30000" dirty="0">
                <a:sym typeface="Wingdings" panose="05000000000000000000" pitchFamily="2" charset="2"/>
              </a:rPr>
              <a:t>-</a:t>
            </a:r>
            <a:r>
              <a:rPr lang="en-US" sz="2400" dirty="0">
                <a:sym typeface="Wingdings" panose="05000000000000000000" pitchFamily="2" charset="2"/>
              </a:rPr>
              <a:t>  Cu</a:t>
            </a:r>
            <a:endParaRPr lang="en-US" sz="2400" b="1" baseline="30000" dirty="0">
              <a:sym typeface="Wingdings" panose="05000000000000000000" pitchFamily="2" charset="2"/>
            </a:endParaRPr>
          </a:p>
          <a:p>
            <a:pPr algn="ctr"/>
            <a:r>
              <a:rPr lang="en-US" sz="2400" dirty="0"/>
              <a:t>Zn </a:t>
            </a:r>
            <a:r>
              <a:rPr lang="en-US" sz="2400" dirty="0">
                <a:sym typeface="Wingdings" panose="05000000000000000000" pitchFamily="2" charset="2"/>
              </a:rPr>
              <a:t> Zn</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sym typeface="Wingdings" panose="05000000000000000000" pitchFamily="2" charset="2"/>
              </a:rPr>
              <a:t> 2 O</a:t>
            </a:r>
            <a:r>
              <a:rPr lang="en-US" sz="3200" b="1" baseline="30000" dirty="0">
                <a:sym typeface="Wingdings" panose="05000000000000000000" pitchFamily="2" charset="2"/>
              </a:rPr>
              <a:t>-</a:t>
            </a:r>
            <a:r>
              <a:rPr lang="en-US" sz="2400" b="1" baseline="30000" dirty="0">
                <a:sym typeface="Wingdings" panose="05000000000000000000" pitchFamily="2" charset="2"/>
              </a:rPr>
              <a:t>2</a:t>
            </a:r>
            <a:r>
              <a:rPr lang="en-US" sz="2400" dirty="0">
                <a:sym typeface="Wingdings" panose="05000000000000000000" pitchFamily="2" charset="2"/>
              </a:rPr>
              <a:t>  O</a:t>
            </a:r>
            <a:r>
              <a:rPr lang="en-US" sz="2400" baseline="-25000" dirty="0">
                <a:sym typeface="Wingdings" panose="05000000000000000000" pitchFamily="2" charset="2"/>
              </a:rPr>
              <a:t>2 </a:t>
            </a:r>
            <a:r>
              <a:rPr lang="en-US" sz="2400" dirty="0">
                <a:sym typeface="Wingdings" panose="05000000000000000000" pitchFamily="2" charset="2"/>
              </a:rPr>
              <a:t>+ 4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a:p>
            <a:pPr algn="ctr"/>
            <a:r>
              <a:rPr lang="en-US" sz="2400" dirty="0"/>
              <a:t>Fe</a:t>
            </a:r>
            <a:r>
              <a:rPr lang="en-US" sz="2400" b="1" baseline="30000" dirty="0">
                <a:sym typeface="Wingdings" panose="05000000000000000000" pitchFamily="2" charset="2"/>
              </a:rPr>
              <a:t>+3</a:t>
            </a:r>
            <a:r>
              <a:rPr lang="en-US" sz="2400" dirty="0">
                <a:sym typeface="Wingdings" panose="05000000000000000000" pitchFamily="2" charset="2"/>
              </a:rPr>
              <a:t> + e</a:t>
            </a:r>
            <a:r>
              <a:rPr lang="en-US" sz="4000" b="1" baseline="30000" dirty="0">
                <a:sym typeface="Wingdings" panose="05000000000000000000" pitchFamily="2" charset="2"/>
              </a:rPr>
              <a:t>-</a:t>
            </a:r>
            <a:r>
              <a:rPr lang="en-US" sz="2400" dirty="0">
                <a:sym typeface="Wingdings" panose="05000000000000000000" pitchFamily="2" charset="2"/>
              </a:rPr>
              <a:t>  Fe</a:t>
            </a:r>
            <a:r>
              <a:rPr lang="en-US" sz="2400" b="1" baseline="30000" dirty="0">
                <a:sym typeface="Wingdings" panose="05000000000000000000" pitchFamily="2" charset="2"/>
              </a:rPr>
              <a:t>+2</a:t>
            </a:r>
          </a:p>
          <a:p>
            <a:pPr algn="ctr"/>
            <a:r>
              <a:rPr lang="en-US" sz="2400" dirty="0">
                <a:sym typeface="Wingdings" panose="05000000000000000000" pitchFamily="2" charset="2"/>
              </a:rPr>
              <a:t>S</a:t>
            </a:r>
            <a:r>
              <a:rPr lang="en-US" sz="3200" b="1" baseline="30000" dirty="0">
                <a:sym typeface="Wingdings" panose="05000000000000000000" pitchFamily="2" charset="2"/>
              </a:rPr>
              <a:t>-</a:t>
            </a:r>
            <a:r>
              <a:rPr lang="en-US" sz="2400" b="1" baseline="30000" dirty="0">
                <a:sym typeface="Wingdings" panose="05000000000000000000" pitchFamily="2" charset="2"/>
              </a:rPr>
              <a:t>2</a:t>
            </a:r>
            <a:r>
              <a:rPr lang="en-US" sz="2400" dirty="0">
                <a:sym typeface="Wingdings" panose="05000000000000000000" pitchFamily="2" charset="2"/>
              </a:rPr>
              <a:t>  S + 2 e</a:t>
            </a:r>
            <a:r>
              <a:rPr lang="en-US" sz="4000" b="1" baseline="30000" dirty="0">
                <a:sym typeface="Wingdings" panose="05000000000000000000" pitchFamily="2" charset="2"/>
              </a:rPr>
              <a:t>- </a:t>
            </a:r>
          </a:p>
          <a:p>
            <a:pPr algn="ctr"/>
            <a:r>
              <a:rPr lang="en-US" sz="2400" dirty="0"/>
              <a:t>Sn </a:t>
            </a:r>
            <a:r>
              <a:rPr lang="en-US" sz="2400" dirty="0">
                <a:sym typeface="Wingdings" panose="05000000000000000000" pitchFamily="2" charset="2"/>
              </a:rPr>
              <a:t> Sn</a:t>
            </a:r>
            <a:r>
              <a:rPr lang="en-US" sz="2400" b="1" baseline="30000" dirty="0">
                <a:sym typeface="Wingdings" panose="05000000000000000000" pitchFamily="2" charset="2"/>
              </a:rPr>
              <a:t>+2</a:t>
            </a:r>
            <a:r>
              <a:rPr lang="en-US" sz="2400" dirty="0">
                <a:sym typeface="Wingdings" panose="05000000000000000000" pitchFamily="2" charset="2"/>
              </a:rPr>
              <a:t> + 2 e</a:t>
            </a:r>
            <a:r>
              <a:rPr lang="en-US" sz="4000" b="1" baseline="30000" dirty="0">
                <a:sym typeface="Wingdings" panose="05000000000000000000" pitchFamily="2" charset="2"/>
              </a:rPr>
              <a:t>-</a:t>
            </a:r>
            <a:endParaRPr lang="en-US" sz="2400" b="1" baseline="30000" dirty="0">
              <a:sym typeface="Wingdings" panose="05000000000000000000" pitchFamily="2" charset="2"/>
            </a:endParaRP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3" name="TextBox 2">
            <a:extLst>
              <a:ext uri="{FF2B5EF4-FFF2-40B4-BE49-F238E27FC236}">
                <a16:creationId xmlns:a16="http://schemas.microsoft.com/office/drawing/2014/main" id="{5CC0D586-9A83-4600-BD28-A2A2E759DBBE}"/>
              </a:ext>
            </a:extLst>
          </p:cNvPr>
          <p:cNvSpPr txBox="1"/>
          <p:nvPr/>
        </p:nvSpPr>
        <p:spPr>
          <a:xfrm>
            <a:off x="7487478" y="2478603"/>
            <a:ext cx="2345635" cy="3416320"/>
          </a:xfrm>
          <a:prstGeom prst="rect">
            <a:avLst/>
          </a:prstGeom>
          <a:noFill/>
        </p:spPr>
        <p:txBody>
          <a:bodyPr wrap="square" rtlCol="0">
            <a:spAutoFit/>
          </a:bodyPr>
          <a:lstStyle/>
          <a:p>
            <a:r>
              <a:rPr lang="en-US" sz="2700" b="1" dirty="0">
                <a:solidFill>
                  <a:srgbClr val="92D050"/>
                </a:solidFill>
              </a:rPr>
              <a:t>Oxidized</a:t>
            </a:r>
          </a:p>
          <a:p>
            <a:r>
              <a:rPr lang="en-US" sz="2700" b="1" dirty="0">
                <a:solidFill>
                  <a:srgbClr val="92D050"/>
                </a:solidFill>
              </a:rPr>
              <a:t>Reduced</a:t>
            </a:r>
          </a:p>
          <a:p>
            <a:r>
              <a:rPr lang="en-US" sz="2700" b="1" dirty="0">
                <a:solidFill>
                  <a:srgbClr val="92D050"/>
                </a:solidFill>
              </a:rPr>
              <a:t>Reduced</a:t>
            </a:r>
          </a:p>
          <a:p>
            <a:r>
              <a:rPr lang="en-US" sz="2700" b="1" dirty="0">
                <a:solidFill>
                  <a:srgbClr val="92D050"/>
                </a:solidFill>
              </a:rPr>
              <a:t>Oxidized</a:t>
            </a:r>
          </a:p>
          <a:p>
            <a:r>
              <a:rPr lang="en-US" sz="2700" b="1" dirty="0">
                <a:solidFill>
                  <a:srgbClr val="92D050"/>
                </a:solidFill>
              </a:rPr>
              <a:t>Oxidized</a:t>
            </a:r>
          </a:p>
          <a:p>
            <a:r>
              <a:rPr lang="en-US" sz="2700" b="1" dirty="0">
                <a:solidFill>
                  <a:srgbClr val="92D050"/>
                </a:solidFill>
              </a:rPr>
              <a:t>Reduced</a:t>
            </a:r>
          </a:p>
          <a:p>
            <a:r>
              <a:rPr lang="en-US" sz="2700" b="1" dirty="0">
                <a:solidFill>
                  <a:srgbClr val="92D050"/>
                </a:solidFill>
              </a:rPr>
              <a:t>Oxidized </a:t>
            </a:r>
          </a:p>
          <a:p>
            <a:r>
              <a:rPr lang="en-US" sz="2700" b="1" dirty="0">
                <a:solidFill>
                  <a:srgbClr val="92D050"/>
                </a:solidFill>
              </a:rPr>
              <a:t>Oxidized</a:t>
            </a:r>
          </a:p>
        </p:txBody>
      </p:sp>
    </p:spTree>
    <p:extLst>
      <p:ext uri="{BB962C8B-B14F-4D97-AF65-F5344CB8AC3E}">
        <p14:creationId xmlns:p14="http://schemas.microsoft.com/office/powerpoint/2010/main" val="3652170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2401786"/>
            <a:ext cx="12192000" cy="4770537"/>
          </a:xfrm>
          <a:prstGeom prst="rect">
            <a:avLst/>
          </a:prstGeom>
          <a:noFill/>
        </p:spPr>
        <p:txBody>
          <a:bodyPr wrap="square" rtlCol="0">
            <a:spAutoFit/>
          </a:bodyPr>
          <a:lstStyle/>
          <a:p>
            <a:pPr algn="ctr"/>
            <a:r>
              <a:rPr lang="en-US" sz="2400" dirty="0"/>
              <a:t>Write the following reactions: </a:t>
            </a:r>
          </a:p>
          <a:p>
            <a:pPr algn="ctr"/>
            <a:endParaRPr lang="en-US" sz="2400" dirty="0"/>
          </a:p>
          <a:p>
            <a:pPr algn="ctr"/>
            <a:r>
              <a:rPr lang="en-US" sz="2400" dirty="0" err="1"/>
              <a:t>Sc</a:t>
            </a:r>
            <a:r>
              <a:rPr lang="en-US" sz="2400" dirty="0"/>
              <a:t> is oxidized </a:t>
            </a:r>
          </a:p>
          <a:p>
            <a:pPr algn="ctr"/>
            <a:r>
              <a:rPr lang="en-US" sz="2400" dirty="0"/>
              <a:t>Cl</a:t>
            </a:r>
            <a:r>
              <a:rPr lang="en-US" sz="2400" baseline="-25000" dirty="0"/>
              <a:t>2</a:t>
            </a:r>
            <a:r>
              <a:rPr lang="en-US" sz="2400" dirty="0"/>
              <a:t> is reduced </a:t>
            </a:r>
          </a:p>
          <a:p>
            <a:pPr algn="ctr"/>
            <a:r>
              <a:rPr lang="en-US" sz="2400" dirty="0"/>
              <a:t>H</a:t>
            </a:r>
            <a:r>
              <a:rPr lang="en-US" sz="2400" baseline="-25000" dirty="0"/>
              <a:t>2</a:t>
            </a:r>
            <a:r>
              <a:rPr lang="en-US" sz="2400" dirty="0"/>
              <a:t> is oxidized </a:t>
            </a:r>
          </a:p>
          <a:p>
            <a:pPr algn="ctr"/>
            <a:r>
              <a:rPr lang="en-US" sz="2400" dirty="0"/>
              <a:t>H</a:t>
            </a:r>
            <a:r>
              <a:rPr lang="en-US" sz="2400" baseline="-25000" dirty="0"/>
              <a:t>2</a:t>
            </a:r>
            <a:r>
              <a:rPr lang="en-US" sz="2400" dirty="0"/>
              <a:t> is reduced</a:t>
            </a:r>
          </a:p>
          <a:p>
            <a:pPr algn="ctr"/>
            <a:r>
              <a:rPr lang="en-US" sz="2400" dirty="0"/>
              <a:t>Al is oxidized</a:t>
            </a:r>
          </a:p>
          <a:p>
            <a:pPr algn="ctr"/>
            <a:r>
              <a:rPr lang="en-US" sz="2400" dirty="0"/>
              <a:t> Mg is oxidized</a:t>
            </a:r>
          </a:p>
          <a:p>
            <a:pPr algn="ctr"/>
            <a:r>
              <a:rPr lang="en-US" sz="2400" dirty="0"/>
              <a:t> Mn</a:t>
            </a:r>
            <a:r>
              <a:rPr lang="en-US" sz="2400" baseline="30000" dirty="0"/>
              <a:t>+4</a:t>
            </a:r>
            <a:r>
              <a:rPr lang="en-US" sz="2400" dirty="0"/>
              <a:t> is oxidized</a:t>
            </a:r>
          </a:p>
          <a:p>
            <a:pPr algn="ctr"/>
            <a:r>
              <a:rPr lang="en-US" sz="2400" dirty="0"/>
              <a:t> Ca</a:t>
            </a:r>
            <a:r>
              <a:rPr lang="en-US" sz="2400" baseline="30000" dirty="0"/>
              <a:t>+2</a:t>
            </a:r>
            <a:r>
              <a:rPr lang="en-US" sz="2400" dirty="0"/>
              <a:t> is reduced</a:t>
            </a:r>
            <a:endParaRPr lang="en-US" sz="2400" b="1" dirty="0">
              <a:solidFill>
                <a:srgbClr val="92D050"/>
              </a:solidFill>
            </a:endParaRPr>
          </a:p>
          <a:p>
            <a:pPr algn="ctr"/>
            <a:endParaRPr lang="en-US" sz="2400" b="1" baseline="-25000" dirty="0">
              <a:solidFill>
                <a:srgbClr val="92D050"/>
              </a:solidFill>
            </a:endParaRPr>
          </a:p>
          <a:p>
            <a:pPr algn="ctr"/>
            <a:endParaRPr lang="en-US" sz="2400" b="1" dirty="0">
              <a:solidFill>
                <a:srgbClr val="92D050"/>
              </a:solidFill>
            </a:endParaRPr>
          </a:p>
          <a:p>
            <a:pPr algn="ctr"/>
            <a:endParaRPr lang="en-US" sz="24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927035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97280" y="1351280"/>
            <a:ext cx="2976880" cy="792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2401786"/>
            <a:ext cx="12192000" cy="4770537"/>
          </a:xfrm>
          <a:prstGeom prst="rect">
            <a:avLst/>
          </a:prstGeom>
          <a:noFill/>
        </p:spPr>
        <p:txBody>
          <a:bodyPr wrap="square" rtlCol="0">
            <a:spAutoFit/>
          </a:bodyPr>
          <a:lstStyle/>
          <a:p>
            <a:pPr algn="ctr"/>
            <a:r>
              <a:rPr lang="en-US" sz="2400" dirty="0"/>
              <a:t>Write the following reactions: </a:t>
            </a:r>
          </a:p>
          <a:p>
            <a:pPr algn="ctr"/>
            <a:endParaRPr lang="en-US" sz="2400" dirty="0"/>
          </a:p>
          <a:p>
            <a:pPr algn="ctr"/>
            <a:r>
              <a:rPr lang="en-US" sz="2400" dirty="0" err="1"/>
              <a:t>Sc</a:t>
            </a:r>
            <a:r>
              <a:rPr lang="en-US" sz="2400" dirty="0"/>
              <a:t> is oxidized </a:t>
            </a:r>
          </a:p>
          <a:p>
            <a:pPr algn="ctr"/>
            <a:r>
              <a:rPr lang="en-US" sz="2400" dirty="0"/>
              <a:t>Cl</a:t>
            </a:r>
            <a:r>
              <a:rPr lang="en-US" sz="2400" baseline="-25000" dirty="0"/>
              <a:t>2</a:t>
            </a:r>
            <a:r>
              <a:rPr lang="en-US" sz="2400" dirty="0"/>
              <a:t> is reduced </a:t>
            </a:r>
          </a:p>
          <a:p>
            <a:pPr algn="ctr"/>
            <a:r>
              <a:rPr lang="en-US" sz="2400" dirty="0"/>
              <a:t>H</a:t>
            </a:r>
            <a:r>
              <a:rPr lang="en-US" sz="2400" baseline="-25000" dirty="0"/>
              <a:t>2</a:t>
            </a:r>
            <a:r>
              <a:rPr lang="en-US" sz="2400" dirty="0"/>
              <a:t> is oxidized </a:t>
            </a:r>
          </a:p>
          <a:p>
            <a:pPr algn="ctr"/>
            <a:r>
              <a:rPr lang="en-US" sz="2400" dirty="0"/>
              <a:t>H</a:t>
            </a:r>
            <a:r>
              <a:rPr lang="en-US" sz="2400" baseline="-25000" dirty="0"/>
              <a:t>2</a:t>
            </a:r>
            <a:r>
              <a:rPr lang="en-US" sz="2400" dirty="0"/>
              <a:t> is reduced</a:t>
            </a:r>
          </a:p>
          <a:p>
            <a:pPr algn="ctr"/>
            <a:r>
              <a:rPr lang="en-US" sz="2400" dirty="0"/>
              <a:t>Al is oxidized</a:t>
            </a:r>
          </a:p>
          <a:p>
            <a:pPr algn="ctr"/>
            <a:r>
              <a:rPr lang="en-US" sz="2400" dirty="0"/>
              <a:t> Mg is oxidized</a:t>
            </a:r>
          </a:p>
          <a:p>
            <a:pPr algn="ctr"/>
            <a:r>
              <a:rPr lang="en-US" sz="2400" dirty="0"/>
              <a:t> Mn</a:t>
            </a:r>
            <a:r>
              <a:rPr lang="en-US" sz="2400" baseline="30000" dirty="0"/>
              <a:t>+4</a:t>
            </a:r>
            <a:r>
              <a:rPr lang="en-US" sz="2400" dirty="0"/>
              <a:t> is oxidized</a:t>
            </a:r>
          </a:p>
          <a:p>
            <a:pPr algn="ctr"/>
            <a:r>
              <a:rPr lang="en-US" sz="2400" dirty="0"/>
              <a:t> Ca</a:t>
            </a:r>
            <a:r>
              <a:rPr lang="en-US" sz="2400" baseline="30000" dirty="0"/>
              <a:t>+2</a:t>
            </a:r>
            <a:r>
              <a:rPr lang="en-US" sz="2400" dirty="0"/>
              <a:t> is reduced</a:t>
            </a:r>
            <a:endParaRPr lang="en-US" sz="2400" b="1" dirty="0">
              <a:solidFill>
                <a:srgbClr val="92D050"/>
              </a:solidFill>
            </a:endParaRPr>
          </a:p>
          <a:p>
            <a:pPr algn="ctr"/>
            <a:endParaRPr lang="en-US" sz="2400" b="1" baseline="-25000" dirty="0">
              <a:solidFill>
                <a:srgbClr val="92D050"/>
              </a:solidFill>
            </a:endParaRPr>
          </a:p>
          <a:p>
            <a:pPr algn="ctr"/>
            <a:endParaRPr lang="en-US" sz="2400" b="1" dirty="0">
              <a:solidFill>
                <a:srgbClr val="92D050"/>
              </a:solidFill>
            </a:endParaRPr>
          </a:p>
          <a:p>
            <a:pPr algn="ctr"/>
            <a:endParaRPr lang="en-US" sz="24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3" name="TextBox 2"/>
          <p:cNvSpPr txBox="1"/>
          <p:nvPr/>
        </p:nvSpPr>
        <p:spPr>
          <a:xfrm>
            <a:off x="7406640" y="2661840"/>
            <a:ext cx="4673600" cy="3683060"/>
          </a:xfrm>
          <a:prstGeom prst="rect">
            <a:avLst/>
          </a:prstGeom>
          <a:noFill/>
        </p:spPr>
        <p:txBody>
          <a:bodyPr wrap="square" rtlCol="0">
            <a:spAutoFit/>
          </a:bodyPr>
          <a:lstStyle/>
          <a:p>
            <a:r>
              <a:rPr lang="en-US" sz="2400" b="1" dirty="0" err="1">
                <a:solidFill>
                  <a:srgbClr val="92D050"/>
                </a:solidFill>
              </a:rPr>
              <a:t>Sc</a:t>
            </a:r>
            <a:r>
              <a:rPr lang="en-US" sz="2400" b="1" dirty="0">
                <a:solidFill>
                  <a:srgbClr val="92D050"/>
                </a:solidFill>
              </a:rPr>
              <a:t> </a:t>
            </a:r>
            <a:r>
              <a:rPr lang="en-US" sz="2400" b="1" dirty="0">
                <a:solidFill>
                  <a:srgbClr val="92D050"/>
                </a:solidFill>
                <a:sym typeface="Wingdings" panose="05000000000000000000" pitchFamily="2" charset="2"/>
              </a:rPr>
              <a:t> Sc</a:t>
            </a:r>
            <a:r>
              <a:rPr lang="en-US" sz="2400" b="1" baseline="30000" dirty="0">
                <a:solidFill>
                  <a:srgbClr val="92D050"/>
                </a:solidFill>
                <a:sym typeface="Wingdings" panose="05000000000000000000" pitchFamily="2" charset="2"/>
              </a:rPr>
              <a:t>+3</a:t>
            </a:r>
            <a:r>
              <a:rPr lang="en-US" sz="2400" b="1" dirty="0">
                <a:solidFill>
                  <a:srgbClr val="92D050"/>
                </a:solidFill>
                <a:sym typeface="Wingdings" panose="05000000000000000000" pitchFamily="2" charset="2"/>
              </a:rPr>
              <a:t> </a:t>
            </a:r>
            <a:r>
              <a:rPr lang="en-US" sz="2400" b="1">
                <a:solidFill>
                  <a:srgbClr val="92D050"/>
                </a:solidFill>
                <a:sym typeface="Wingdings" panose="05000000000000000000" pitchFamily="2" charset="2"/>
              </a:rPr>
              <a:t>+ 3</a:t>
            </a:r>
            <a:r>
              <a:rPr lang="en-US" sz="2400" b="1">
                <a:solidFill>
                  <a:srgbClr val="92D050"/>
                </a:solidFill>
              </a:rPr>
              <a:t>e</a:t>
            </a:r>
            <a:r>
              <a:rPr lang="en-US" sz="3600" b="1" baseline="30000">
                <a:solidFill>
                  <a:srgbClr val="92D050"/>
                </a:solidFill>
              </a:rPr>
              <a:t>- </a:t>
            </a:r>
            <a:endParaRPr lang="en-US" sz="2400" b="1" dirty="0">
              <a:solidFill>
                <a:srgbClr val="92D050"/>
              </a:solidFill>
              <a:sym typeface="Wingdings" panose="05000000000000000000" pitchFamily="2" charset="2"/>
            </a:endParaRPr>
          </a:p>
          <a:p>
            <a:r>
              <a:rPr lang="en-US" sz="2400" b="1" dirty="0">
                <a:solidFill>
                  <a:srgbClr val="92D050"/>
                </a:solidFill>
              </a:rPr>
              <a:t>Cl</a:t>
            </a:r>
            <a:r>
              <a:rPr lang="en-US" sz="2400" b="1" baseline="-25000" dirty="0">
                <a:solidFill>
                  <a:srgbClr val="92D050"/>
                </a:solidFill>
              </a:rPr>
              <a:t>2</a:t>
            </a:r>
            <a:r>
              <a:rPr lang="en-US" sz="2400" b="1" dirty="0">
                <a:solidFill>
                  <a:srgbClr val="92D050"/>
                </a:solidFill>
              </a:rPr>
              <a:t> + 2 e</a:t>
            </a:r>
            <a:r>
              <a:rPr lang="en-US" sz="3600" b="1" baseline="30000" dirty="0">
                <a:solidFill>
                  <a:srgbClr val="92D050"/>
                </a:solidFill>
              </a:rPr>
              <a:t>-</a:t>
            </a:r>
            <a:r>
              <a:rPr lang="en-US" sz="2400" b="1" dirty="0">
                <a:solidFill>
                  <a:srgbClr val="92D050"/>
                </a:solidFill>
              </a:rPr>
              <a:t> </a:t>
            </a:r>
            <a:r>
              <a:rPr lang="en-US" sz="2400" b="1" dirty="0">
                <a:solidFill>
                  <a:srgbClr val="92D050"/>
                </a:solidFill>
                <a:sym typeface="Wingdings" panose="05000000000000000000" pitchFamily="2" charset="2"/>
              </a:rPr>
              <a:t> 2 Cl</a:t>
            </a:r>
            <a:r>
              <a:rPr lang="en-US" sz="3200" b="1" baseline="30000" dirty="0">
                <a:solidFill>
                  <a:srgbClr val="92D050"/>
                </a:solidFill>
                <a:sym typeface="Wingdings" panose="05000000000000000000" pitchFamily="2" charset="2"/>
              </a:rPr>
              <a:t>-</a:t>
            </a:r>
            <a:endParaRPr lang="en-US" sz="2400" b="1" baseline="30000" dirty="0">
              <a:solidFill>
                <a:srgbClr val="92D050"/>
              </a:solidFill>
              <a:sym typeface="Wingdings" panose="05000000000000000000" pitchFamily="2" charset="2"/>
            </a:endParaRPr>
          </a:p>
          <a:p>
            <a:r>
              <a:rPr lang="en-US" sz="2400" b="1" dirty="0">
                <a:solidFill>
                  <a:srgbClr val="92D050"/>
                </a:solidFill>
              </a:rPr>
              <a:t>H</a:t>
            </a:r>
            <a:r>
              <a:rPr lang="en-US" sz="2400" b="1" baseline="-25000" dirty="0">
                <a:solidFill>
                  <a:srgbClr val="92D050"/>
                </a:solidFill>
              </a:rPr>
              <a:t>2</a:t>
            </a:r>
            <a:r>
              <a:rPr lang="en-US" sz="2400" b="1" dirty="0">
                <a:solidFill>
                  <a:srgbClr val="92D050"/>
                </a:solidFill>
              </a:rPr>
              <a:t> </a:t>
            </a:r>
            <a:r>
              <a:rPr lang="en-US" sz="2400" b="1" dirty="0">
                <a:solidFill>
                  <a:srgbClr val="92D050"/>
                </a:solidFill>
                <a:sym typeface="Wingdings" panose="05000000000000000000" pitchFamily="2" charset="2"/>
              </a:rPr>
              <a:t> 2H</a:t>
            </a:r>
            <a:r>
              <a:rPr lang="en-US" sz="2400" b="1" baseline="30000" dirty="0">
                <a:solidFill>
                  <a:srgbClr val="92D050"/>
                </a:solidFill>
                <a:sym typeface="Wingdings" panose="05000000000000000000" pitchFamily="2" charset="2"/>
              </a:rPr>
              <a:t>+</a:t>
            </a:r>
            <a:r>
              <a:rPr lang="en-US" sz="2400" b="1" dirty="0">
                <a:solidFill>
                  <a:srgbClr val="92D050"/>
                </a:solidFill>
                <a:sym typeface="Wingdings" panose="05000000000000000000" pitchFamily="2" charset="2"/>
              </a:rPr>
              <a:t> + 2 </a:t>
            </a:r>
            <a:r>
              <a:rPr lang="en-US" sz="2400" b="1" dirty="0">
                <a:solidFill>
                  <a:srgbClr val="92D050"/>
                </a:solidFill>
              </a:rPr>
              <a:t>e</a:t>
            </a:r>
            <a:r>
              <a:rPr lang="en-US" sz="3600" b="1" baseline="30000" dirty="0">
                <a:solidFill>
                  <a:srgbClr val="92D050"/>
                </a:solidFill>
              </a:rPr>
              <a:t>-</a:t>
            </a:r>
          </a:p>
          <a:p>
            <a:r>
              <a:rPr lang="en-US" sz="2400" b="1" dirty="0">
                <a:solidFill>
                  <a:srgbClr val="92D050"/>
                </a:solidFill>
                <a:sym typeface="Wingdings" panose="05000000000000000000" pitchFamily="2" charset="2"/>
              </a:rPr>
              <a:t>H</a:t>
            </a:r>
            <a:r>
              <a:rPr lang="en-US" sz="2400" b="1" baseline="-25000" dirty="0">
                <a:solidFill>
                  <a:srgbClr val="92D050"/>
                </a:solidFill>
                <a:sym typeface="Wingdings" panose="05000000000000000000" pitchFamily="2" charset="2"/>
              </a:rPr>
              <a:t>2 </a:t>
            </a:r>
            <a:r>
              <a:rPr lang="en-US" sz="2400" b="1" dirty="0">
                <a:solidFill>
                  <a:srgbClr val="92D050"/>
                </a:solidFill>
                <a:sym typeface="Wingdings" panose="05000000000000000000" pitchFamily="2" charset="2"/>
              </a:rPr>
              <a:t>+ 2 </a:t>
            </a:r>
            <a:r>
              <a:rPr lang="en-US" sz="2400" b="1" dirty="0">
                <a:solidFill>
                  <a:srgbClr val="92D050"/>
                </a:solidFill>
              </a:rPr>
              <a:t>e</a:t>
            </a:r>
            <a:r>
              <a:rPr lang="en-US" sz="3600" b="1" baseline="30000" dirty="0">
                <a:solidFill>
                  <a:srgbClr val="92D050"/>
                </a:solidFill>
              </a:rPr>
              <a:t>- </a:t>
            </a:r>
            <a:r>
              <a:rPr lang="en-US" sz="2400" b="1" dirty="0">
                <a:solidFill>
                  <a:srgbClr val="92D050"/>
                </a:solidFill>
                <a:sym typeface="Wingdings" panose="05000000000000000000" pitchFamily="2" charset="2"/>
              </a:rPr>
              <a:t> 2 H</a:t>
            </a:r>
            <a:r>
              <a:rPr lang="en-US" sz="4400" b="1" baseline="30000" dirty="0">
                <a:solidFill>
                  <a:srgbClr val="92D050"/>
                </a:solidFill>
                <a:sym typeface="Wingdings" panose="05000000000000000000" pitchFamily="2" charset="2"/>
              </a:rPr>
              <a:t>-</a:t>
            </a:r>
            <a:endParaRPr lang="en-US" sz="3200" b="1" baseline="30000" dirty="0">
              <a:solidFill>
                <a:srgbClr val="92D050"/>
              </a:solidFill>
              <a:sym typeface="Wingdings" panose="05000000000000000000" pitchFamily="2" charset="2"/>
            </a:endParaRPr>
          </a:p>
          <a:p>
            <a:r>
              <a:rPr lang="en-US" sz="2400" b="1" dirty="0">
                <a:solidFill>
                  <a:srgbClr val="92D050"/>
                </a:solidFill>
                <a:sym typeface="Wingdings" panose="05000000000000000000" pitchFamily="2" charset="2"/>
              </a:rPr>
              <a:t>Al  Al</a:t>
            </a:r>
            <a:r>
              <a:rPr lang="en-US" sz="2400" b="1" baseline="30000" dirty="0">
                <a:solidFill>
                  <a:srgbClr val="92D050"/>
                </a:solidFill>
                <a:sym typeface="Wingdings" panose="05000000000000000000" pitchFamily="2" charset="2"/>
              </a:rPr>
              <a:t>+3</a:t>
            </a:r>
            <a:r>
              <a:rPr lang="en-US" sz="2400" b="1" dirty="0">
                <a:solidFill>
                  <a:srgbClr val="92D050"/>
                </a:solidFill>
                <a:sym typeface="Wingdings" panose="05000000000000000000" pitchFamily="2" charset="2"/>
              </a:rPr>
              <a:t> + 3 </a:t>
            </a:r>
            <a:r>
              <a:rPr lang="en-US" sz="2400" b="1" dirty="0">
                <a:solidFill>
                  <a:srgbClr val="92D050"/>
                </a:solidFill>
              </a:rPr>
              <a:t>e</a:t>
            </a:r>
            <a:r>
              <a:rPr lang="en-US" sz="3600" b="1" baseline="30000" dirty="0">
                <a:solidFill>
                  <a:srgbClr val="92D050"/>
                </a:solidFill>
              </a:rPr>
              <a:t>-</a:t>
            </a:r>
            <a:r>
              <a:rPr lang="en-US" sz="2400" b="1" dirty="0">
                <a:solidFill>
                  <a:srgbClr val="92D050"/>
                </a:solidFill>
                <a:sym typeface="Wingdings" panose="05000000000000000000" pitchFamily="2" charset="2"/>
              </a:rPr>
              <a:t> </a:t>
            </a:r>
          </a:p>
          <a:p>
            <a:r>
              <a:rPr lang="en-US" sz="2400" b="1" dirty="0">
                <a:solidFill>
                  <a:srgbClr val="92D050"/>
                </a:solidFill>
                <a:sym typeface="Wingdings" panose="05000000000000000000" pitchFamily="2" charset="2"/>
              </a:rPr>
              <a:t>Mg  Mg</a:t>
            </a:r>
            <a:r>
              <a:rPr lang="en-US" sz="2400" b="1" baseline="30000" dirty="0">
                <a:solidFill>
                  <a:srgbClr val="92D050"/>
                </a:solidFill>
                <a:sym typeface="Wingdings" panose="05000000000000000000" pitchFamily="2" charset="2"/>
              </a:rPr>
              <a:t>+2</a:t>
            </a:r>
            <a:r>
              <a:rPr lang="en-US" sz="2400" b="1" dirty="0">
                <a:solidFill>
                  <a:srgbClr val="92D050"/>
                </a:solidFill>
                <a:sym typeface="Wingdings" panose="05000000000000000000" pitchFamily="2" charset="2"/>
              </a:rPr>
              <a:t> + 2 </a:t>
            </a:r>
            <a:r>
              <a:rPr lang="en-US" sz="2400" b="1" dirty="0">
                <a:solidFill>
                  <a:srgbClr val="92D050"/>
                </a:solidFill>
              </a:rPr>
              <a:t>e</a:t>
            </a:r>
            <a:r>
              <a:rPr lang="en-US" sz="3600" b="1" baseline="30000" dirty="0">
                <a:solidFill>
                  <a:srgbClr val="92D050"/>
                </a:solidFill>
              </a:rPr>
              <a:t>- </a:t>
            </a:r>
            <a:r>
              <a:rPr lang="en-US" sz="3600" b="1" dirty="0">
                <a:solidFill>
                  <a:srgbClr val="92D050"/>
                </a:solidFill>
              </a:rPr>
              <a:t> </a:t>
            </a:r>
            <a:endParaRPr lang="en-US" sz="2400" b="1" dirty="0">
              <a:solidFill>
                <a:srgbClr val="92D050"/>
              </a:solidFill>
              <a:sym typeface="Wingdings" panose="05000000000000000000" pitchFamily="2" charset="2"/>
            </a:endParaRPr>
          </a:p>
          <a:p>
            <a:r>
              <a:rPr lang="en-US" sz="2400" b="1" dirty="0">
                <a:solidFill>
                  <a:srgbClr val="92D050"/>
                </a:solidFill>
                <a:sym typeface="Wingdings" panose="05000000000000000000" pitchFamily="2" charset="2"/>
              </a:rPr>
              <a:t>Mn</a:t>
            </a:r>
            <a:r>
              <a:rPr lang="en-US" sz="2400" b="1" baseline="30000" dirty="0">
                <a:solidFill>
                  <a:srgbClr val="92D050"/>
                </a:solidFill>
                <a:sym typeface="Wingdings" panose="05000000000000000000" pitchFamily="2" charset="2"/>
              </a:rPr>
              <a:t>+4</a:t>
            </a:r>
            <a:r>
              <a:rPr lang="en-US" sz="2400" b="1" dirty="0">
                <a:solidFill>
                  <a:srgbClr val="92D050"/>
                </a:solidFill>
                <a:sym typeface="Wingdings" panose="05000000000000000000" pitchFamily="2" charset="2"/>
              </a:rPr>
              <a:t>  Mn</a:t>
            </a:r>
            <a:r>
              <a:rPr lang="en-US" sz="2400" b="1" baseline="30000" dirty="0">
                <a:solidFill>
                  <a:srgbClr val="92D050"/>
                </a:solidFill>
                <a:sym typeface="Wingdings" panose="05000000000000000000" pitchFamily="2" charset="2"/>
              </a:rPr>
              <a:t>+7</a:t>
            </a:r>
            <a:r>
              <a:rPr lang="en-US" sz="2400" b="1" dirty="0">
                <a:solidFill>
                  <a:srgbClr val="92D050"/>
                </a:solidFill>
                <a:sym typeface="Wingdings" panose="05000000000000000000" pitchFamily="2" charset="2"/>
              </a:rPr>
              <a:t> + 3 </a:t>
            </a:r>
            <a:r>
              <a:rPr lang="en-US" sz="2400" b="1" dirty="0">
                <a:solidFill>
                  <a:srgbClr val="92D050"/>
                </a:solidFill>
              </a:rPr>
              <a:t>e</a:t>
            </a:r>
            <a:r>
              <a:rPr lang="en-US" sz="3600" b="1" baseline="30000" dirty="0">
                <a:solidFill>
                  <a:srgbClr val="92D050"/>
                </a:solidFill>
              </a:rPr>
              <a:t>-</a:t>
            </a:r>
            <a:endParaRPr lang="en-US" sz="2400" b="1" dirty="0">
              <a:solidFill>
                <a:srgbClr val="92D050"/>
              </a:solidFill>
              <a:sym typeface="Wingdings" panose="05000000000000000000" pitchFamily="2" charset="2"/>
            </a:endParaRPr>
          </a:p>
          <a:p>
            <a:r>
              <a:rPr lang="en-US" sz="2400" b="1" dirty="0">
                <a:solidFill>
                  <a:srgbClr val="92D050"/>
                </a:solidFill>
                <a:sym typeface="Wingdings" panose="05000000000000000000" pitchFamily="2" charset="2"/>
              </a:rPr>
              <a:t>Ca</a:t>
            </a:r>
            <a:r>
              <a:rPr lang="en-US" sz="2400" b="1" baseline="30000" dirty="0">
                <a:solidFill>
                  <a:srgbClr val="92D050"/>
                </a:solidFill>
                <a:sym typeface="Wingdings" panose="05000000000000000000" pitchFamily="2" charset="2"/>
              </a:rPr>
              <a:t>+2</a:t>
            </a:r>
            <a:r>
              <a:rPr lang="en-US" sz="2400" b="1" dirty="0">
                <a:solidFill>
                  <a:srgbClr val="92D050"/>
                </a:solidFill>
                <a:sym typeface="Wingdings" panose="05000000000000000000" pitchFamily="2" charset="2"/>
              </a:rPr>
              <a:t> + 2 </a:t>
            </a:r>
            <a:r>
              <a:rPr lang="en-US" sz="2400" b="1" dirty="0">
                <a:solidFill>
                  <a:srgbClr val="92D050"/>
                </a:solidFill>
              </a:rPr>
              <a:t>e</a:t>
            </a:r>
            <a:r>
              <a:rPr lang="en-US" sz="3600" b="1" baseline="30000" dirty="0">
                <a:solidFill>
                  <a:srgbClr val="92D050"/>
                </a:solidFill>
              </a:rPr>
              <a:t>-</a:t>
            </a:r>
            <a:r>
              <a:rPr lang="en-US" sz="2400" b="1" dirty="0">
                <a:solidFill>
                  <a:srgbClr val="92D050"/>
                </a:solidFill>
                <a:sym typeface="Wingdings" panose="05000000000000000000" pitchFamily="2" charset="2"/>
              </a:rPr>
              <a:t>  Ca</a:t>
            </a:r>
          </a:p>
        </p:txBody>
      </p:sp>
      <p:sp>
        <p:nvSpPr>
          <p:cNvPr id="5" name="TextBox 4"/>
          <p:cNvSpPr txBox="1"/>
          <p:nvPr/>
        </p:nvSpPr>
        <p:spPr>
          <a:xfrm>
            <a:off x="1361441" y="3399824"/>
            <a:ext cx="3383279" cy="2677656"/>
          </a:xfrm>
          <a:prstGeom prst="rect">
            <a:avLst/>
          </a:prstGeom>
          <a:noFill/>
        </p:spPr>
        <p:txBody>
          <a:bodyPr wrap="square" rtlCol="0">
            <a:spAutoFit/>
          </a:bodyPr>
          <a:lstStyle/>
          <a:p>
            <a:r>
              <a:rPr lang="en-US" sz="2400" b="1" dirty="0">
                <a:solidFill>
                  <a:srgbClr val="92D050"/>
                </a:solidFill>
              </a:rPr>
              <a:t>We will never make a polyatomic ion through reduction or oxidation. If an element is diatomic, we must break it apart like the 2</a:t>
            </a:r>
            <a:r>
              <a:rPr lang="en-US" sz="2400" b="1" baseline="30000" dirty="0">
                <a:solidFill>
                  <a:srgbClr val="92D050"/>
                </a:solidFill>
              </a:rPr>
              <a:t>nd</a:t>
            </a:r>
            <a:r>
              <a:rPr lang="en-US" sz="2400" b="1" dirty="0">
                <a:solidFill>
                  <a:srgbClr val="92D050"/>
                </a:solidFill>
              </a:rPr>
              <a:t> 3</a:t>
            </a:r>
            <a:r>
              <a:rPr lang="en-US" sz="2400" b="1" baseline="30000" dirty="0">
                <a:solidFill>
                  <a:srgbClr val="92D050"/>
                </a:solidFill>
              </a:rPr>
              <a:t>rd</a:t>
            </a:r>
            <a:r>
              <a:rPr lang="en-US" sz="2400" b="1" dirty="0">
                <a:solidFill>
                  <a:srgbClr val="92D050"/>
                </a:solidFill>
              </a:rPr>
              <a:t> and 4</a:t>
            </a:r>
            <a:r>
              <a:rPr lang="en-US" sz="2400" b="1" baseline="30000" dirty="0">
                <a:solidFill>
                  <a:srgbClr val="92D050"/>
                </a:solidFill>
              </a:rPr>
              <a:t>th</a:t>
            </a:r>
            <a:r>
              <a:rPr lang="en-US" sz="2400" b="1" dirty="0">
                <a:solidFill>
                  <a:srgbClr val="92D050"/>
                </a:solidFill>
              </a:rPr>
              <a:t> examples</a:t>
            </a:r>
          </a:p>
        </p:txBody>
      </p:sp>
    </p:spTree>
    <p:extLst>
      <p:ext uri="{BB962C8B-B14F-4D97-AF65-F5344CB8AC3E}">
        <p14:creationId xmlns:p14="http://schemas.microsoft.com/office/powerpoint/2010/main" val="3044773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Reduction/Oxidation (Redox) Reactions</a:t>
            </a:r>
          </a:p>
        </p:txBody>
      </p:sp>
      <p:sp>
        <p:nvSpPr>
          <p:cNvPr id="3" name="Content Placeholder 2"/>
          <p:cNvSpPr>
            <a:spLocks noGrp="1"/>
          </p:cNvSpPr>
          <p:nvPr>
            <p:ph idx="1"/>
          </p:nvPr>
        </p:nvSpPr>
        <p:spPr/>
        <p:txBody>
          <a:bodyPr/>
          <a:lstStyle/>
          <a:p>
            <a:r>
              <a:rPr lang="en-US" dirty="0"/>
              <a:t>A redox reaction is a reaction where the reactants have been oxidized and reduced, meaning that electrons were moved around. </a:t>
            </a:r>
          </a:p>
          <a:p>
            <a:endParaRPr lang="en-US" dirty="0"/>
          </a:p>
          <a:p>
            <a:r>
              <a:rPr lang="en-US" dirty="0"/>
              <a:t>An easy way to spot a redox reaction is to look for a change in oxidation state:</a:t>
            </a:r>
          </a:p>
          <a:p>
            <a:pPr algn="ctr"/>
            <a:r>
              <a:rPr lang="en-US" dirty="0"/>
              <a:t>2 Na + Cl</a:t>
            </a:r>
            <a:r>
              <a:rPr lang="en-US" baseline="-25000" dirty="0"/>
              <a:t>2</a:t>
            </a:r>
            <a:r>
              <a:rPr lang="en-US" dirty="0"/>
              <a:t> </a:t>
            </a:r>
            <a:r>
              <a:rPr lang="en-US" dirty="0">
                <a:sym typeface="Wingdings" panose="05000000000000000000" pitchFamily="2" charset="2"/>
              </a:rPr>
              <a:t> 2 </a:t>
            </a:r>
            <a:r>
              <a:rPr lang="en-US" dirty="0" err="1">
                <a:sym typeface="Wingdings" panose="05000000000000000000" pitchFamily="2" charset="2"/>
              </a:rPr>
              <a:t>NaCl</a:t>
            </a:r>
            <a:endParaRPr lang="en-US" dirty="0">
              <a:sym typeface="Wingdings" panose="05000000000000000000" pitchFamily="2" charset="2"/>
            </a:endParaRPr>
          </a:p>
          <a:p>
            <a:pPr algn="ctr"/>
            <a:endParaRPr lang="en-US" dirty="0">
              <a:sym typeface="Wingdings" panose="05000000000000000000" pitchFamily="2" charset="2"/>
            </a:endParaRPr>
          </a:p>
          <a:p>
            <a:pPr algn="ctr"/>
            <a:r>
              <a:rPr lang="en-US" dirty="0">
                <a:sym typeface="Wingdings" panose="05000000000000000000" pitchFamily="2" charset="2"/>
              </a:rPr>
              <a:t>What are the oxidation states of every element in the reaction?</a:t>
            </a:r>
          </a:p>
          <a:p>
            <a:pPr algn="ctr"/>
            <a:r>
              <a:rPr lang="en-US" dirty="0">
                <a:sym typeface="Wingdings" panose="05000000000000000000" pitchFamily="2" charset="2"/>
              </a:rPr>
              <a:t>Did they change from left to right?</a:t>
            </a:r>
            <a:endParaRPr lang="en-US" dirty="0"/>
          </a:p>
        </p:txBody>
      </p:sp>
    </p:spTree>
    <p:extLst>
      <p:ext uri="{BB962C8B-B14F-4D97-AF65-F5344CB8AC3E}">
        <p14:creationId xmlns:p14="http://schemas.microsoft.com/office/powerpoint/2010/main" val="4121761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Reduction/Oxidation (Redox) Reactions</a:t>
            </a:r>
          </a:p>
        </p:txBody>
      </p:sp>
      <p:sp>
        <p:nvSpPr>
          <p:cNvPr id="3" name="Content Placeholder 2"/>
          <p:cNvSpPr>
            <a:spLocks noGrp="1"/>
          </p:cNvSpPr>
          <p:nvPr>
            <p:ph idx="1"/>
          </p:nvPr>
        </p:nvSpPr>
        <p:spPr>
          <a:xfrm>
            <a:off x="1097280" y="1845734"/>
            <a:ext cx="10058400" cy="4555066"/>
          </a:xfrm>
        </p:spPr>
        <p:txBody>
          <a:bodyPr/>
          <a:lstStyle/>
          <a:p>
            <a:r>
              <a:rPr lang="en-US" dirty="0"/>
              <a:t>A redox reaction is a reaction where the reactants have been oxidized and reduced, meaning that electrons were moved around. </a:t>
            </a:r>
          </a:p>
          <a:p>
            <a:endParaRPr lang="en-US" dirty="0"/>
          </a:p>
          <a:p>
            <a:r>
              <a:rPr lang="en-US" dirty="0"/>
              <a:t>An easy way to spot a redox reaction is to look for a change in oxidation state:</a:t>
            </a:r>
          </a:p>
          <a:p>
            <a:pPr algn="ctr"/>
            <a:r>
              <a:rPr lang="en-US" dirty="0"/>
              <a:t>2 Na + Cl</a:t>
            </a:r>
            <a:r>
              <a:rPr lang="en-US" baseline="-25000" dirty="0"/>
              <a:t>2</a:t>
            </a:r>
            <a:r>
              <a:rPr lang="en-US" dirty="0"/>
              <a:t> </a:t>
            </a:r>
            <a:r>
              <a:rPr lang="en-US" dirty="0">
                <a:sym typeface="Wingdings" panose="05000000000000000000" pitchFamily="2" charset="2"/>
              </a:rPr>
              <a:t> 2 </a:t>
            </a:r>
            <a:r>
              <a:rPr lang="en-US" dirty="0" err="1">
                <a:sym typeface="Wingdings" panose="05000000000000000000" pitchFamily="2" charset="2"/>
              </a:rPr>
              <a:t>NaCl</a:t>
            </a:r>
            <a:endParaRPr lang="en-US" dirty="0">
              <a:sym typeface="Wingdings" panose="05000000000000000000" pitchFamily="2" charset="2"/>
            </a:endParaRPr>
          </a:p>
          <a:p>
            <a:pPr algn="ctr"/>
            <a:r>
              <a:rPr lang="en-US" dirty="0">
                <a:sym typeface="Wingdings" panose="05000000000000000000" pitchFamily="2" charset="2"/>
              </a:rPr>
              <a:t>     </a:t>
            </a:r>
            <a:r>
              <a:rPr lang="en-US" b="1" dirty="0">
                <a:solidFill>
                  <a:srgbClr val="92D050"/>
                </a:solidFill>
                <a:sym typeface="Wingdings" panose="05000000000000000000" pitchFamily="2" charset="2"/>
              </a:rPr>
              <a:t>0       0         +1   -1</a:t>
            </a:r>
          </a:p>
          <a:p>
            <a:pPr algn="ctr"/>
            <a:r>
              <a:rPr lang="en-US" dirty="0">
                <a:sym typeface="Wingdings" panose="05000000000000000000" pitchFamily="2" charset="2"/>
              </a:rPr>
              <a:t>What are the oxidation states of every element in the reaction?</a:t>
            </a:r>
          </a:p>
          <a:p>
            <a:pPr algn="ctr"/>
            <a:r>
              <a:rPr lang="en-US" dirty="0">
                <a:sym typeface="Wingdings" panose="05000000000000000000" pitchFamily="2" charset="2"/>
              </a:rPr>
              <a:t>Did they change from left to right? </a:t>
            </a:r>
            <a:r>
              <a:rPr lang="en-US" b="1" dirty="0">
                <a:solidFill>
                  <a:srgbClr val="92D050"/>
                </a:solidFill>
                <a:sym typeface="Wingdings" panose="05000000000000000000" pitchFamily="2" charset="2"/>
              </a:rPr>
              <a:t>Yes</a:t>
            </a:r>
          </a:p>
          <a:p>
            <a:pPr algn="ctr"/>
            <a:r>
              <a:rPr lang="en-US" b="1" dirty="0">
                <a:solidFill>
                  <a:srgbClr val="92D050"/>
                </a:solidFill>
                <a:sym typeface="Wingdings" panose="05000000000000000000" pitchFamily="2" charset="2"/>
              </a:rPr>
              <a:t>This is a redox reaction.</a:t>
            </a:r>
            <a:endParaRPr lang="en-US" b="1" dirty="0">
              <a:solidFill>
                <a:srgbClr val="92D050"/>
              </a:solidFill>
            </a:endParaRPr>
          </a:p>
        </p:txBody>
      </p:sp>
    </p:spTree>
    <p:extLst>
      <p:ext uri="{BB962C8B-B14F-4D97-AF65-F5344CB8AC3E}">
        <p14:creationId xmlns:p14="http://schemas.microsoft.com/office/powerpoint/2010/main" val="4054031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a:t>2 H</a:t>
            </a:r>
            <a:r>
              <a:rPr lang="en-US" sz="3200" baseline="-25000" dirty="0"/>
              <a:t>2</a:t>
            </a:r>
            <a:r>
              <a:rPr lang="en-US" sz="3200" dirty="0"/>
              <a:t>O </a:t>
            </a:r>
            <a:r>
              <a:rPr lang="en-US" sz="3200" dirty="0">
                <a:sym typeface="Wingdings" panose="05000000000000000000" pitchFamily="2" charset="2"/>
              </a:rPr>
              <a:t> 2 H</a:t>
            </a:r>
            <a:r>
              <a:rPr lang="en-US" sz="3200" baseline="-25000" dirty="0">
                <a:sym typeface="Wingdings" panose="05000000000000000000" pitchFamily="2" charset="2"/>
              </a:rPr>
              <a:t>2</a:t>
            </a:r>
            <a:r>
              <a:rPr lang="en-US" sz="3200" dirty="0">
                <a:sym typeface="Wingdings" panose="05000000000000000000" pitchFamily="2" charset="2"/>
              </a:rPr>
              <a:t> + O</a:t>
            </a:r>
            <a:r>
              <a:rPr lang="en-US" sz="3200" baseline="-25000" dirty="0">
                <a:sym typeface="Wingdings" panose="05000000000000000000" pitchFamily="2" charset="2"/>
              </a:rPr>
              <a:t>2</a:t>
            </a:r>
            <a:endParaRPr lang="en-US" sz="3200" baseline="-25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Tree>
    <p:extLst>
      <p:ext uri="{BB962C8B-B14F-4D97-AF65-F5344CB8AC3E}">
        <p14:creationId xmlns:p14="http://schemas.microsoft.com/office/powerpoint/2010/main" val="77937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a:t>2 H</a:t>
            </a:r>
            <a:r>
              <a:rPr lang="en-US" sz="3200" baseline="-25000" dirty="0"/>
              <a:t>2</a:t>
            </a:r>
            <a:r>
              <a:rPr lang="en-US" sz="3200" dirty="0"/>
              <a:t>O </a:t>
            </a:r>
            <a:r>
              <a:rPr lang="en-US" sz="3200" dirty="0">
                <a:sym typeface="Wingdings" panose="05000000000000000000" pitchFamily="2" charset="2"/>
              </a:rPr>
              <a:t> 2 H</a:t>
            </a:r>
            <a:r>
              <a:rPr lang="en-US" sz="3200" baseline="-25000" dirty="0">
                <a:sym typeface="Wingdings" panose="05000000000000000000" pitchFamily="2" charset="2"/>
              </a:rPr>
              <a:t>2</a:t>
            </a:r>
            <a:r>
              <a:rPr lang="en-US" sz="3200" dirty="0">
                <a:sym typeface="Wingdings" panose="05000000000000000000" pitchFamily="2" charset="2"/>
              </a:rPr>
              <a:t> + O</a:t>
            </a:r>
            <a:r>
              <a:rPr lang="en-US" sz="3200" baseline="-25000" dirty="0">
                <a:sym typeface="Wingdings" panose="05000000000000000000" pitchFamily="2" charset="2"/>
              </a:rPr>
              <a:t>2</a:t>
            </a:r>
            <a:endParaRPr lang="en-US" sz="3200" baseline="-25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
        <p:nvSpPr>
          <p:cNvPr id="9" name="Oval 8"/>
          <p:cNvSpPr/>
          <p:nvPr/>
        </p:nvSpPr>
        <p:spPr>
          <a:xfrm>
            <a:off x="827493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563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oxidation state?</a:t>
            </a:r>
          </a:p>
        </p:txBody>
      </p:sp>
      <p:sp>
        <p:nvSpPr>
          <p:cNvPr id="3" name="Content Placeholder 2"/>
          <p:cNvSpPr>
            <a:spLocks noGrp="1"/>
          </p:cNvSpPr>
          <p:nvPr>
            <p:ph idx="1"/>
          </p:nvPr>
        </p:nvSpPr>
        <p:spPr/>
        <p:txBody>
          <a:bodyPr>
            <a:noAutofit/>
          </a:bodyPr>
          <a:lstStyle/>
          <a:p>
            <a:r>
              <a:rPr lang="en-US" sz="2400" dirty="0"/>
              <a:t>Oxidation states play a very large role in this unit. They are the basis for everything we do when we talk about oxidation and reduction.</a:t>
            </a:r>
          </a:p>
          <a:p>
            <a:endParaRPr lang="en-US" sz="2400" dirty="0"/>
          </a:p>
          <a:p>
            <a:r>
              <a:rPr lang="en-US" dirty="0"/>
              <a:t>An oxidation state is a possible ion that an element can become. </a:t>
            </a:r>
          </a:p>
          <a:p>
            <a:endParaRPr lang="en-US" dirty="0"/>
          </a:p>
          <a:p>
            <a:r>
              <a:rPr lang="en-US" dirty="0"/>
              <a:t>Some elements have multiple oxidation states, which means they can become one of many different ions. </a:t>
            </a:r>
          </a:p>
          <a:p>
            <a:r>
              <a:rPr lang="en-US" dirty="0"/>
              <a:t>Some elements have one oxidation state, which means they will always form the same ion. </a:t>
            </a:r>
            <a:endParaRPr lang="en-US" sz="2400" dirty="0"/>
          </a:p>
          <a:p>
            <a:endParaRPr lang="en-US" sz="2400" dirty="0"/>
          </a:p>
        </p:txBody>
      </p:sp>
    </p:spTree>
    <p:extLst>
      <p:ext uri="{BB962C8B-B14F-4D97-AF65-F5344CB8AC3E}">
        <p14:creationId xmlns:p14="http://schemas.microsoft.com/office/powerpoint/2010/main" val="2695472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err="1">
                <a:sym typeface="Wingdings" panose="05000000000000000000" pitchFamily="2" charset="2"/>
              </a:rPr>
              <a:t>NaOH</a:t>
            </a:r>
            <a:r>
              <a:rPr lang="en-US" sz="3200" dirty="0">
                <a:sym typeface="Wingdings" panose="05000000000000000000" pitchFamily="2" charset="2"/>
              </a:rPr>
              <a:t> + </a:t>
            </a:r>
            <a:r>
              <a:rPr lang="en-US" sz="3200" dirty="0" err="1">
                <a:sym typeface="Wingdings" panose="05000000000000000000" pitchFamily="2" charset="2"/>
              </a:rPr>
              <a:t>HCl</a:t>
            </a:r>
            <a:r>
              <a:rPr lang="en-US" sz="3200" dirty="0">
                <a:sym typeface="Wingdings" panose="05000000000000000000" pitchFamily="2" charset="2"/>
              </a:rPr>
              <a:t>  H</a:t>
            </a:r>
            <a:r>
              <a:rPr lang="en-US" sz="3200" baseline="-25000" dirty="0">
                <a:sym typeface="Wingdings" panose="05000000000000000000" pitchFamily="2" charset="2"/>
              </a:rPr>
              <a:t>2</a:t>
            </a:r>
            <a:r>
              <a:rPr lang="en-US" sz="3200" dirty="0">
                <a:sym typeface="Wingdings" panose="05000000000000000000" pitchFamily="2" charset="2"/>
              </a:rPr>
              <a:t>O + </a:t>
            </a:r>
            <a:r>
              <a:rPr lang="en-US" sz="3200" dirty="0" err="1">
                <a:sym typeface="Wingdings" panose="05000000000000000000" pitchFamily="2" charset="2"/>
              </a:rPr>
              <a:t>NaCl</a:t>
            </a:r>
            <a:endParaRPr lang="en-US" sz="32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Tree>
    <p:extLst>
      <p:ext uri="{BB962C8B-B14F-4D97-AF65-F5344CB8AC3E}">
        <p14:creationId xmlns:p14="http://schemas.microsoft.com/office/powerpoint/2010/main" val="2331144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err="1">
                <a:sym typeface="Wingdings" panose="05000000000000000000" pitchFamily="2" charset="2"/>
              </a:rPr>
              <a:t>NaOH</a:t>
            </a:r>
            <a:r>
              <a:rPr lang="en-US" sz="3200" dirty="0">
                <a:sym typeface="Wingdings" panose="05000000000000000000" pitchFamily="2" charset="2"/>
              </a:rPr>
              <a:t> + </a:t>
            </a:r>
            <a:r>
              <a:rPr lang="en-US" sz="3200" dirty="0" err="1">
                <a:sym typeface="Wingdings" panose="05000000000000000000" pitchFamily="2" charset="2"/>
              </a:rPr>
              <a:t>HCl</a:t>
            </a:r>
            <a:r>
              <a:rPr lang="en-US" sz="3200" dirty="0">
                <a:sym typeface="Wingdings" panose="05000000000000000000" pitchFamily="2" charset="2"/>
              </a:rPr>
              <a:t>  H</a:t>
            </a:r>
            <a:r>
              <a:rPr lang="en-US" sz="3200" baseline="-25000" dirty="0">
                <a:sym typeface="Wingdings" panose="05000000000000000000" pitchFamily="2" charset="2"/>
              </a:rPr>
              <a:t>2</a:t>
            </a:r>
            <a:r>
              <a:rPr lang="en-US" sz="3200" dirty="0">
                <a:sym typeface="Wingdings" panose="05000000000000000000" pitchFamily="2" charset="2"/>
              </a:rPr>
              <a:t>O + </a:t>
            </a:r>
            <a:r>
              <a:rPr lang="en-US" sz="3200" dirty="0" err="1">
                <a:sym typeface="Wingdings" panose="05000000000000000000" pitchFamily="2" charset="2"/>
              </a:rPr>
              <a:t>NaCl</a:t>
            </a:r>
            <a:endParaRPr lang="en-US" sz="32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
        <p:nvSpPr>
          <p:cNvPr id="9" name="Oval 8"/>
          <p:cNvSpPr/>
          <p:nvPr/>
        </p:nvSpPr>
        <p:spPr>
          <a:xfrm>
            <a:off x="1579883" y="307932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9174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a:t>Mg + 2 </a:t>
            </a:r>
            <a:r>
              <a:rPr lang="en-US" sz="3200" dirty="0" err="1"/>
              <a:t>HCl</a:t>
            </a:r>
            <a:r>
              <a:rPr lang="en-US" sz="3200" dirty="0"/>
              <a:t> </a:t>
            </a:r>
            <a:r>
              <a:rPr lang="en-US" sz="3200" dirty="0">
                <a:sym typeface="Wingdings" panose="05000000000000000000" pitchFamily="2" charset="2"/>
              </a:rPr>
              <a:t> H</a:t>
            </a:r>
            <a:r>
              <a:rPr lang="en-US" sz="3200" baseline="-25000" dirty="0">
                <a:sym typeface="Wingdings" panose="05000000000000000000" pitchFamily="2" charset="2"/>
              </a:rPr>
              <a:t>2</a:t>
            </a:r>
            <a:r>
              <a:rPr lang="en-US" sz="3200" dirty="0">
                <a:sym typeface="Wingdings" panose="05000000000000000000" pitchFamily="2" charset="2"/>
              </a:rPr>
              <a:t> + MgCl</a:t>
            </a:r>
            <a:r>
              <a:rPr lang="en-US" sz="3200" baseline="-25000" dirty="0">
                <a:sym typeface="Wingdings" panose="05000000000000000000" pitchFamily="2" charset="2"/>
              </a:rPr>
              <a:t>2</a:t>
            </a:r>
            <a:endParaRPr lang="en-US" sz="3200" baseline="-25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Tree>
    <p:extLst>
      <p:ext uri="{BB962C8B-B14F-4D97-AF65-F5344CB8AC3E}">
        <p14:creationId xmlns:p14="http://schemas.microsoft.com/office/powerpoint/2010/main" val="4108867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a redox reaction:</a:t>
            </a:r>
          </a:p>
          <a:p>
            <a:pPr algn="ctr"/>
            <a:r>
              <a:rPr lang="en-US" sz="3200" dirty="0"/>
              <a:t>Mg + 2 </a:t>
            </a:r>
            <a:r>
              <a:rPr lang="en-US" sz="3200" dirty="0" err="1"/>
              <a:t>HCl</a:t>
            </a:r>
            <a:r>
              <a:rPr lang="en-US" sz="3200" dirty="0"/>
              <a:t> </a:t>
            </a:r>
            <a:r>
              <a:rPr lang="en-US" sz="3200" dirty="0">
                <a:sym typeface="Wingdings" panose="05000000000000000000" pitchFamily="2" charset="2"/>
              </a:rPr>
              <a:t> H</a:t>
            </a:r>
            <a:r>
              <a:rPr lang="en-US" sz="3200" baseline="-25000" dirty="0">
                <a:sym typeface="Wingdings" panose="05000000000000000000" pitchFamily="2" charset="2"/>
              </a:rPr>
              <a:t>2</a:t>
            </a:r>
            <a:r>
              <a:rPr lang="en-US" sz="3200" dirty="0">
                <a:sym typeface="Wingdings" panose="05000000000000000000" pitchFamily="2" charset="2"/>
              </a:rPr>
              <a:t> + MgCl</a:t>
            </a:r>
            <a:r>
              <a:rPr lang="en-US" sz="3200" baseline="-25000" dirty="0">
                <a:sym typeface="Wingdings" panose="05000000000000000000" pitchFamily="2" charset="2"/>
              </a:rPr>
              <a:t>2</a:t>
            </a:r>
            <a:endParaRPr lang="en-US" sz="3200" baseline="-25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
        <p:nvSpPr>
          <p:cNvPr id="9" name="Oval 8"/>
          <p:cNvSpPr/>
          <p:nvPr/>
        </p:nvSpPr>
        <p:spPr>
          <a:xfrm>
            <a:off x="8195092" y="294724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3538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84775"/>
          </a:xfrm>
          <a:prstGeom prst="rect">
            <a:avLst/>
          </a:prstGeom>
          <a:noFill/>
        </p:spPr>
        <p:txBody>
          <a:bodyPr wrap="square" rtlCol="0">
            <a:spAutoFit/>
          </a:bodyPr>
          <a:lstStyle/>
          <a:p>
            <a:pPr algn="ctr"/>
            <a:r>
              <a:rPr lang="en-US" sz="3200" dirty="0"/>
              <a:t>In the reaction: 2 Al + 3 Cu</a:t>
            </a:r>
            <a:r>
              <a:rPr lang="en-US" sz="3200" baseline="30000" dirty="0"/>
              <a:t>+2</a:t>
            </a:r>
            <a:r>
              <a:rPr lang="en-US" sz="3200" dirty="0"/>
              <a:t> </a:t>
            </a:r>
            <a:r>
              <a:rPr lang="en-US" sz="3200" dirty="0">
                <a:sym typeface="Wingdings" panose="05000000000000000000" pitchFamily="2" charset="2"/>
              </a:rPr>
              <a:t> 2 Al</a:t>
            </a:r>
            <a:r>
              <a:rPr lang="en-US" sz="3200" baseline="30000" dirty="0">
                <a:sym typeface="Wingdings" panose="05000000000000000000" pitchFamily="2" charset="2"/>
              </a:rPr>
              <a:t>+3</a:t>
            </a:r>
            <a:r>
              <a:rPr lang="en-US" sz="3200" dirty="0">
                <a:sym typeface="Wingdings" panose="05000000000000000000" pitchFamily="2" charset="2"/>
              </a:rPr>
              <a:t> + 3 Cu, the Al…</a:t>
            </a:r>
            <a:endParaRPr lang="en-US" sz="32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Gains protons	       loses protons	         gains electrons	   loses electrons</a:t>
            </a:r>
          </a:p>
        </p:txBody>
      </p:sp>
    </p:spTree>
    <p:extLst>
      <p:ext uri="{BB962C8B-B14F-4D97-AF65-F5344CB8AC3E}">
        <p14:creationId xmlns:p14="http://schemas.microsoft.com/office/powerpoint/2010/main" val="4126540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84775"/>
          </a:xfrm>
          <a:prstGeom prst="rect">
            <a:avLst/>
          </a:prstGeom>
          <a:noFill/>
        </p:spPr>
        <p:txBody>
          <a:bodyPr wrap="square" rtlCol="0">
            <a:spAutoFit/>
          </a:bodyPr>
          <a:lstStyle/>
          <a:p>
            <a:pPr algn="ctr"/>
            <a:r>
              <a:rPr lang="en-US" sz="3200" dirty="0"/>
              <a:t>In the reaction: 2 Al + 3 Cu</a:t>
            </a:r>
            <a:r>
              <a:rPr lang="en-US" sz="3200" baseline="30000" dirty="0"/>
              <a:t>+2</a:t>
            </a:r>
            <a:r>
              <a:rPr lang="en-US" sz="3200" dirty="0"/>
              <a:t> </a:t>
            </a:r>
            <a:r>
              <a:rPr lang="en-US" sz="3200" dirty="0">
                <a:sym typeface="Wingdings" panose="05000000000000000000" pitchFamily="2" charset="2"/>
              </a:rPr>
              <a:t> 2 Al</a:t>
            </a:r>
            <a:r>
              <a:rPr lang="en-US" sz="3200" baseline="30000" dirty="0">
                <a:sym typeface="Wingdings" panose="05000000000000000000" pitchFamily="2" charset="2"/>
              </a:rPr>
              <a:t>+3</a:t>
            </a:r>
            <a:r>
              <a:rPr lang="en-US" sz="3200" dirty="0">
                <a:sym typeface="Wingdings" panose="05000000000000000000" pitchFamily="2" charset="2"/>
              </a:rPr>
              <a:t> + 3 Cu, the Al…</a:t>
            </a:r>
            <a:endParaRPr lang="en-US" sz="32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Gains protons	       loses protons	         gains electrons	   loses electrons</a:t>
            </a:r>
          </a:p>
        </p:txBody>
      </p:sp>
      <p:sp>
        <p:nvSpPr>
          <p:cNvPr id="13" name="Oval 12"/>
          <p:cNvSpPr/>
          <p:nvPr/>
        </p:nvSpPr>
        <p:spPr>
          <a:xfrm>
            <a:off x="9198423" y="347695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2603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Redox Reactions</a:t>
            </a:r>
          </a:p>
        </p:txBody>
      </p:sp>
      <p:sp>
        <p:nvSpPr>
          <p:cNvPr id="3" name="Content Placeholder 2"/>
          <p:cNvSpPr>
            <a:spLocks noGrp="1"/>
          </p:cNvSpPr>
          <p:nvPr>
            <p:ph idx="1"/>
          </p:nvPr>
        </p:nvSpPr>
        <p:spPr>
          <a:xfrm>
            <a:off x="406400" y="1845734"/>
            <a:ext cx="11490960" cy="4311226"/>
          </a:xfrm>
        </p:spPr>
        <p:txBody>
          <a:bodyPr>
            <a:normAutofit/>
          </a:bodyPr>
          <a:lstStyle/>
          <a:p>
            <a:r>
              <a:rPr lang="en-US" dirty="0"/>
              <a:t>When you balance any reaction, you need to conserve matter (no matter created, no matter destroyed). </a:t>
            </a:r>
          </a:p>
          <a:p>
            <a:endParaRPr lang="en-US" dirty="0"/>
          </a:p>
          <a:p>
            <a:r>
              <a:rPr lang="en-US" dirty="0"/>
              <a:t>You also need to conserve charge though. If you look back in your notes, no reaction ever created charge or lost charge. Total charge on the left and the right was always equal. </a:t>
            </a:r>
          </a:p>
          <a:p>
            <a:endParaRPr lang="en-US" sz="200" dirty="0"/>
          </a:p>
          <a:p>
            <a:r>
              <a:rPr lang="en-US" dirty="0"/>
              <a:t>In a redox reaction, the electrons lost by the oxidized element has to be equal to the electrons gained by the reduced element. </a:t>
            </a:r>
          </a:p>
          <a:p>
            <a:endParaRPr lang="en-US" sz="200" dirty="0"/>
          </a:p>
          <a:p>
            <a:r>
              <a:rPr lang="en-US" dirty="0"/>
              <a:t>You can write each half reaction, make the electrons equal, then add them back together for one whole redox reaction</a:t>
            </a:r>
          </a:p>
          <a:p>
            <a:endParaRPr lang="en-US" dirty="0"/>
          </a:p>
        </p:txBody>
      </p:sp>
    </p:spTree>
    <p:extLst>
      <p:ext uri="{BB962C8B-B14F-4D97-AF65-F5344CB8AC3E}">
        <p14:creationId xmlns:p14="http://schemas.microsoft.com/office/powerpoint/2010/main" val="819186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equation balanced:</a:t>
            </a:r>
          </a:p>
          <a:p>
            <a:pPr algn="ctr"/>
            <a:r>
              <a:rPr lang="en-US" sz="3200" dirty="0"/>
              <a:t>3 Fe</a:t>
            </a:r>
            <a:r>
              <a:rPr lang="en-US" sz="3200" baseline="30000" dirty="0"/>
              <a:t>+3</a:t>
            </a:r>
            <a:r>
              <a:rPr lang="en-US" sz="3200" dirty="0"/>
              <a:t> + Al </a:t>
            </a:r>
            <a:r>
              <a:rPr lang="en-US" sz="3200" dirty="0">
                <a:sym typeface="Wingdings" panose="05000000000000000000" pitchFamily="2" charset="2"/>
              </a:rPr>
              <a:t> 3 Fe</a:t>
            </a:r>
            <a:r>
              <a:rPr lang="en-US" sz="3200" baseline="30000" dirty="0">
                <a:sym typeface="Wingdings" panose="05000000000000000000" pitchFamily="2" charset="2"/>
              </a:rPr>
              <a:t>+2</a:t>
            </a:r>
            <a:r>
              <a:rPr lang="en-US" sz="3200" dirty="0">
                <a:sym typeface="Wingdings" panose="05000000000000000000" pitchFamily="2" charset="2"/>
              </a:rPr>
              <a:t> + Al</a:t>
            </a:r>
            <a:r>
              <a:rPr lang="en-US" sz="3200" baseline="30000" dirty="0">
                <a:sym typeface="Wingdings" panose="05000000000000000000" pitchFamily="2" charset="2"/>
              </a:rPr>
              <a:t>+3</a:t>
            </a:r>
            <a:endParaRPr lang="en-US" sz="3200" baseline="30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Tree>
    <p:extLst>
      <p:ext uri="{BB962C8B-B14F-4D97-AF65-F5344CB8AC3E}">
        <p14:creationId xmlns:p14="http://schemas.microsoft.com/office/powerpoint/2010/main" val="198870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934456"/>
            <a:ext cx="12192000" cy="1569660"/>
          </a:xfrm>
          <a:prstGeom prst="rect">
            <a:avLst/>
          </a:prstGeom>
          <a:noFill/>
        </p:spPr>
        <p:txBody>
          <a:bodyPr wrap="square" rtlCol="0">
            <a:spAutoFit/>
          </a:bodyPr>
          <a:lstStyle/>
          <a:p>
            <a:pPr algn="ctr"/>
            <a:r>
              <a:rPr lang="en-US" sz="3200" dirty="0"/>
              <a:t>Is this equation balanced:</a:t>
            </a:r>
          </a:p>
          <a:p>
            <a:pPr algn="ctr"/>
            <a:r>
              <a:rPr lang="en-US" sz="3200" dirty="0"/>
              <a:t>3 Fe</a:t>
            </a:r>
            <a:r>
              <a:rPr lang="en-US" sz="3200" baseline="30000" dirty="0"/>
              <a:t>+3</a:t>
            </a:r>
            <a:r>
              <a:rPr lang="en-US" sz="3200" dirty="0"/>
              <a:t> + Al </a:t>
            </a:r>
            <a:r>
              <a:rPr lang="en-US" sz="3200" dirty="0">
                <a:sym typeface="Wingdings" panose="05000000000000000000" pitchFamily="2" charset="2"/>
              </a:rPr>
              <a:t> 3 Fe</a:t>
            </a:r>
            <a:r>
              <a:rPr lang="en-US" sz="3200" baseline="30000" dirty="0">
                <a:sym typeface="Wingdings" panose="05000000000000000000" pitchFamily="2" charset="2"/>
              </a:rPr>
              <a:t>+2</a:t>
            </a:r>
            <a:r>
              <a:rPr lang="en-US" sz="3200" dirty="0">
                <a:sym typeface="Wingdings" panose="05000000000000000000" pitchFamily="2" charset="2"/>
              </a:rPr>
              <a:t> + Al</a:t>
            </a:r>
            <a:r>
              <a:rPr lang="en-US" sz="3200" baseline="30000" dirty="0">
                <a:sym typeface="Wingdings" panose="05000000000000000000" pitchFamily="2" charset="2"/>
              </a:rPr>
              <a:t>+3</a:t>
            </a:r>
            <a:endParaRPr lang="en-US" sz="3200" baseline="30000" dirty="0"/>
          </a:p>
          <a:p>
            <a:pPr algn="ctr"/>
            <a:endParaRPr lang="en-US" sz="3200"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a:t>Yes</a:t>
            </a:r>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a:t>No</a:t>
            </a:r>
          </a:p>
        </p:txBody>
      </p:sp>
      <p:sp>
        <p:nvSpPr>
          <p:cNvPr id="9" name="Oval 8"/>
          <p:cNvSpPr/>
          <p:nvPr/>
        </p:nvSpPr>
        <p:spPr>
          <a:xfrm>
            <a:off x="8195092" y="311119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29581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446550"/>
          </a:xfrm>
          <a:prstGeom prst="rect">
            <a:avLst/>
          </a:prstGeom>
          <a:noFill/>
        </p:spPr>
        <p:txBody>
          <a:bodyPr wrap="square" rtlCol="0">
            <a:spAutoFit/>
          </a:bodyPr>
          <a:lstStyle/>
          <a:p>
            <a:pPr algn="ctr"/>
            <a:r>
              <a:rPr lang="en-US" sz="3200" dirty="0"/>
              <a:t>Given the reaction: __Mg + __Cr</a:t>
            </a:r>
            <a:r>
              <a:rPr lang="en-US" sz="3200" baseline="30000" dirty="0"/>
              <a:t>+3</a:t>
            </a:r>
            <a:r>
              <a:rPr lang="en-US" sz="3200" dirty="0"/>
              <a:t> </a:t>
            </a:r>
            <a:r>
              <a:rPr lang="en-US" sz="3200" dirty="0">
                <a:sym typeface="Wingdings" panose="05000000000000000000" pitchFamily="2" charset="2"/>
              </a:rPr>
              <a:t> __Mg</a:t>
            </a:r>
            <a:r>
              <a:rPr lang="en-US" sz="3200" baseline="30000" dirty="0">
                <a:sym typeface="Wingdings" panose="05000000000000000000" pitchFamily="2" charset="2"/>
              </a:rPr>
              <a:t>+2</a:t>
            </a:r>
            <a:r>
              <a:rPr lang="en-US" sz="3200" dirty="0">
                <a:sym typeface="Wingdings" panose="05000000000000000000" pitchFamily="2" charset="2"/>
              </a:rPr>
              <a:t> + __Cr</a:t>
            </a:r>
          </a:p>
          <a:p>
            <a:pPr algn="ctr"/>
            <a:r>
              <a:rPr lang="en-US" sz="2800" dirty="0">
                <a:sym typeface="Wingdings" panose="05000000000000000000" pitchFamily="2" charset="2"/>
              </a:rPr>
              <a:t>When the equation is properly balanced, using the smallest whole numbers, the sum of the coefficients will be</a:t>
            </a:r>
            <a:endParaRPr lang="en-US" sz="28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10	      		      7			       5				 4</a:t>
            </a:r>
          </a:p>
        </p:txBody>
      </p:sp>
    </p:spTree>
    <p:extLst>
      <p:ext uri="{BB962C8B-B14F-4D97-AF65-F5344CB8AC3E}">
        <p14:creationId xmlns:p14="http://schemas.microsoft.com/office/powerpoint/2010/main" val="193764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oxidation state</a:t>
            </a:r>
          </a:p>
        </p:txBody>
      </p:sp>
      <p:sp>
        <p:nvSpPr>
          <p:cNvPr id="3" name="Content Placeholder 2"/>
          <p:cNvSpPr>
            <a:spLocks noGrp="1"/>
          </p:cNvSpPr>
          <p:nvPr>
            <p:ph idx="1"/>
          </p:nvPr>
        </p:nvSpPr>
        <p:spPr>
          <a:xfrm>
            <a:off x="1097280" y="1845734"/>
            <a:ext cx="10058400" cy="4504266"/>
          </a:xfrm>
        </p:spPr>
        <p:txBody>
          <a:bodyPr>
            <a:normAutofit/>
          </a:bodyPr>
          <a:lstStyle/>
          <a:p>
            <a:r>
              <a:rPr lang="en-US" dirty="0"/>
              <a:t>An element’s possible oxidation states are listed on the periodic table, in the reference table, in the upper right hand side of each cell. The oxidation state of a pure element is 0</a:t>
            </a:r>
          </a:p>
          <a:p>
            <a:endParaRPr lang="en-US" dirty="0"/>
          </a:p>
          <a:p>
            <a:r>
              <a:rPr lang="en-US" dirty="0"/>
              <a:t>A polyatomic ion’s charge is listed on reference table E. The individual oxidation states of the elements in a polyatomic ion must add up to the polyatomic ion’s charge. </a:t>
            </a:r>
          </a:p>
          <a:p>
            <a:endParaRPr lang="en-US" dirty="0"/>
          </a:p>
          <a:p>
            <a:r>
              <a:rPr lang="en-US" dirty="0"/>
              <a:t>For example CO</a:t>
            </a:r>
            <a:r>
              <a:rPr lang="en-US" baseline="-25000" dirty="0"/>
              <a:t>3</a:t>
            </a:r>
            <a:r>
              <a:rPr lang="en-US" baseline="30000" dirty="0"/>
              <a:t>-2  </a:t>
            </a:r>
            <a:r>
              <a:rPr lang="en-US" dirty="0"/>
              <a:t>(carbonate) has a total charge of -2. Each oxygen has a charge of -2, and the carbon has a charge of +4.</a:t>
            </a:r>
          </a:p>
        </p:txBody>
      </p:sp>
    </p:spTree>
    <p:extLst>
      <p:ext uri="{BB962C8B-B14F-4D97-AF65-F5344CB8AC3E}">
        <p14:creationId xmlns:p14="http://schemas.microsoft.com/office/powerpoint/2010/main" val="2507772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446550"/>
          </a:xfrm>
          <a:prstGeom prst="rect">
            <a:avLst/>
          </a:prstGeom>
          <a:noFill/>
        </p:spPr>
        <p:txBody>
          <a:bodyPr wrap="square" rtlCol="0">
            <a:spAutoFit/>
          </a:bodyPr>
          <a:lstStyle/>
          <a:p>
            <a:pPr algn="ctr"/>
            <a:r>
              <a:rPr lang="en-US" sz="3200" dirty="0"/>
              <a:t>Given the reaction:  </a:t>
            </a:r>
            <a:r>
              <a:rPr lang="en-US" sz="3200" b="1" dirty="0">
                <a:solidFill>
                  <a:srgbClr val="92D050"/>
                </a:solidFill>
              </a:rPr>
              <a:t>3</a:t>
            </a:r>
            <a:r>
              <a:rPr lang="en-US" sz="3200" dirty="0"/>
              <a:t> Mg + </a:t>
            </a:r>
            <a:r>
              <a:rPr lang="en-US" sz="3200" b="1" dirty="0">
                <a:solidFill>
                  <a:srgbClr val="92D050"/>
                </a:solidFill>
              </a:rPr>
              <a:t>2</a:t>
            </a:r>
            <a:r>
              <a:rPr lang="en-US" sz="3200" dirty="0"/>
              <a:t> Cr</a:t>
            </a:r>
            <a:r>
              <a:rPr lang="en-US" sz="3200" baseline="30000" dirty="0"/>
              <a:t>+3</a:t>
            </a:r>
            <a:r>
              <a:rPr lang="en-US" sz="3200" dirty="0"/>
              <a:t> </a:t>
            </a:r>
            <a:r>
              <a:rPr lang="en-US" sz="3200" dirty="0">
                <a:sym typeface="Wingdings" panose="05000000000000000000" pitchFamily="2" charset="2"/>
              </a:rPr>
              <a:t> </a:t>
            </a:r>
            <a:r>
              <a:rPr lang="en-US" sz="3200" b="1" dirty="0">
                <a:solidFill>
                  <a:srgbClr val="92D050"/>
                </a:solidFill>
                <a:sym typeface="Wingdings" panose="05000000000000000000" pitchFamily="2" charset="2"/>
              </a:rPr>
              <a:t>3</a:t>
            </a:r>
            <a:r>
              <a:rPr lang="en-US" sz="3200" dirty="0">
                <a:sym typeface="Wingdings" panose="05000000000000000000" pitchFamily="2" charset="2"/>
              </a:rPr>
              <a:t> Mg</a:t>
            </a:r>
            <a:r>
              <a:rPr lang="en-US" sz="3200" baseline="30000" dirty="0">
                <a:sym typeface="Wingdings" panose="05000000000000000000" pitchFamily="2" charset="2"/>
              </a:rPr>
              <a:t>+2</a:t>
            </a:r>
            <a:r>
              <a:rPr lang="en-US" sz="3200" dirty="0">
                <a:sym typeface="Wingdings" panose="05000000000000000000" pitchFamily="2" charset="2"/>
              </a:rPr>
              <a:t> + </a:t>
            </a:r>
            <a:r>
              <a:rPr lang="en-US" sz="3200" b="1" dirty="0">
                <a:solidFill>
                  <a:srgbClr val="92D050"/>
                </a:solidFill>
                <a:sym typeface="Wingdings" panose="05000000000000000000" pitchFamily="2" charset="2"/>
              </a:rPr>
              <a:t>2</a:t>
            </a:r>
            <a:r>
              <a:rPr lang="en-US" sz="3200" dirty="0">
                <a:sym typeface="Wingdings" panose="05000000000000000000" pitchFamily="2" charset="2"/>
              </a:rPr>
              <a:t> Cr</a:t>
            </a:r>
          </a:p>
          <a:p>
            <a:pPr algn="ctr"/>
            <a:r>
              <a:rPr lang="en-US" sz="2800" dirty="0">
                <a:sym typeface="Wingdings" panose="05000000000000000000" pitchFamily="2" charset="2"/>
              </a:rPr>
              <a:t>When the equation is properly balanced, using the smallest whole numbers, the sum of the coefficients will be</a:t>
            </a:r>
            <a:endParaRPr lang="en-US" sz="28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10	      		      7			       5				 4</a:t>
            </a:r>
          </a:p>
        </p:txBody>
      </p:sp>
      <p:sp>
        <p:nvSpPr>
          <p:cNvPr id="13" name="Oval 12"/>
          <p:cNvSpPr/>
          <p:nvPr/>
        </p:nvSpPr>
        <p:spPr>
          <a:xfrm>
            <a:off x="237063" y="34566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1837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a:sym typeface="Wingdings" panose="05000000000000000000" pitchFamily="2" charset="2"/>
              </a:rPr>
              <a:t>What is the total number of moles of electrons needed to completely reduce 6 moles of Ni</a:t>
            </a:r>
            <a:r>
              <a:rPr lang="en-US" sz="2800" baseline="30000" dirty="0">
                <a:sym typeface="Wingdings" panose="05000000000000000000" pitchFamily="2" charset="2"/>
              </a:rPr>
              <a:t>+2</a:t>
            </a:r>
            <a:r>
              <a:rPr lang="en-US" sz="2800" dirty="0">
                <a:sym typeface="Wingdings" panose="05000000000000000000" pitchFamily="2" charset="2"/>
              </a:rPr>
              <a:t> ions?</a:t>
            </a:r>
            <a:endParaRPr lang="en-US" sz="28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6	      		      8			        10			 12</a:t>
            </a:r>
          </a:p>
        </p:txBody>
      </p:sp>
    </p:spTree>
    <p:extLst>
      <p:ext uri="{BB962C8B-B14F-4D97-AF65-F5344CB8AC3E}">
        <p14:creationId xmlns:p14="http://schemas.microsoft.com/office/powerpoint/2010/main" val="1314676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a:sym typeface="Wingdings" panose="05000000000000000000" pitchFamily="2" charset="2"/>
              </a:rPr>
              <a:t>What is the total number of moles of electrons needed to completely reduce 6 moles of Ni</a:t>
            </a:r>
            <a:r>
              <a:rPr lang="en-US" sz="2800" baseline="30000" dirty="0">
                <a:sym typeface="Wingdings" panose="05000000000000000000" pitchFamily="2" charset="2"/>
              </a:rPr>
              <a:t>+2</a:t>
            </a:r>
            <a:r>
              <a:rPr lang="en-US" sz="2800" dirty="0">
                <a:sym typeface="Wingdings" panose="05000000000000000000" pitchFamily="2" charset="2"/>
              </a:rPr>
              <a:t> ions?</a:t>
            </a:r>
            <a:endParaRPr lang="en-US" sz="28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6	      		      8			        10			 12</a:t>
            </a:r>
          </a:p>
        </p:txBody>
      </p:sp>
      <p:sp>
        <p:nvSpPr>
          <p:cNvPr id="13" name="Oval 12"/>
          <p:cNvSpPr/>
          <p:nvPr/>
        </p:nvSpPr>
        <p:spPr>
          <a:xfrm>
            <a:off x="9096583" y="332455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6081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Electrochemical Cells</a:t>
            </a:r>
          </a:p>
        </p:txBody>
      </p:sp>
      <p:sp>
        <p:nvSpPr>
          <p:cNvPr id="3" name="Content Placeholder 2"/>
          <p:cNvSpPr>
            <a:spLocks noGrp="1"/>
          </p:cNvSpPr>
          <p:nvPr>
            <p:ph idx="1"/>
          </p:nvPr>
        </p:nvSpPr>
        <p:spPr>
          <a:xfrm>
            <a:off x="1097280" y="1845734"/>
            <a:ext cx="10058400" cy="4870026"/>
          </a:xfrm>
        </p:spPr>
        <p:txBody>
          <a:bodyPr/>
          <a:lstStyle/>
          <a:p>
            <a:r>
              <a:rPr lang="en-US" dirty="0"/>
              <a:t>There are two types:  Voltaic &amp;  Electrolytic</a:t>
            </a:r>
          </a:p>
          <a:p>
            <a:endParaRPr lang="en-US" sz="200" dirty="0"/>
          </a:p>
          <a:p>
            <a:r>
              <a:rPr lang="en-US" dirty="0"/>
              <a:t>Both types of cells use small strips of metal, called </a:t>
            </a:r>
            <a:r>
              <a:rPr lang="en-US" b="1" dirty="0"/>
              <a:t>electrodes</a:t>
            </a:r>
            <a:r>
              <a:rPr lang="en-US" dirty="0"/>
              <a:t> to allow for the changing of a pure element into an ion (ex. Na </a:t>
            </a:r>
            <a:r>
              <a:rPr lang="en-US" dirty="0">
                <a:sym typeface="Wingdings" panose="05000000000000000000" pitchFamily="2" charset="2"/>
              </a:rPr>
              <a:t> Na</a:t>
            </a:r>
            <a:r>
              <a:rPr lang="en-US" sz="2800" b="1" baseline="30000" dirty="0">
                <a:sym typeface="Wingdings" panose="05000000000000000000" pitchFamily="2" charset="2"/>
              </a:rPr>
              <a:t>+</a:t>
            </a:r>
            <a:r>
              <a:rPr lang="en-US" dirty="0">
                <a:sym typeface="Wingdings" panose="05000000000000000000" pitchFamily="2" charset="2"/>
              </a:rPr>
              <a:t> + e</a:t>
            </a:r>
            <a:r>
              <a:rPr lang="en-US" sz="3200" b="1" baseline="30000" dirty="0">
                <a:sym typeface="Wingdings" panose="05000000000000000000" pitchFamily="2" charset="2"/>
              </a:rPr>
              <a:t>-</a:t>
            </a:r>
            <a:r>
              <a:rPr lang="en-US" dirty="0"/>
              <a:t>)</a:t>
            </a:r>
          </a:p>
          <a:p>
            <a:endParaRPr lang="en-US" dirty="0"/>
          </a:p>
          <a:p>
            <a:r>
              <a:rPr lang="en-US" dirty="0"/>
              <a:t>The electrodes are labeled: </a:t>
            </a:r>
          </a:p>
          <a:p>
            <a:r>
              <a:rPr lang="en-US" dirty="0"/>
              <a:t>The electrode where </a:t>
            </a:r>
            <a:r>
              <a:rPr lang="en-US" u="sng" dirty="0"/>
              <a:t>ox</a:t>
            </a:r>
            <a:r>
              <a:rPr lang="en-US" dirty="0"/>
              <a:t>idation happens is the </a:t>
            </a:r>
            <a:r>
              <a:rPr lang="en-US" u="sng" dirty="0"/>
              <a:t>an</a:t>
            </a:r>
            <a:r>
              <a:rPr lang="en-US" dirty="0"/>
              <a:t>ode. (AN OX)</a:t>
            </a:r>
          </a:p>
          <a:p>
            <a:r>
              <a:rPr lang="en-US" dirty="0"/>
              <a:t>The electrode where </a:t>
            </a:r>
            <a:r>
              <a:rPr lang="en-US" u="sng" dirty="0"/>
              <a:t>red</a:t>
            </a:r>
            <a:r>
              <a:rPr lang="en-US" dirty="0"/>
              <a:t>uction happens is the </a:t>
            </a:r>
            <a:r>
              <a:rPr lang="en-US" u="sng" dirty="0"/>
              <a:t>cat</a:t>
            </a:r>
            <a:r>
              <a:rPr lang="en-US" dirty="0"/>
              <a:t>hode. (RED CAT)</a:t>
            </a:r>
          </a:p>
          <a:p>
            <a:endParaRPr lang="en-US" dirty="0"/>
          </a:p>
          <a:p>
            <a:r>
              <a:rPr lang="en-US" dirty="0"/>
              <a:t>Voltaic cells are spontaneous if Table J agrees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0234" y="2941320"/>
            <a:ext cx="1570891" cy="1570891"/>
          </a:xfrm>
          <a:prstGeom prst="rect">
            <a:avLst/>
          </a:prstGeom>
        </p:spPr>
      </p:pic>
    </p:spTree>
    <p:extLst>
      <p:ext uri="{BB962C8B-B14F-4D97-AF65-F5344CB8AC3E}">
        <p14:creationId xmlns:p14="http://schemas.microsoft.com/office/powerpoint/2010/main" val="1113027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96080" y="1402080"/>
            <a:ext cx="7122160" cy="7213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Voltaic Cells</a:t>
            </a:r>
          </a:p>
        </p:txBody>
      </p:sp>
      <p:sp>
        <p:nvSpPr>
          <p:cNvPr id="6" name="Content Placeholder 5"/>
          <p:cNvSpPr>
            <a:spLocks noGrp="1"/>
          </p:cNvSpPr>
          <p:nvPr>
            <p:ph idx="1"/>
          </p:nvPr>
        </p:nvSpPr>
        <p:spPr>
          <a:xfrm>
            <a:off x="43126" y="1713653"/>
            <a:ext cx="6604395" cy="4827264"/>
          </a:xfrm>
        </p:spPr>
        <p:txBody>
          <a:bodyPr>
            <a:normAutofit lnSpcReduction="10000"/>
          </a:bodyPr>
          <a:lstStyle/>
          <a:p>
            <a:r>
              <a:rPr lang="en-US" dirty="0"/>
              <a:t>Use a salt bridge to allow for the flow of ions and create a circuit. </a:t>
            </a:r>
          </a:p>
          <a:p>
            <a:endParaRPr lang="en-US" dirty="0"/>
          </a:p>
          <a:p>
            <a:r>
              <a:rPr lang="en-US" dirty="0"/>
              <a:t>Change chemical energy to electrical energy</a:t>
            </a:r>
          </a:p>
          <a:p>
            <a:endParaRPr lang="en-US" sz="200" dirty="0"/>
          </a:p>
          <a:p>
            <a:endParaRPr lang="en-US" sz="200" dirty="0"/>
          </a:p>
          <a:p>
            <a:r>
              <a:rPr lang="en-US" dirty="0"/>
              <a:t>Electrons flow from the anode to the cathode. Why? What happens at the anode? What happens at the </a:t>
            </a:r>
            <a:r>
              <a:rPr lang="en-US"/>
              <a:t>cathode? What </a:t>
            </a:r>
            <a:r>
              <a:rPr lang="en-US" dirty="0"/>
              <a:t>are the half reactions in each cell?</a:t>
            </a:r>
          </a:p>
          <a:p>
            <a:endParaRPr lang="en-US" sz="200" dirty="0"/>
          </a:p>
          <a:p>
            <a:r>
              <a:rPr lang="en-US" dirty="0"/>
              <a:t> Voltaic cells are spontaneous, if  the loser of electrons (the thing that is oxidized, the anode) is above the gainer of electrons (the thing that is reduced, the cathode) on Table J </a:t>
            </a:r>
          </a:p>
        </p:txBody>
      </p:sp>
      <p:pic>
        <p:nvPicPr>
          <p:cNvPr id="7"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1278" y="-20320"/>
            <a:ext cx="6190722" cy="5577840"/>
          </a:xfrm>
          <a:prstGeom prst="rect">
            <a:avLst/>
          </a:prstGeom>
        </p:spPr>
      </p:pic>
      <p:sp>
        <p:nvSpPr>
          <p:cNvPr id="3" name="TextBox 2"/>
          <p:cNvSpPr txBox="1"/>
          <p:nvPr/>
        </p:nvSpPr>
        <p:spPr>
          <a:xfrm>
            <a:off x="7101840" y="5557520"/>
            <a:ext cx="5008880" cy="369332"/>
          </a:xfrm>
          <a:prstGeom prst="rect">
            <a:avLst/>
          </a:prstGeom>
          <a:noFill/>
        </p:spPr>
        <p:txBody>
          <a:bodyPr wrap="square" rtlCol="0">
            <a:spAutoFit/>
          </a:bodyPr>
          <a:lstStyle/>
          <a:p>
            <a:r>
              <a:rPr lang="en-US" dirty="0"/>
              <a:t>The anode is negative, the cathode is positive</a:t>
            </a:r>
          </a:p>
        </p:txBody>
      </p:sp>
      <p:sp>
        <p:nvSpPr>
          <p:cNvPr id="4" name="5-Point Star 3"/>
          <p:cNvSpPr/>
          <p:nvPr/>
        </p:nvSpPr>
        <p:spPr>
          <a:xfrm>
            <a:off x="6579282" y="5340866"/>
            <a:ext cx="627039" cy="64008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p:cNvSpPr/>
          <p:nvPr/>
        </p:nvSpPr>
        <p:spPr>
          <a:xfrm>
            <a:off x="11351601" y="5340866"/>
            <a:ext cx="627039" cy="64008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66419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Voltaic Cells</a:t>
            </a:r>
          </a:p>
        </p:txBody>
      </p:sp>
      <p:sp>
        <p:nvSpPr>
          <p:cNvPr id="6" name="Content Placeholder 5"/>
          <p:cNvSpPr>
            <a:spLocks noGrp="1"/>
          </p:cNvSpPr>
          <p:nvPr>
            <p:ph idx="1"/>
          </p:nvPr>
        </p:nvSpPr>
        <p:spPr>
          <a:xfrm>
            <a:off x="73606" y="1845733"/>
            <a:ext cx="6604395" cy="4331313"/>
          </a:xfrm>
        </p:spPr>
        <p:txBody>
          <a:bodyPr>
            <a:normAutofit lnSpcReduction="10000"/>
          </a:bodyPr>
          <a:lstStyle/>
          <a:p>
            <a:r>
              <a:rPr lang="en-US" dirty="0"/>
              <a:t>Use a salt bridge to allow for the flow of ions and create a circuit. </a:t>
            </a:r>
          </a:p>
          <a:p>
            <a:endParaRPr lang="en-US" sz="200" dirty="0"/>
          </a:p>
          <a:p>
            <a:r>
              <a:rPr lang="en-US" dirty="0"/>
              <a:t>Electrons flow from the anode to the cathode. Why? What happens at the anode? What happens at the cathode?</a:t>
            </a:r>
          </a:p>
          <a:p>
            <a:endParaRPr lang="en-US" sz="200" dirty="0"/>
          </a:p>
          <a:p>
            <a:r>
              <a:rPr lang="en-US" dirty="0"/>
              <a:t>What are the half reactions in each cell?</a:t>
            </a:r>
          </a:p>
          <a:p>
            <a:endParaRPr lang="en-US" sz="200" dirty="0"/>
          </a:p>
          <a:p>
            <a:r>
              <a:rPr lang="en-US" dirty="0"/>
              <a:t> Voltaic cells are spontaneous, if  the loser of electrons (the thing that is oxidized, the anode) is above the gainer of electrons (the thing that is reduced, the cathode) on Table J </a:t>
            </a:r>
          </a:p>
        </p:txBody>
      </p:sp>
      <p:sp>
        <p:nvSpPr>
          <p:cNvPr id="3" name="TextBox 2"/>
          <p:cNvSpPr txBox="1"/>
          <p:nvPr/>
        </p:nvSpPr>
        <p:spPr>
          <a:xfrm>
            <a:off x="7101840" y="5557520"/>
            <a:ext cx="5008880" cy="369332"/>
          </a:xfrm>
          <a:prstGeom prst="rect">
            <a:avLst/>
          </a:prstGeom>
          <a:noFill/>
        </p:spPr>
        <p:txBody>
          <a:bodyPr wrap="square" rtlCol="0">
            <a:spAutoFit/>
          </a:bodyPr>
          <a:lstStyle/>
          <a:p>
            <a:r>
              <a:rPr lang="en-US" dirty="0"/>
              <a:t>The anode is negative, the cathode is positive</a:t>
            </a:r>
          </a:p>
        </p:txBody>
      </p:sp>
      <p:sp>
        <p:nvSpPr>
          <p:cNvPr id="4" name="5-Point Star 3"/>
          <p:cNvSpPr/>
          <p:nvPr/>
        </p:nvSpPr>
        <p:spPr>
          <a:xfrm>
            <a:off x="6579282" y="5340866"/>
            <a:ext cx="627039" cy="64008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p:cNvSpPr/>
          <p:nvPr/>
        </p:nvSpPr>
        <p:spPr>
          <a:xfrm>
            <a:off x="11351601" y="5340866"/>
            <a:ext cx="627039" cy="64008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8001" y="2035835"/>
            <a:ext cx="5360227" cy="3108931"/>
          </a:xfrm>
          <a:prstGeom prst="rect">
            <a:avLst/>
          </a:prstGeom>
        </p:spPr>
      </p:pic>
      <p:sp>
        <p:nvSpPr>
          <p:cNvPr id="10" name="TextBox 9"/>
          <p:cNvSpPr txBox="1"/>
          <p:nvPr/>
        </p:nvSpPr>
        <p:spPr>
          <a:xfrm>
            <a:off x="5008880" y="386080"/>
            <a:ext cx="6715760" cy="1384995"/>
          </a:xfrm>
          <a:prstGeom prst="rect">
            <a:avLst/>
          </a:prstGeom>
          <a:noFill/>
        </p:spPr>
        <p:txBody>
          <a:bodyPr wrap="square" rtlCol="0">
            <a:spAutoFit/>
          </a:bodyPr>
          <a:lstStyle/>
          <a:p>
            <a:r>
              <a:rPr lang="en-US" sz="2400" b="1" dirty="0">
                <a:solidFill>
                  <a:srgbClr val="92D050"/>
                </a:solidFill>
              </a:rPr>
              <a:t>       Zn </a:t>
            </a:r>
            <a:r>
              <a:rPr lang="en-US" sz="2400" b="1" dirty="0">
                <a:solidFill>
                  <a:srgbClr val="92D050"/>
                </a:solidFill>
                <a:sym typeface="Wingdings" panose="05000000000000000000" pitchFamily="2" charset="2"/>
              </a:rPr>
              <a:t> Zn</a:t>
            </a:r>
            <a:r>
              <a:rPr lang="en-US" sz="2400" b="1" baseline="30000" dirty="0">
                <a:solidFill>
                  <a:srgbClr val="92D050"/>
                </a:solidFill>
                <a:sym typeface="Wingdings" panose="05000000000000000000" pitchFamily="2" charset="2"/>
              </a:rPr>
              <a:t>+2</a:t>
            </a:r>
            <a:r>
              <a:rPr lang="en-US" sz="2400" b="1" dirty="0">
                <a:solidFill>
                  <a:srgbClr val="92D050"/>
                </a:solidFill>
                <a:sym typeface="Wingdings" panose="05000000000000000000" pitchFamily="2" charset="2"/>
              </a:rPr>
              <a:t> + 2 </a:t>
            </a:r>
            <a:r>
              <a:rPr lang="en-US" sz="2400" b="1" dirty="0">
                <a:solidFill>
                  <a:srgbClr val="92D050"/>
                </a:solidFill>
              </a:rPr>
              <a:t>e</a:t>
            </a:r>
            <a:r>
              <a:rPr lang="en-US" sz="3600" b="1" baseline="30000" dirty="0">
                <a:solidFill>
                  <a:srgbClr val="92D050"/>
                </a:solidFill>
              </a:rPr>
              <a:t>-</a:t>
            </a:r>
            <a:endParaRPr lang="en-US" sz="2400" b="1" dirty="0">
              <a:solidFill>
                <a:srgbClr val="92D050"/>
              </a:solidFill>
              <a:sym typeface="Wingdings" panose="05000000000000000000" pitchFamily="2" charset="2"/>
            </a:endParaRPr>
          </a:p>
          <a:p>
            <a:r>
              <a:rPr lang="en-US" sz="2400" b="1" dirty="0">
                <a:solidFill>
                  <a:srgbClr val="92D050"/>
                </a:solidFill>
                <a:sym typeface="Wingdings" panose="05000000000000000000" pitchFamily="2" charset="2"/>
              </a:rPr>
              <a:t>Oxidation at the anode  Reduction at the cathode</a:t>
            </a:r>
          </a:p>
          <a:p>
            <a:r>
              <a:rPr lang="en-US" sz="2400" b="1" dirty="0">
                <a:solidFill>
                  <a:srgbClr val="92D050"/>
                </a:solidFill>
                <a:sym typeface="Wingdings" panose="05000000000000000000" pitchFamily="2" charset="2"/>
              </a:rPr>
              <a:t>			           Cu</a:t>
            </a:r>
            <a:r>
              <a:rPr lang="en-US" sz="2400" b="1" baseline="30000" dirty="0">
                <a:solidFill>
                  <a:srgbClr val="92D050"/>
                </a:solidFill>
                <a:sym typeface="Wingdings" panose="05000000000000000000" pitchFamily="2" charset="2"/>
              </a:rPr>
              <a:t>+2</a:t>
            </a:r>
            <a:r>
              <a:rPr lang="en-US" sz="2400" b="1" dirty="0">
                <a:solidFill>
                  <a:srgbClr val="92D050"/>
                </a:solidFill>
                <a:sym typeface="Wingdings" panose="05000000000000000000" pitchFamily="2" charset="2"/>
              </a:rPr>
              <a:t> + 2 </a:t>
            </a:r>
            <a:r>
              <a:rPr lang="en-US" sz="2400" b="1" dirty="0">
                <a:solidFill>
                  <a:srgbClr val="92D050"/>
                </a:solidFill>
              </a:rPr>
              <a:t>e</a:t>
            </a:r>
            <a:r>
              <a:rPr lang="en-US" sz="3600" b="1" baseline="30000" dirty="0">
                <a:solidFill>
                  <a:srgbClr val="92D050"/>
                </a:solidFill>
              </a:rPr>
              <a:t>-</a:t>
            </a:r>
            <a:r>
              <a:rPr lang="en-US" sz="2400" b="1" dirty="0">
                <a:solidFill>
                  <a:srgbClr val="92D050"/>
                </a:solidFill>
                <a:sym typeface="Wingdings" panose="05000000000000000000" pitchFamily="2" charset="2"/>
              </a:rPr>
              <a:t>  Cu </a:t>
            </a:r>
            <a:endParaRPr lang="en-US" sz="2400" b="1" dirty="0">
              <a:solidFill>
                <a:srgbClr val="92D050"/>
              </a:solidFill>
            </a:endParaRPr>
          </a:p>
        </p:txBody>
      </p:sp>
    </p:spTree>
    <p:extLst>
      <p:ext uri="{BB962C8B-B14F-4D97-AF65-F5344CB8AC3E}">
        <p14:creationId xmlns:p14="http://schemas.microsoft.com/office/powerpoint/2010/main" val="38165001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5360" y="1442720"/>
            <a:ext cx="10596880" cy="8737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2"/>
          <p:cNvGrpSpPr>
            <a:grpSpLocks/>
          </p:cNvGrpSpPr>
          <p:nvPr/>
        </p:nvGrpSpPr>
        <p:grpSpPr bwMode="auto">
          <a:xfrm>
            <a:off x="2819400" y="4572001"/>
            <a:ext cx="533400" cy="577170"/>
            <a:chOff x="720" y="1056"/>
            <a:chExt cx="432" cy="509"/>
          </a:xfrm>
        </p:grpSpPr>
        <p:sp>
          <p:nvSpPr>
            <p:cNvPr id="12441" name="Oval 3"/>
            <p:cNvSpPr>
              <a:spLocks noChangeArrowheads="1"/>
            </p:cNvSpPr>
            <p:nvPr/>
          </p:nvSpPr>
          <p:spPr bwMode="auto">
            <a:xfrm>
              <a:off x="720" y="1056"/>
              <a:ext cx="336" cy="336"/>
            </a:xfrm>
            <a:prstGeom prst="ellipse">
              <a:avLst/>
            </a:prstGeom>
            <a:gradFill rotWithShape="1">
              <a:gsLst>
                <a:gs pos="0">
                  <a:schemeClr val="bg1"/>
                </a:gs>
                <a:gs pos="100000">
                  <a:srgbClr val="DDDDDD"/>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42" name="Text Box 4"/>
            <p:cNvSpPr txBox="1">
              <a:spLocks noChangeArrowheads="1"/>
            </p:cNvSpPr>
            <p:nvPr/>
          </p:nvSpPr>
          <p:spPr bwMode="auto">
            <a:xfrm>
              <a:off x="720" y="1104"/>
              <a:ext cx="432"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Zn</a:t>
              </a:r>
              <a:r>
                <a:rPr lang="en-US" altLang="en-US" sz="1400" b="1" baseline="30000"/>
                <a:t>2+</a:t>
              </a:r>
              <a:endParaRPr lang="en-US" altLang="en-US" sz="1400" b="1"/>
            </a:p>
          </p:txBody>
        </p:sp>
      </p:grpSp>
      <p:grpSp>
        <p:nvGrpSpPr>
          <p:cNvPr id="12290" name="Group 5"/>
          <p:cNvGrpSpPr>
            <a:grpSpLocks/>
          </p:cNvGrpSpPr>
          <p:nvPr/>
        </p:nvGrpSpPr>
        <p:grpSpPr bwMode="auto">
          <a:xfrm>
            <a:off x="2209800" y="4114800"/>
            <a:ext cx="609600" cy="503238"/>
            <a:chOff x="6480" y="700"/>
            <a:chExt cx="384" cy="317"/>
          </a:xfrm>
        </p:grpSpPr>
        <p:sp>
          <p:nvSpPr>
            <p:cNvPr id="12439" name="Oval 6"/>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40" name="Text Box 7"/>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grpSp>
        <p:nvGrpSpPr>
          <p:cNvPr id="12291" name="Group 8"/>
          <p:cNvGrpSpPr>
            <a:grpSpLocks/>
          </p:cNvGrpSpPr>
          <p:nvPr/>
        </p:nvGrpSpPr>
        <p:grpSpPr bwMode="auto">
          <a:xfrm>
            <a:off x="2209800" y="4343400"/>
            <a:ext cx="609600" cy="503238"/>
            <a:chOff x="6480" y="700"/>
            <a:chExt cx="384" cy="317"/>
          </a:xfrm>
        </p:grpSpPr>
        <p:sp>
          <p:nvSpPr>
            <p:cNvPr id="12437" name="Oval 9"/>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38" name="Text Box 10"/>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grpSp>
        <p:nvGrpSpPr>
          <p:cNvPr id="12292" name="Group 11"/>
          <p:cNvGrpSpPr>
            <a:grpSpLocks/>
          </p:cNvGrpSpPr>
          <p:nvPr/>
        </p:nvGrpSpPr>
        <p:grpSpPr bwMode="auto">
          <a:xfrm>
            <a:off x="2209800" y="4830764"/>
            <a:ext cx="609600" cy="503237"/>
            <a:chOff x="6480" y="700"/>
            <a:chExt cx="384" cy="317"/>
          </a:xfrm>
        </p:grpSpPr>
        <p:sp>
          <p:nvSpPr>
            <p:cNvPr id="12435" name="Oval 12"/>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36" name="Text Box 13"/>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grpSp>
        <p:nvGrpSpPr>
          <p:cNvPr id="12293" name="Group 14"/>
          <p:cNvGrpSpPr>
            <a:grpSpLocks/>
          </p:cNvGrpSpPr>
          <p:nvPr/>
        </p:nvGrpSpPr>
        <p:grpSpPr bwMode="auto">
          <a:xfrm>
            <a:off x="2209800" y="5287964"/>
            <a:ext cx="609600" cy="503237"/>
            <a:chOff x="6480" y="700"/>
            <a:chExt cx="384" cy="317"/>
          </a:xfrm>
        </p:grpSpPr>
        <p:sp>
          <p:nvSpPr>
            <p:cNvPr id="12433" name="Oval 15"/>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34" name="Text Box 16"/>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grpSp>
        <p:nvGrpSpPr>
          <p:cNvPr id="12294" name="Group 17"/>
          <p:cNvGrpSpPr>
            <a:grpSpLocks/>
          </p:cNvGrpSpPr>
          <p:nvPr/>
        </p:nvGrpSpPr>
        <p:grpSpPr bwMode="auto">
          <a:xfrm>
            <a:off x="2209800" y="5715000"/>
            <a:ext cx="609600" cy="503238"/>
            <a:chOff x="6480" y="700"/>
            <a:chExt cx="384" cy="317"/>
          </a:xfrm>
        </p:grpSpPr>
        <p:sp>
          <p:nvSpPr>
            <p:cNvPr id="12431" name="Oval 18"/>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32" name="Text Box 19"/>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12295" name="Rectangle 20"/>
          <p:cNvSpPr>
            <a:spLocks noChangeArrowheads="1"/>
          </p:cNvSpPr>
          <p:nvPr/>
        </p:nvSpPr>
        <p:spPr bwMode="auto">
          <a:xfrm>
            <a:off x="1905000" y="4114800"/>
            <a:ext cx="838200" cy="213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8" name="Group 21"/>
          <p:cNvGrpSpPr>
            <a:grpSpLocks/>
          </p:cNvGrpSpPr>
          <p:nvPr/>
        </p:nvGrpSpPr>
        <p:grpSpPr bwMode="auto">
          <a:xfrm>
            <a:off x="1905000" y="4114800"/>
            <a:ext cx="609600" cy="503238"/>
            <a:chOff x="6480" y="700"/>
            <a:chExt cx="384" cy="317"/>
          </a:xfrm>
        </p:grpSpPr>
        <p:sp>
          <p:nvSpPr>
            <p:cNvPr id="12429" name="Oval 22"/>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30" name="Text Box 23"/>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12297" name="Rectangle 24"/>
          <p:cNvSpPr>
            <a:spLocks noGrp="1" noChangeArrowheads="1"/>
          </p:cNvSpPr>
          <p:nvPr>
            <p:ph type="title"/>
          </p:nvPr>
        </p:nvSpPr>
        <p:spPr>
          <a:xfrm>
            <a:off x="1981200" y="-228600"/>
            <a:ext cx="8229600" cy="1143000"/>
          </a:xfrm>
        </p:spPr>
        <p:txBody>
          <a:bodyPr/>
          <a:lstStyle/>
          <a:p>
            <a:pPr eaLnBrk="1" hangingPunct="1"/>
            <a:r>
              <a:rPr lang="en-US" altLang="en-US">
                <a:latin typeface="Arial" panose="020B0604020202020204" pitchFamily="34" charset="0"/>
              </a:rPr>
              <a:t>Voltaic Cell</a:t>
            </a:r>
          </a:p>
        </p:txBody>
      </p:sp>
      <p:sp>
        <p:nvSpPr>
          <p:cNvPr id="59417" name="Text Box 25"/>
          <p:cNvSpPr txBox="1">
            <a:spLocks noChangeArrowheads="1"/>
          </p:cNvSpPr>
          <p:nvPr/>
        </p:nvSpPr>
        <p:spPr bwMode="auto">
          <a:xfrm>
            <a:off x="61722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18" name="Text Box 26"/>
          <p:cNvSpPr txBox="1">
            <a:spLocks noChangeArrowheads="1"/>
          </p:cNvSpPr>
          <p:nvPr/>
        </p:nvSpPr>
        <p:spPr bwMode="auto">
          <a:xfrm>
            <a:off x="4572000" y="48768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19" name="Text Box 27"/>
          <p:cNvSpPr txBox="1">
            <a:spLocks noChangeArrowheads="1"/>
          </p:cNvSpPr>
          <p:nvPr/>
        </p:nvSpPr>
        <p:spPr bwMode="auto">
          <a:xfrm>
            <a:off x="57912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0" name="Text Box 28"/>
          <p:cNvSpPr txBox="1">
            <a:spLocks noChangeArrowheads="1"/>
          </p:cNvSpPr>
          <p:nvPr/>
        </p:nvSpPr>
        <p:spPr bwMode="auto">
          <a:xfrm>
            <a:off x="68580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1" name="Text Box 29"/>
          <p:cNvSpPr txBox="1">
            <a:spLocks noChangeArrowheads="1"/>
          </p:cNvSpPr>
          <p:nvPr/>
        </p:nvSpPr>
        <p:spPr bwMode="auto">
          <a:xfrm>
            <a:off x="65532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2" name="Text Box 30"/>
          <p:cNvSpPr txBox="1">
            <a:spLocks noChangeArrowheads="1"/>
          </p:cNvSpPr>
          <p:nvPr/>
        </p:nvSpPr>
        <p:spPr bwMode="auto">
          <a:xfrm>
            <a:off x="4953000" y="507365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3" name="Text Box 31"/>
          <p:cNvSpPr txBox="1">
            <a:spLocks noChangeArrowheads="1"/>
          </p:cNvSpPr>
          <p:nvPr/>
        </p:nvSpPr>
        <p:spPr bwMode="auto">
          <a:xfrm>
            <a:off x="70866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4" name="Text Box 32"/>
          <p:cNvSpPr txBox="1">
            <a:spLocks noChangeArrowheads="1"/>
          </p:cNvSpPr>
          <p:nvPr/>
        </p:nvSpPr>
        <p:spPr bwMode="auto">
          <a:xfrm>
            <a:off x="4800600" y="522605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25" name="Text Box 33"/>
          <p:cNvSpPr txBox="1">
            <a:spLocks noChangeArrowheads="1"/>
          </p:cNvSpPr>
          <p:nvPr/>
        </p:nvSpPr>
        <p:spPr bwMode="auto">
          <a:xfrm>
            <a:off x="5867400" y="48450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26" name="Text Box 34"/>
          <p:cNvSpPr txBox="1">
            <a:spLocks noChangeArrowheads="1"/>
          </p:cNvSpPr>
          <p:nvPr/>
        </p:nvSpPr>
        <p:spPr bwMode="auto">
          <a:xfrm>
            <a:off x="6019800" y="49974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27" name="Text Box 35"/>
          <p:cNvSpPr txBox="1">
            <a:spLocks noChangeArrowheads="1"/>
          </p:cNvSpPr>
          <p:nvPr/>
        </p:nvSpPr>
        <p:spPr bwMode="auto">
          <a:xfrm>
            <a:off x="5638800" y="49974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28" name="Text Box 36"/>
          <p:cNvSpPr txBox="1">
            <a:spLocks noChangeArrowheads="1"/>
          </p:cNvSpPr>
          <p:nvPr/>
        </p:nvSpPr>
        <p:spPr bwMode="auto">
          <a:xfrm>
            <a:off x="5257800" y="48450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29" name="Text Box 37"/>
          <p:cNvSpPr txBox="1">
            <a:spLocks noChangeArrowheads="1"/>
          </p:cNvSpPr>
          <p:nvPr/>
        </p:nvSpPr>
        <p:spPr bwMode="auto">
          <a:xfrm>
            <a:off x="6400800" y="48450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30" name="Text Box 38"/>
          <p:cNvSpPr txBox="1">
            <a:spLocks noChangeArrowheads="1"/>
          </p:cNvSpPr>
          <p:nvPr/>
        </p:nvSpPr>
        <p:spPr bwMode="auto">
          <a:xfrm>
            <a:off x="6553200" y="49974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31" name="Text Box 39"/>
          <p:cNvSpPr txBox="1">
            <a:spLocks noChangeArrowheads="1"/>
          </p:cNvSpPr>
          <p:nvPr/>
        </p:nvSpPr>
        <p:spPr bwMode="auto">
          <a:xfrm>
            <a:off x="6858000" y="48450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32" name="Text Box 40"/>
          <p:cNvSpPr txBox="1">
            <a:spLocks noChangeArrowheads="1"/>
          </p:cNvSpPr>
          <p:nvPr/>
        </p:nvSpPr>
        <p:spPr bwMode="auto">
          <a:xfrm>
            <a:off x="7010400" y="49974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33" name="Text Box 41"/>
          <p:cNvSpPr txBox="1">
            <a:spLocks noChangeArrowheads="1"/>
          </p:cNvSpPr>
          <p:nvPr/>
        </p:nvSpPr>
        <p:spPr bwMode="auto">
          <a:xfrm>
            <a:off x="4876800" y="484505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NO</a:t>
            </a:r>
            <a:r>
              <a:rPr lang="en-US" altLang="en-US" sz="1600" b="1" baseline="-25000">
                <a:solidFill>
                  <a:srgbClr val="5F5F5F"/>
                </a:solidFill>
                <a:latin typeface="Arial Unicode MS" panose="020B0604020202020204" pitchFamily="34" charset="-128"/>
              </a:rPr>
              <a:t>3</a:t>
            </a:r>
            <a:r>
              <a:rPr lang="en-US" altLang="en-US" sz="1600" b="1" baseline="40000">
                <a:solidFill>
                  <a:srgbClr val="5F5F5F"/>
                </a:solidFill>
                <a:latin typeface="Arial Unicode MS" panose="020B0604020202020204" pitchFamily="34" charset="-128"/>
              </a:rPr>
              <a:t>-</a:t>
            </a:r>
          </a:p>
        </p:txBody>
      </p:sp>
      <p:sp>
        <p:nvSpPr>
          <p:cNvPr id="59434" name="Text Box 42"/>
          <p:cNvSpPr txBox="1">
            <a:spLocks noChangeArrowheads="1"/>
          </p:cNvSpPr>
          <p:nvPr/>
        </p:nvSpPr>
        <p:spPr bwMode="auto">
          <a:xfrm>
            <a:off x="5486400" y="518160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35" name="Text Box 43"/>
          <p:cNvSpPr txBox="1">
            <a:spLocks noChangeArrowheads="1"/>
          </p:cNvSpPr>
          <p:nvPr/>
        </p:nvSpPr>
        <p:spPr bwMode="auto">
          <a:xfrm>
            <a:off x="5181600" y="522605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59436" name="Text Box 44"/>
          <p:cNvSpPr txBox="1">
            <a:spLocks noChangeArrowheads="1"/>
          </p:cNvSpPr>
          <p:nvPr/>
        </p:nvSpPr>
        <p:spPr bwMode="auto">
          <a:xfrm>
            <a:off x="4572000" y="514985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solidFill>
                  <a:srgbClr val="5F5F5F"/>
                </a:solidFill>
                <a:latin typeface="Arial Unicode MS" panose="020B0604020202020204" pitchFamily="34" charset="-128"/>
              </a:rPr>
              <a:t>Na</a:t>
            </a:r>
            <a:r>
              <a:rPr lang="en-US" altLang="en-US" sz="1600" b="1" baseline="30000">
                <a:solidFill>
                  <a:srgbClr val="5F5F5F"/>
                </a:solidFill>
                <a:latin typeface="Arial Unicode MS" panose="020B0604020202020204" pitchFamily="34" charset="-128"/>
              </a:rPr>
              <a:t>+</a:t>
            </a:r>
          </a:p>
        </p:txBody>
      </p:sp>
      <p:sp>
        <p:nvSpPr>
          <p:cNvPr id="12318" name="AutoShape 45"/>
          <p:cNvSpPr>
            <a:spLocks noChangeArrowheads="1"/>
          </p:cNvSpPr>
          <p:nvPr/>
        </p:nvSpPr>
        <p:spPr bwMode="auto">
          <a:xfrm>
            <a:off x="7543800" y="3124200"/>
            <a:ext cx="2971800" cy="3505200"/>
          </a:xfrm>
          <a:prstGeom prst="can">
            <a:avLst>
              <a:gd name="adj" fmla="val 29487"/>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19" name="AutoShape 46"/>
          <p:cNvSpPr>
            <a:spLocks noChangeArrowheads="1"/>
          </p:cNvSpPr>
          <p:nvPr/>
        </p:nvSpPr>
        <p:spPr bwMode="auto">
          <a:xfrm>
            <a:off x="1676400" y="3124200"/>
            <a:ext cx="2971800" cy="3505200"/>
          </a:xfrm>
          <a:prstGeom prst="can">
            <a:avLst>
              <a:gd name="adj" fmla="val 29487"/>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12320" name="AutoShape 47"/>
          <p:cNvCxnSpPr>
            <a:cxnSpLocks noChangeShapeType="1"/>
            <a:stCxn id="12319" idx="4"/>
            <a:endCxn id="12318" idx="2"/>
          </p:cNvCxnSpPr>
          <p:nvPr/>
        </p:nvCxnSpPr>
        <p:spPr bwMode="auto">
          <a:xfrm>
            <a:off x="4660900" y="4876800"/>
            <a:ext cx="2870200" cy="0"/>
          </a:xfrm>
          <a:prstGeom prst="straightConnector1">
            <a:avLst/>
          </a:prstGeom>
          <a:noFill/>
          <a:ln w="25400">
            <a:solidFill>
              <a:schemeClr val="tx1"/>
            </a:solidFill>
            <a:round/>
            <a:headEnd/>
            <a:tailEnd/>
          </a:ln>
          <a:extLst>
            <a:ext uri="{909E8E84-426E-40DD-AFC4-6F175D3DCCD1}">
              <a14:hiddenFill xmlns:a14="http://schemas.microsoft.com/office/drawing/2010/main">
                <a:noFill/>
              </a14:hiddenFill>
            </a:ext>
          </a:extLst>
        </p:spPr>
      </p:cxnSp>
      <p:cxnSp>
        <p:nvCxnSpPr>
          <p:cNvPr id="12321" name="AutoShape 48"/>
          <p:cNvCxnSpPr>
            <a:cxnSpLocks noChangeShapeType="1"/>
          </p:cNvCxnSpPr>
          <p:nvPr/>
        </p:nvCxnSpPr>
        <p:spPr bwMode="auto">
          <a:xfrm>
            <a:off x="4648200" y="5486400"/>
            <a:ext cx="2895600" cy="0"/>
          </a:xfrm>
          <a:prstGeom prst="straightConnector1">
            <a:avLst/>
          </a:prstGeom>
          <a:noFill/>
          <a:ln w="25400">
            <a:solidFill>
              <a:schemeClr val="tx1"/>
            </a:solidFill>
            <a:round/>
            <a:headEnd/>
            <a:tailEnd/>
          </a:ln>
          <a:extLst>
            <a:ext uri="{909E8E84-426E-40DD-AFC4-6F175D3DCCD1}">
              <a14:hiddenFill xmlns:a14="http://schemas.microsoft.com/office/drawing/2010/main">
                <a:noFill/>
              </a14:hiddenFill>
            </a:ext>
          </a:extLst>
        </p:spPr>
      </p:cxnSp>
      <p:sp>
        <p:nvSpPr>
          <p:cNvPr id="12322" name="Rectangle 49"/>
          <p:cNvSpPr>
            <a:spLocks noChangeArrowheads="1"/>
          </p:cNvSpPr>
          <p:nvPr/>
        </p:nvSpPr>
        <p:spPr bwMode="auto">
          <a:xfrm>
            <a:off x="9448800" y="4114800"/>
            <a:ext cx="838200" cy="213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12323" name="AutoShape 50"/>
          <p:cNvCxnSpPr>
            <a:cxnSpLocks noChangeShapeType="1"/>
            <a:stCxn id="12295" idx="0"/>
            <a:endCxn id="12322" idx="0"/>
          </p:cNvCxnSpPr>
          <p:nvPr/>
        </p:nvCxnSpPr>
        <p:spPr bwMode="auto">
          <a:xfrm rot="5400000" flipV="1">
            <a:off x="6095206" y="343694"/>
            <a:ext cx="1588" cy="7543800"/>
          </a:xfrm>
          <a:prstGeom prst="curvedConnector3">
            <a:avLst>
              <a:gd name="adj1" fmla="val -198100000"/>
            </a:avLst>
          </a:prstGeom>
          <a:noFill/>
          <a:ln w="25400">
            <a:solidFill>
              <a:schemeClr val="tx1"/>
            </a:solidFill>
            <a:round/>
            <a:headEnd/>
            <a:tailEnd/>
          </a:ln>
          <a:extLst>
            <a:ext uri="{909E8E84-426E-40DD-AFC4-6F175D3DCCD1}">
              <a14:hiddenFill xmlns:a14="http://schemas.microsoft.com/office/drawing/2010/main">
                <a:noFill/>
              </a14:hiddenFill>
            </a:ext>
          </a:extLst>
        </p:spPr>
      </p:cxnSp>
      <p:grpSp>
        <p:nvGrpSpPr>
          <p:cNvPr id="12324" name="Group 51"/>
          <p:cNvGrpSpPr>
            <a:grpSpLocks/>
          </p:cNvGrpSpPr>
          <p:nvPr/>
        </p:nvGrpSpPr>
        <p:grpSpPr bwMode="auto">
          <a:xfrm>
            <a:off x="9448800" y="4114800"/>
            <a:ext cx="533400" cy="552450"/>
            <a:chOff x="6144" y="672"/>
            <a:chExt cx="336" cy="348"/>
          </a:xfrm>
        </p:grpSpPr>
        <p:sp>
          <p:nvSpPr>
            <p:cNvPr id="12427" name="Oval 52"/>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28" name="Text Box 53"/>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25" name="Group 54"/>
          <p:cNvGrpSpPr>
            <a:grpSpLocks/>
          </p:cNvGrpSpPr>
          <p:nvPr/>
        </p:nvGrpSpPr>
        <p:grpSpPr bwMode="auto">
          <a:xfrm>
            <a:off x="9753600" y="4876800"/>
            <a:ext cx="533400" cy="552450"/>
            <a:chOff x="6144" y="672"/>
            <a:chExt cx="336" cy="348"/>
          </a:xfrm>
        </p:grpSpPr>
        <p:sp>
          <p:nvSpPr>
            <p:cNvPr id="12425" name="Oval 55"/>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26" name="Text Box 56"/>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26" name="Group 57"/>
          <p:cNvGrpSpPr>
            <a:grpSpLocks/>
          </p:cNvGrpSpPr>
          <p:nvPr/>
        </p:nvGrpSpPr>
        <p:grpSpPr bwMode="auto">
          <a:xfrm>
            <a:off x="9753600" y="5257800"/>
            <a:ext cx="533400" cy="552450"/>
            <a:chOff x="6144" y="672"/>
            <a:chExt cx="336" cy="348"/>
          </a:xfrm>
        </p:grpSpPr>
        <p:sp>
          <p:nvSpPr>
            <p:cNvPr id="12423" name="Oval 58"/>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24" name="Text Box 59"/>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27" name="Group 60"/>
          <p:cNvGrpSpPr>
            <a:grpSpLocks/>
          </p:cNvGrpSpPr>
          <p:nvPr/>
        </p:nvGrpSpPr>
        <p:grpSpPr bwMode="auto">
          <a:xfrm>
            <a:off x="9448800" y="5181600"/>
            <a:ext cx="533400" cy="552450"/>
            <a:chOff x="6144" y="672"/>
            <a:chExt cx="336" cy="348"/>
          </a:xfrm>
        </p:grpSpPr>
        <p:sp>
          <p:nvSpPr>
            <p:cNvPr id="12421" name="Oval 61"/>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22" name="Text Box 62"/>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28" name="Group 63"/>
          <p:cNvGrpSpPr>
            <a:grpSpLocks/>
          </p:cNvGrpSpPr>
          <p:nvPr/>
        </p:nvGrpSpPr>
        <p:grpSpPr bwMode="auto">
          <a:xfrm>
            <a:off x="9753600" y="5715000"/>
            <a:ext cx="533400" cy="552450"/>
            <a:chOff x="6144" y="672"/>
            <a:chExt cx="336" cy="348"/>
          </a:xfrm>
        </p:grpSpPr>
        <p:sp>
          <p:nvSpPr>
            <p:cNvPr id="12419" name="Oval 64"/>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20" name="Text Box 65"/>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29" name="Group 66"/>
          <p:cNvGrpSpPr>
            <a:grpSpLocks/>
          </p:cNvGrpSpPr>
          <p:nvPr/>
        </p:nvGrpSpPr>
        <p:grpSpPr bwMode="auto">
          <a:xfrm>
            <a:off x="9448800" y="5638800"/>
            <a:ext cx="533400" cy="552450"/>
            <a:chOff x="6144" y="672"/>
            <a:chExt cx="336" cy="348"/>
          </a:xfrm>
        </p:grpSpPr>
        <p:sp>
          <p:nvSpPr>
            <p:cNvPr id="12417" name="Oval 67"/>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18" name="Text Box 68"/>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30" name="Group 69"/>
          <p:cNvGrpSpPr>
            <a:grpSpLocks/>
          </p:cNvGrpSpPr>
          <p:nvPr/>
        </p:nvGrpSpPr>
        <p:grpSpPr bwMode="auto">
          <a:xfrm>
            <a:off x="9448800" y="4724400"/>
            <a:ext cx="533400" cy="552450"/>
            <a:chOff x="6144" y="672"/>
            <a:chExt cx="336" cy="348"/>
          </a:xfrm>
        </p:grpSpPr>
        <p:sp>
          <p:nvSpPr>
            <p:cNvPr id="12415" name="Oval 70"/>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16" name="Text Box 71"/>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31" name="Group 72"/>
          <p:cNvGrpSpPr>
            <a:grpSpLocks/>
          </p:cNvGrpSpPr>
          <p:nvPr/>
        </p:nvGrpSpPr>
        <p:grpSpPr bwMode="auto">
          <a:xfrm>
            <a:off x="9448800" y="4343400"/>
            <a:ext cx="533400" cy="552450"/>
            <a:chOff x="6144" y="672"/>
            <a:chExt cx="336" cy="348"/>
          </a:xfrm>
        </p:grpSpPr>
        <p:sp>
          <p:nvSpPr>
            <p:cNvPr id="12413" name="Oval 73"/>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14" name="Text Box 74"/>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32" name="Group 75"/>
          <p:cNvGrpSpPr>
            <a:grpSpLocks/>
          </p:cNvGrpSpPr>
          <p:nvPr/>
        </p:nvGrpSpPr>
        <p:grpSpPr bwMode="auto">
          <a:xfrm>
            <a:off x="9753600" y="4419600"/>
            <a:ext cx="533400" cy="552450"/>
            <a:chOff x="6144" y="672"/>
            <a:chExt cx="336" cy="348"/>
          </a:xfrm>
        </p:grpSpPr>
        <p:sp>
          <p:nvSpPr>
            <p:cNvPr id="12411" name="Oval 76"/>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12" name="Text Box 77"/>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2333" name="Group 78"/>
          <p:cNvGrpSpPr>
            <a:grpSpLocks/>
          </p:cNvGrpSpPr>
          <p:nvPr/>
        </p:nvGrpSpPr>
        <p:grpSpPr bwMode="auto">
          <a:xfrm>
            <a:off x="9753600" y="4114800"/>
            <a:ext cx="533400" cy="552450"/>
            <a:chOff x="6144" y="672"/>
            <a:chExt cx="336" cy="348"/>
          </a:xfrm>
        </p:grpSpPr>
        <p:sp>
          <p:nvSpPr>
            <p:cNvPr id="12409" name="Oval 79"/>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10" name="Text Box 80"/>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19" name="Group 81"/>
          <p:cNvGrpSpPr>
            <a:grpSpLocks/>
          </p:cNvGrpSpPr>
          <p:nvPr/>
        </p:nvGrpSpPr>
        <p:grpSpPr bwMode="auto">
          <a:xfrm>
            <a:off x="7620000" y="4286250"/>
            <a:ext cx="609600" cy="381000"/>
            <a:chOff x="6000" y="1392"/>
            <a:chExt cx="384" cy="240"/>
          </a:xfrm>
        </p:grpSpPr>
        <p:sp>
          <p:nvSpPr>
            <p:cNvPr id="12407" name="Oval 82"/>
            <p:cNvSpPr>
              <a:spLocks noChangeArrowheads="1"/>
            </p:cNvSpPr>
            <p:nvPr/>
          </p:nvSpPr>
          <p:spPr bwMode="auto">
            <a:xfrm>
              <a:off x="6027" y="1392"/>
              <a:ext cx="261" cy="240"/>
            </a:xfrm>
            <a:prstGeom prst="ellipse">
              <a:avLst/>
            </a:prstGeom>
            <a:gradFill rotWithShape="1">
              <a:gsLst>
                <a:gs pos="0">
                  <a:srgbClr val="B9FFFF"/>
                </a:gs>
                <a:gs pos="100000">
                  <a:srgbClr val="00FFCC"/>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08" name="Text Box 83"/>
            <p:cNvSpPr txBox="1">
              <a:spLocks noChangeArrowheads="1"/>
            </p:cNvSpPr>
            <p:nvPr/>
          </p:nvSpPr>
          <p:spPr bwMode="auto">
            <a:xfrm>
              <a:off x="6000" y="1440"/>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Cu</a:t>
              </a:r>
              <a:r>
                <a:rPr lang="en-US" altLang="en-US" sz="1400" b="1" baseline="30000"/>
                <a:t>2+</a:t>
              </a:r>
              <a:endParaRPr lang="en-US" altLang="en-US" sz="1400" b="1"/>
            </a:p>
          </p:txBody>
        </p:sp>
      </p:grpSp>
      <p:grpSp>
        <p:nvGrpSpPr>
          <p:cNvPr id="20" name="Group 84"/>
          <p:cNvGrpSpPr>
            <a:grpSpLocks/>
          </p:cNvGrpSpPr>
          <p:nvPr/>
        </p:nvGrpSpPr>
        <p:grpSpPr bwMode="auto">
          <a:xfrm>
            <a:off x="9067800" y="4191000"/>
            <a:ext cx="533400" cy="552450"/>
            <a:chOff x="6144" y="672"/>
            <a:chExt cx="336" cy="348"/>
          </a:xfrm>
        </p:grpSpPr>
        <p:sp>
          <p:nvSpPr>
            <p:cNvPr id="12405" name="Oval 85"/>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06" name="Text Box 86"/>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sp>
        <p:nvSpPr>
          <p:cNvPr id="59479" name="WordArt 87"/>
          <p:cNvSpPr>
            <a:spLocks noChangeArrowheads="1" noChangeShapeType="1" noTextEdit="1"/>
          </p:cNvSpPr>
          <p:nvPr/>
        </p:nvSpPr>
        <p:spPr bwMode="auto">
          <a:xfrm>
            <a:off x="2133600" y="40386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21" name="Group 88"/>
          <p:cNvGrpSpPr>
            <a:grpSpLocks/>
          </p:cNvGrpSpPr>
          <p:nvPr/>
        </p:nvGrpSpPr>
        <p:grpSpPr bwMode="auto">
          <a:xfrm>
            <a:off x="1905000" y="4525964"/>
            <a:ext cx="609600" cy="503237"/>
            <a:chOff x="6480" y="700"/>
            <a:chExt cx="384" cy="317"/>
          </a:xfrm>
        </p:grpSpPr>
        <p:sp>
          <p:nvSpPr>
            <p:cNvPr id="12403" name="Oval 89"/>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04" name="Text Box 90"/>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59483" name="WordArt 91"/>
          <p:cNvSpPr>
            <a:spLocks noChangeArrowheads="1" noChangeShapeType="1" noTextEdit="1"/>
          </p:cNvSpPr>
          <p:nvPr/>
        </p:nvSpPr>
        <p:spPr bwMode="auto">
          <a:xfrm>
            <a:off x="2133600" y="42672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22" name="Group 92"/>
          <p:cNvGrpSpPr>
            <a:grpSpLocks/>
          </p:cNvGrpSpPr>
          <p:nvPr/>
        </p:nvGrpSpPr>
        <p:grpSpPr bwMode="auto">
          <a:xfrm>
            <a:off x="7620000" y="4667250"/>
            <a:ext cx="609600" cy="381000"/>
            <a:chOff x="6000" y="1392"/>
            <a:chExt cx="384" cy="240"/>
          </a:xfrm>
        </p:grpSpPr>
        <p:sp>
          <p:nvSpPr>
            <p:cNvPr id="12401" name="Oval 93"/>
            <p:cNvSpPr>
              <a:spLocks noChangeArrowheads="1"/>
            </p:cNvSpPr>
            <p:nvPr/>
          </p:nvSpPr>
          <p:spPr bwMode="auto">
            <a:xfrm>
              <a:off x="6027" y="1392"/>
              <a:ext cx="261" cy="240"/>
            </a:xfrm>
            <a:prstGeom prst="ellipse">
              <a:avLst/>
            </a:prstGeom>
            <a:gradFill rotWithShape="1">
              <a:gsLst>
                <a:gs pos="0">
                  <a:srgbClr val="B9FFFF"/>
                </a:gs>
                <a:gs pos="100000">
                  <a:srgbClr val="00FFCC"/>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02" name="Text Box 94"/>
            <p:cNvSpPr txBox="1">
              <a:spLocks noChangeArrowheads="1"/>
            </p:cNvSpPr>
            <p:nvPr/>
          </p:nvSpPr>
          <p:spPr bwMode="auto">
            <a:xfrm>
              <a:off x="6000" y="1440"/>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Cu</a:t>
              </a:r>
              <a:r>
                <a:rPr lang="en-US" altLang="en-US" sz="1400" b="1" baseline="30000"/>
                <a:t>2+</a:t>
              </a:r>
              <a:endParaRPr lang="en-US" altLang="en-US" sz="1400" b="1"/>
            </a:p>
          </p:txBody>
        </p:sp>
      </p:grpSp>
      <p:grpSp>
        <p:nvGrpSpPr>
          <p:cNvPr id="23" name="Group 95"/>
          <p:cNvGrpSpPr>
            <a:grpSpLocks/>
          </p:cNvGrpSpPr>
          <p:nvPr/>
        </p:nvGrpSpPr>
        <p:grpSpPr bwMode="auto">
          <a:xfrm>
            <a:off x="9067800" y="4572000"/>
            <a:ext cx="533400" cy="552450"/>
            <a:chOff x="6144" y="672"/>
            <a:chExt cx="336" cy="348"/>
          </a:xfrm>
        </p:grpSpPr>
        <p:sp>
          <p:nvSpPr>
            <p:cNvPr id="12399" name="Oval 96"/>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400" name="Text Box 97"/>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grpSp>
        <p:nvGrpSpPr>
          <p:cNvPr id="24" name="Group 98"/>
          <p:cNvGrpSpPr>
            <a:grpSpLocks/>
          </p:cNvGrpSpPr>
          <p:nvPr/>
        </p:nvGrpSpPr>
        <p:grpSpPr bwMode="auto">
          <a:xfrm>
            <a:off x="1905000" y="4906964"/>
            <a:ext cx="609600" cy="503237"/>
            <a:chOff x="6480" y="700"/>
            <a:chExt cx="384" cy="317"/>
          </a:xfrm>
        </p:grpSpPr>
        <p:sp>
          <p:nvSpPr>
            <p:cNvPr id="12397" name="Oval 99"/>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98" name="Text Box 100"/>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59493" name="WordArt 101"/>
          <p:cNvSpPr>
            <a:spLocks noChangeArrowheads="1" noChangeShapeType="1" noTextEdit="1"/>
          </p:cNvSpPr>
          <p:nvPr/>
        </p:nvSpPr>
        <p:spPr bwMode="auto">
          <a:xfrm>
            <a:off x="2133600" y="44196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sp>
        <p:nvSpPr>
          <p:cNvPr id="59494" name="WordArt 102"/>
          <p:cNvSpPr>
            <a:spLocks noChangeArrowheads="1" noChangeShapeType="1" noTextEdit="1"/>
          </p:cNvSpPr>
          <p:nvPr/>
        </p:nvSpPr>
        <p:spPr bwMode="auto">
          <a:xfrm>
            <a:off x="2133600" y="46482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25" name="Group 103"/>
          <p:cNvGrpSpPr>
            <a:grpSpLocks/>
          </p:cNvGrpSpPr>
          <p:nvPr/>
        </p:nvGrpSpPr>
        <p:grpSpPr bwMode="auto">
          <a:xfrm>
            <a:off x="7620000" y="5048250"/>
            <a:ext cx="609600" cy="381000"/>
            <a:chOff x="6000" y="1392"/>
            <a:chExt cx="384" cy="240"/>
          </a:xfrm>
        </p:grpSpPr>
        <p:sp>
          <p:nvSpPr>
            <p:cNvPr id="12395" name="Oval 104"/>
            <p:cNvSpPr>
              <a:spLocks noChangeArrowheads="1"/>
            </p:cNvSpPr>
            <p:nvPr/>
          </p:nvSpPr>
          <p:spPr bwMode="auto">
            <a:xfrm>
              <a:off x="6027" y="1392"/>
              <a:ext cx="261" cy="240"/>
            </a:xfrm>
            <a:prstGeom prst="ellipse">
              <a:avLst/>
            </a:prstGeom>
            <a:gradFill rotWithShape="1">
              <a:gsLst>
                <a:gs pos="0">
                  <a:srgbClr val="B9FFFF"/>
                </a:gs>
                <a:gs pos="100000">
                  <a:srgbClr val="00FFCC"/>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96" name="Text Box 105"/>
            <p:cNvSpPr txBox="1">
              <a:spLocks noChangeArrowheads="1"/>
            </p:cNvSpPr>
            <p:nvPr/>
          </p:nvSpPr>
          <p:spPr bwMode="auto">
            <a:xfrm>
              <a:off x="6000" y="1440"/>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Cu</a:t>
              </a:r>
              <a:r>
                <a:rPr lang="en-US" altLang="en-US" sz="1400" b="1" baseline="30000"/>
                <a:t>2+</a:t>
              </a:r>
              <a:endParaRPr lang="en-US" altLang="en-US" sz="1400" b="1"/>
            </a:p>
          </p:txBody>
        </p:sp>
      </p:grpSp>
      <p:grpSp>
        <p:nvGrpSpPr>
          <p:cNvPr id="26" name="Group 106"/>
          <p:cNvGrpSpPr>
            <a:grpSpLocks/>
          </p:cNvGrpSpPr>
          <p:nvPr/>
        </p:nvGrpSpPr>
        <p:grpSpPr bwMode="auto">
          <a:xfrm>
            <a:off x="9067800" y="4953000"/>
            <a:ext cx="533400" cy="552450"/>
            <a:chOff x="6144" y="672"/>
            <a:chExt cx="336" cy="348"/>
          </a:xfrm>
        </p:grpSpPr>
        <p:sp>
          <p:nvSpPr>
            <p:cNvPr id="12393" name="Oval 107"/>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94" name="Text Box 108"/>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sp>
        <p:nvSpPr>
          <p:cNvPr id="59501" name="WordArt 109"/>
          <p:cNvSpPr>
            <a:spLocks noChangeArrowheads="1" noChangeShapeType="1" noTextEdit="1"/>
          </p:cNvSpPr>
          <p:nvPr/>
        </p:nvSpPr>
        <p:spPr bwMode="auto">
          <a:xfrm>
            <a:off x="2133600" y="48006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27" name="Group 110"/>
          <p:cNvGrpSpPr>
            <a:grpSpLocks/>
          </p:cNvGrpSpPr>
          <p:nvPr/>
        </p:nvGrpSpPr>
        <p:grpSpPr bwMode="auto">
          <a:xfrm>
            <a:off x="1905000" y="5287964"/>
            <a:ext cx="609600" cy="503237"/>
            <a:chOff x="6480" y="700"/>
            <a:chExt cx="384" cy="317"/>
          </a:xfrm>
        </p:grpSpPr>
        <p:sp>
          <p:nvSpPr>
            <p:cNvPr id="12391" name="Oval 111"/>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92" name="Text Box 112"/>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59505" name="WordArt 113"/>
          <p:cNvSpPr>
            <a:spLocks noChangeArrowheads="1" noChangeShapeType="1" noTextEdit="1"/>
          </p:cNvSpPr>
          <p:nvPr/>
        </p:nvSpPr>
        <p:spPr bwMode="auto">
          <a:xfrm>
            <a:off x="2133600" y="50292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28" name="Group 114"/>
          <p:cNvGrpSpPr>
            <a:grpSpLocks/>
          </p:cNvGrpSpPr>
          <p:nvPr/>
        </p:nvGrpSpPr>
        <p:grpSpPr bwMode="auto">
          <a:xfrm>
            <a:off x="7620000" y="5429250"/>
            <a:ext cx="609600" cy="381000"/>
            <a:chOff x="6000" y="1392"/>
            <a:chExt cx="384" cy="240"/>
          </a:xfrm>
        </p:grpSpPr>
        <p:sp>
          <p:nvSpPr>
            <p:cNvPr id="12389" name="Oval 115"/>
            <p:cNvSpPr>
              <a:spLocks noChangeArrowheads="1"/>
            </p:cNvSpPr>
            <p:nvPr/>
          </p:nvSpPr>
          <p:spPr bwMode="auto">
            <a:xfrm>
              <a:off x="6027" y="1392"/>
              <a:ext cx="261" cy="240"/>
            </a:xfrm>
            <a:prstGeom prst="ellipse">
              <a:avLst/>
            </a:prstGeom>
            <a:gradFill rotWithShape="1">
              <a:gsLst>
                <a:gs pos="0">
                  <a:srgbClr val="B9FFFF"/>
                </a:gs>
                <a:gs pos="100000">
                  <a:srgbClr val="00FFCC"/>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90" name="Text Box 116"/>
            <p:cNvSpPr txBox="1">
              <a:spLocks noChangeArrowheads="1"/>
            </p:cNvSpPr>
            <p:nvPr/>
          </p:nvSpPr>
          <p:spPr bwMode="auto">
            <a:xfrm>
              <a:off x="6000" y="1440"/>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Cu</a:t>
              </a:r>
              <a:r>
                <a:rPr lang="en-US" altLang="en-US" sz="1400" b="1" baseline="30000"/>
                <a:t>2+</a:t>
              </a:r>
              <a:endParaRPr lang="en-US" altLang="en-US" sz="1400" b="1"/>
            </a:p>
          </p:txBody>
        </p:sp>
      </p:grpSp>
      <p:grpSp>
        <p:nvGrpSpPr>
          <p:cNvPr id="29" name="Group 117"/>
          <p:cNvGrpSpPr>
            <a:grpSpLocks/>
          </p:cNvGrpSpPr>
          <p:nvPr/>
        </p:nvGrpSpPr>
        <p:grpSpPr bwMode="auto">
          <a:xfrm>
            <a:off x="9067800" y="5334000"/>
            <a:ext cx="533400" cy="552450"/>
            <a:chOff x="6144" y="672"/>
            <a:chExt cx="336" cy="348"/>
          </a:xfrm>
        </p:grpSpPr>
        <p:sp>
          <p:nvSpPr>
            <p:cNvPr id="12387" name="Oval 118"/>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88" name="Text Box 119"/>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sp>
        <p:nvSpPr>
          <p:cNvPr id="59512" name="WordArt 120"/>
          <p:cNvSpPr>
            <a:spLocks noChangeArrowheads="1" noChangeShapeType="1" noTextEdit="1"/>
          </p:cNvSpPr>
          <p:nvPr/>
        </p:nvSpPr>
        <p:spPr bwMode="auto">
          <a:xfrm>
            <a:off x="2133600" y="51816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30" name="Group 121"/>
          <p:cNvGrpSpPr>
            <a:grpSpLocks/>
          </p:cNvGrpSpPr>
          <p:nvPr/>
        </p:nvGrpSpPr>
        <p:grpSpPr bwMode="auto">
          <a:xfrm>
            <a:off x="1905000" y="5638800"/>
            <a:ext cx="609600" cy="503238"/>
            <a:chOff x="6480" y="700"/>
            <a:chExt cx="384" cy="317"/>
          </a:xfrm>
        </p:grpSpPr>
        <p:sp>
          <p:nvSpPr>
            <p:cNvPr id="12385" name="Oval 122"/>
            <p:cNvSpPr>
              <a:spLocks noChangeArrowheads="1"/>
            </p:cNvSpPr>
            <p:nvPr/>
          </p:nvSpPr>
          <p:spPr bwMode="auto">
            <a:xfrm>
              <a:off x="6480" y="700"/>
              <a:ext cx="336" cy="317"/>
            </a:xfrm>
            <a:prstGeom prst="ellipse">
              <a:avLst/>
            </a:prstGeom>
            <a:gradFill rotWithShape="1">
              <a:gsLst>
                <a:gs pos="0">
                  <a:srgbClr val="DDDDDD"/>
                </a:gs>
                <a:gs pos="100000">
                  <a:schemeClr val="bg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86" name="Text Box 123"/>
            <p:cNvSpPr txBox="1">
              <a:spLocks noChangeArrowheads="1"/>
            </p:cNvSpPr>
            <p:nvPr/>
          </p:nvSpPr>
          <p:spPr bwMode="auto">
            <a:xfrm>
              <a:off x="6516" y="720"/>
              <a:ext cx="3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800" b="1"/>
                <a:t>Zn</a:t>
              </a:r>
            </a:p>
          </p:txBody>
        </p:sp>
      </p:grpSp>
      <p:sp>
        <p:nvSpPr>
          <p:cNvPr id="59516" name="WordArt 124"/>
          <p:cNvSpPr>
            <a:spLocks noChangeArrowheads="1" noChangeShapeType="1" noTextEdit="1"/>
          </p:cNvSpPr>
          <p:nvPr/>
        </p:nvSpPr>
        <p:spPr bwMode="auto">
          <a:xfrm>
            <a:off x="2133600" y="54102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31" name="Group 125"/>
          <p:cNvGrpSpPr>
            <a:grpSpLocks/>
          </p:cNvGrpSpPr>
          <p:nvPr/>
        </p:nvGrpSpPr>
        <p:grpSpPr bwMode="auto">
          <a:xfrm>
            <a:off x="7620000" y="5810250"/>
            <a:ext cx="609600" cy="381000"/>
            <a:chOff x="6000" y="1392"/>
            <a:chExt cx="384" cy="240"/>
          </a:xfrm>
        </p:grpSpPr>
        <p:sp>
          <p:nvSpPr>
            <p:cNvPr id="12383" name="Oval 126"/>
            <p:cNvSpPr>
              <a:spLocks noChangeArrowheads="1"/>
            </p:cNvSpPr>
            <p:nvPr/>
          </p:nvSpPr>
          <p:spPr bwMode="auto">
            <a:xfrm>
              <a:off x="6027" y="1392"/>
              <a:ext cx="261" cy="240"/>
            </a:xfrm>
            <a:prstGeom prst="ellipse">
              <a:avLst/>
            </a:prstGeom>
            <a:gradFill rotWithShape="1">
              <a:gsLst>
                <a:gs pos="0">
                  <a:srgbClr val="B9FFFF"/>
                </a:gs>
                <a:gs pos="100000">
                  <a:srgbClr val="00FFCC"/>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84" name="Text Box 127"/>
            <p:cNvSpPr txBox="1">
              <a:spLocks noChangeArrowheads="1"/>
            </p:cNvSpPr>
            <p:nvPr/>
          </p:nvSpPr>
          <p:spPr bwMode="auto">
            <a:xfrm>
              <a:off x="6000" y="1440"/>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Cu</a:t>
              </a:r>
              <a:r>
                <a:rPr lang="en-US" altLang="en-US" sz="1400" b="1" baseline="30000"/>
                <a:t>2+</a:t>
              </a:r>
              <a:endParaRPr lang="en-US" altLang="en-US" sz="1400" b="1"/>
            </a:p>
          </p:txBody>
        </p:sp>
      </p:grpSp>
      <p:grpSp>
        <p:nvGrpSpPr>
          <p:cNvPr id="9216" name="Group 128"/>
          <p:cNvGrpSpPr>
            <a:grpSpLocks/>
          </p:cNvGrpSpPr>
          <p:nvPr/>
        </p:nvGrpSpPr>
        <p:grpSpPr bwMode="auto">
          <a:xfrm>
            <a:off x="9067800" y="5715000"/>
            <a:ext cx="533400" cy="552450"/>
            <a:chOff x="6144" y="672"/>
            <a:chExt cx="336" cy="348"/>
          </a:xfrm>
        </p:grpSpPr>
        <p:sp>
          <p:nvSpPr>
            <p:cNvPr id="12381" name="Oval 129"/>
            <p:cNvSpPr>
              <a:spLocks noChangeArrowheads="1"/>
            </p:cNvSpPr>
            <p:nvPr/>
          </p:nvSpPr>
          <p:spPr bwMode="auto">
            <a:xfrm>
              <a:off x="6144" y="672"/>
              <a:ext cx="336" cy="348"/>
            </a:xfrm>
            <a:prstGeom prst="ellipse">
              <a:avLst/>
            </a:prstGeom>
            <a:gradFill rotWithShape="1">
              <a:gsLst>
                <a:gs pos="0">
                  <a:srgbClr val="FF9900"/>
                </a:gs>
                <a:gs pos="100000">
                  <a:srgbClr val="F05D02"/>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82" name="Text Box 130"/>
            <p:cNvSpPr txBox="1">
              <a:spLocks noChangeArrowheads="1"/>
            </p:cNvSpPr>
            <p:nvPr/>
          </p:nvSpPr>
          <p:spPr bwMode="auto">
            <a:xfrm>
              <a:off x="6178" y="742"/>
              <a:ext cx="30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600" b="1"/>
                <a:t>Cu</a:t>
              </a:r>
            </a:p>
          </p:txBody>
        </p:sp>
      </p:grpSp>
      <p:sp>
        <p:nvSpPr>
          <p:cNvPr id="59523" name="WordArt 131"/>
          <p:cNvSpPr>
            <a:spLocks noChangeArrowheads="1" noChangeShapeType="1" noTextEdit="1"/>
          </p:cNvSpPr>
          <p:nvPr/>
        </p:nvSpPr>
        <p:spPr bwMode="auto">
          <a:xfrm>
            <a:off x="2133600" y="55626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sp>
        <p:nvSpPr>
          <p:cNvPr id="59524" name="WordArt 132"/>
          <p:cNvSpPr>
            <a:spLocks noChangeArrowheads="1" noChangeShapeType="1" noTextEdit="1"/>
          </p:cNvSpPr>
          <p:nvPr/>
        </p:nvSpPr>
        <p:spPr bwMode="auto">
          <a:xfrm>
            <a:off x="2133600" y="5791200"/>
            <a:ext cx="457200" cy="381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e-</a:t>
            </a:r>
          </a:p>
        </p:txBody>
      </p:sp>
      <p:grpSp>
        <p:nvGrpSpPr>
          <p:cNvPr id="9217" name="Group 133"/>
          <p:cNvGrpSpPr>
            <a:grpSpLocks/>
          </p:cNvGrpSpPr>
          <p:nvPr/>
        </p:nvGrpSpPr>
        <p:grpSpPr bwMode="auto">
          <a:xfrm>
            <a:off x="2819400" y="4953001"/>
            <a:ext cx="533400" cy="577170"/>
            <a:chOff x="720" y="1056"/>
            <a:chExt cx="432" cy="509"/>
          </a:xfrm>
        </p:grpSpPr>
        <p:sp>
          <p:nvSpPr>
            <p:cNvPr id="12379" name="Oval 134"/>
            <p:cNvSpPr>
              <a:spLocks noChangeArrowheads="1"/>
            </p:cNvSpPr>
            <p:nvPr/>
          </p:nvSpPr>
          <p:spPr bwMode="auto">
            <a:xfrm>
              <a:off x="720" y="1056"/>
              <a:ext cx="336" cy="336"/>
            </a:xfrm>
            <a:prstGeom prst="ellipse">
              <a:avLst/>
            </a:prstGeom>
            <a:gradFill rotWithShape="1">
              <a:gsLst>
                <a:gs pos="0">
                  <a:schemeClr val="bg1"/>
                </a:gs>
                <a:gs pos="100000">
                  <a:srgbClr val="DDDDDD"/>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80" name="Text Box 135"/>
            <p:cNvSpPr txBox="1">
              <a:spLocks noChangeArrowheads="1"/>
            </p:cNvSpPr>
            <p:nvPr/>
          </p:nvSpPr>
          <p:spPr bwMode="auto">
            <a:xfrm>
              <a:off x="720" y="1104"/>
              <a:ext cx="432"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Zn</a:t>
              </a:r>
              <a:r>
                <a:rPr lang="en-US" altLang="en-US" sz="1400" b="1" baseline="30000"/>
                <a:t>2+</a:t>
              </a:r>
              <a:endParaRPr lang="en-US" altLang="en-US" sz="1400" b="1"/>
            </a:p>
          </p:txBody>
        </p:sp>
      </p:grpSp>
      <p:grpSp>
        <p:nvGrpSpPr>
          <p:cNvPr id="9218" name="Group 136"/>
          <p:cNvGrpSpPr>
            <a:grpSpLocks/>
          </p:cNvGrpSpPr>
          <p:nvPr/>
        </p:nvGrpSpPr>
        <p:grpSpPr bwMode="auto">
          <a:xfrm>
            <a:off x="2819400" y="5334001"/>
            <a:ext cx="533400" cy="577170"/>
            <a:chOff x="720" y="1056"/>
            <a:chExt cx="432" cy="509"/>
          </a:xfrm>
        </p:grpSpPr>
        <p:sp>
          <p:nvSpPr>
            <p:cNvPr id="12377" name="Oval 137"/>
            <p:cNvSpPr>
              <a:spLocks noChangeArrowheads="1"/>
            </p:cNvSpPr>
            <p:nvPr/>
          </p:nvSpPr>
          <p:spPr bwMode="auto">
            <a:xfrm>
              <a:off x="720" y="1056"/>
              <a:ext cx="336" cy="336"/>
            </a:xfrm>
            <a:prstGeom prst="ellipse">
              <a:avLst/>
            </a:prstGeom>
            <a:gradFill rotWithShape="1">
              <a:gsLst>
                <a:gs pos="0">
                  <a:schemeClr val="bg1"/>
                </a:gs>
                <a:gs pos="100000">
                  <a:srgbClr val="DDDDDD"/>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78" name="Text Box 138"/>
            <p:cNvSpPr txBox="1">
              <a:spLocks noChangeArrowheads="1"/>
            </p:cNvSpPr>
            <p:nvPr/>
          </p:nvSpPr>
          <p:spPr bwMode="auto">
            <a:xfrm>
              <a:off x="720" y="1104"/>
              <a:ext cx="432"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Zn</a:t>
              </a:r>
              <a:r>
                <a:rPr lang="en-US" altLang="en-US" sz="1400" b="1" baseline="30000"/>
                <a:t>2+</a:t>
              </a:r>
              <a:endParaRPr lang="en-US" altLang="en-US" sz="1400" b="1"/>
            </a:p>
          </p:txBody>
        </p:sp>
      </p:grpSp>
      <p:grpSp>
        <p:nvGrpSpPr>
          <p:cNvPr id="9219" name="Group 139"/>
          <p:cNvGrpSpPr>
            <a:grpSpLocks/>
          </p:cNvGrpSpPr>
          <p:nvPr/>
        </p:nvGrpSpPr>
        <p:grpSpPr bwMode="auto">
          <a:xfrm>
            <a:off x="2819400" y="5715001"/>
            <a:ext cx="533400" cy="577170"/>
            <a:chOff x="720" y="1056"/>
            <a:chExt cx="432" cy="509"/>
          </a:xfrm>
        </p:grpSpPr>
        <p:sp>
          <p:nvSpPr>
            <p:cNvPr id="12375" name="Oval 140"/>
            <p:cNvSpPr>
              <a:spLocks noChangeArrowheads="1"/>
            </p:cNvSpPr>
            <p:nvPr/>
          </p:nvSpPr>
          <p:spPr bwMode="auto">
            <a:xfrm>
              <a:off x="720" y="1056"/>
              <a:ext cx="336" cy="336"/>
            </a:xfrm>
            <a:prstGeom prst="ellipse">
              <a:avLst/>
            </a:prstGeom>
            <a:gradFill rotWithShape="1">
              <a:gsLst>
                <a:gs pos="0">
                  <a:schemeClr val="bg1"/>
                </a:gs>
                <a:gs pos="100000">
                  <a:srgbClr val="DDDDDD"/>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76" name="Text Box 141"/>
            <p:cNvSpPr txBox="1">
              <a:spLocks noChangeArrowheads="1"/>
            </p:cNvSpPr>
            <p:nvPr/>
          </p:nvSpPr>
          <p:spPr bwMode="auto">
            <a:xfrm>
              <a:off x="720" y="1104"/>
              <a:ext cx="432"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Zn</a:t>
              </a:r>
              <a:r>
                <a:rPr lang="en-US" altLang="en-US" sz="1400" b="1" baseline="30000"/>
                <a:t>2+</a:t>
              </a:r>
              <a:endParaRPr lang="en-US" altLang="en-US" sz="1400" b="1"/>
            </a:p>
          </p:txBody>
        </p:sp>
      </p:grpSp>
      <p:grpSp>
        <p:nvGrpSpPr>
          <p:cNvPr id="9220" name="Group 142"/>
          <p:cNvGrpSpPr>
            <a:grpSpLocks/>
          </p:cNvGrpSpPr>
          <p:nvPr/>
        </p:nvGrpSpPr>
        <p:grpSpPr bwMode="auto">
          <a:xfrm>
            <a:off x="2819400" y="4191001"/>
            <a:ext cx="533400" cy="577170"/>
            <a:chOff x="720" y="1056"/>
            <a:chExt cx="432" cy="509"/>
          </a:xfrm>
        </p:grpSpPr>
        <p:sp>
          <p:nvSpPr>
            <p:cNvPr id="12373" name="Oval 143"/>
            <p:cNvSpPr>
              <a:spLocks noChangeArrowheads="1"/>
            </p:cNvSpPr>
            <p:nvPr/>
          </p:nvSpPr>
          <p:spPr bwMode="auto">
            <a:xfrm>
              <a:off x="720" y="1056"/>
              <a:ext cx="336" cy="336"/>
            </a:xfrm>
            <a:prstGeom prst="ellipse">
              <a:avLst/>
            </a:prstGeom>
            <a:gradFill rotWithShape="1">
              <a:gsLst>
                <a:gs pos="0">
                  <a:schemeClr val="bg1"/>
                </a:gs>
                <a:gs pos="100000">
                  <a:srgbClr val="DDDDDD"/>
                </a:gs>
              </a:gsLst>
              <a:path path="shape">
                <a:fillToRect l="50000" t="50000" r="50000" b="50000"/>
              </a:path>
            </a:gra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74" name="Text Box 144"/>
            <p:cNvSpPr txBox="1">
              <a:spLocks noChangeArrowheads="1"/>
            </p:cNvSpPr>
            <p:nvPr/>
          </p:nvSpPr>
          <p:spPr bwMode="auto">
            <a:xfrm>
              <a:off x="720" y="1104"/>
              <a:ext cx="432"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1400" b="1"/>
                <a:t>Zn</a:t>
              </a:r>
              <a:r>
                <a:rPr lang="en-US" altLang="en-US" sz="1400" b="1" baseline="30000"/>
                <a:t>2+</a:t>
              </a:r>
              <a:endParaRPr lang="en-US" altLang="en-US" sz="1400" b="1"/>
            </a:p>
          </p:txBody>
        </p:sp>
      </p:grpSp>
      <p:sp>
        <p:nvSpPr>
          <p:cNvPr id="12362" name="AutoShape 145"/>
          <p:cNvSpPr>
            <a:spLocks noChangeArrowheads="1"/>
          </p:cNvSpPr>
          <p:nvPr/>
        </p:nvSpPr>
        <p:spPr bwMode="auto">
          <a:xfrm>
            <a:off x="1676400" y="3505200"/>
            <a:ext cx="2971800" cy="3124200"/>
          </a:xfrm>
          <a:prstGeom prst="can">
            <a:avLst>
              <a:gd name="adj" fmla="val 26282"/>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63" name="AutoShape 146"/>
          <p:cNvSpPr>
            <a:spLocks noChangeArrowheads="1"/>
          </p:cNvSpPr>
          <p:nvPr/>
        </p:nvSpPr>
        <p:spPr bwMode="auto">
          <a:xfrm>
            <a:off x="7543800" y="3505200"/>
            <a:ext cx="2971800" cy="3124200"/>
          </a:xfrm>
          <a:prstGeom prst="can">
            <a:avLst>
              <a:gd name="adj" fmla="val 26282"/>
            </a:avLst>
          </a:prstGeom>
          <a:solidFill>
            <a:srgbClr val="00FFFF">
              <a:alpha val="50980"/>
            </a:srgbClr>
          </a:solidFill>
          <a:ln w="2540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59539" name="WordArt 147"/>
          <p:cNvSpPr>
            <a:spLocks noChangeArrowheads="1" noChangeShapeType="1" noTextEdit="1"/>
          </p:cNvSpPr>
          <p:nvPr/>
        </p:nvSpPr>
        <p:spPr bwMode="auto">
          <a:xfrm>
            <a:off x="1676400" y="2057401"/>
            <a:ext cx="1905000" cy="1285875"/>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anode (-)</a:t>
            </a:r>
          </a:p>
        </p:txBody>
      </p:sp>
      <p:sp>
        <p:nvSpPr>
          <p:cNvPr id="59540" name="WordArt 148"/>
          <p:cNvSpPr>
            <a:spLocks noChangeArrowheads="1" noChangeShapeType="1" noTextEdit="1"/>
          </p:cNvSpPr>
          <p:nvPr/>
        </p:nvSpPr>
        <p:spPr bwMode="auto">
          <a:xfrm>
            <a:off x="8229601" y="2143126"/>
            <a:ext cx="2238375" cy="1285875"/>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cathode (+)</a:t>
            </a:r>
          </a:p>
        </p:txBody>
      </p:sp>
      <p:sp>
        <p:nvSpPr>
          <p:cNvPr id="59541" name="Litebulb"/>
          <p:cNvSpPr>
            <a:spLocks noEditPoints="1" noChangeArrowheads="1"/>
          </p:cNvSpPr>
          <p:nvPr/>
        </p:nvSpPr>
        <p:spPr bwMode="auto">
          <a:xfrm flipV="1">
            <a:off x="5638801" y="838200"/>
            <a:ext cx="885825" cy="1219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0 60000 65536"/>
              <a:gd name="T9" fmla="*/ 0 60000 65536"/>
              <a:gd name="T10" fmla="*/ 0 60000 65536"/>
              <a:gd name="T11" fmla="*/ 0 60000 65536"/>
              <a:gd name="T12" fmla="*/ 3556 w 21600"/>
              <a:gd name="T13" fmla="*/ 2188 h 21600"/>
              <a:gd name="T14" fmla="*/ 18277 w 21600"/>
              <a:gd name="T15" fmla="*/ 9282 h 21600"/>
            </a:gdLst>
            <a:ahLst/>
            <a:cxnLst>
              <a:cxn ang="T8">
                <a:pos x="T0" y="T1"/>
              </a:cxn>
              <a:cxn ang="T9">
                <a:pos x="T2" y="T3"/>
              </a:cxn>
              <a:cxn ang="T10">
                <a:pos x="T4" y="T5"/>
              </a:cxn>
              <a:cxn ang="T11">
                <a:pos x="T6" y="T7"/>
              </a:cxn>
            </a:cxnLst>
            <a:rect l="T12" t="T13" r="T14" b="T15"/>
            <a:pathLst>
              <a:path w="21600" h="21600" extrusionOk="0">
                <a:moveTo>
                  <a:pt x="10825" y="21723"/>
                </a:moveTo>
                <a:lnTo>
                  <a:pt x="11215" y="21723"/>
                </a:lnTo>
                <a:lnTo>
                  <a:pt x="11552" y="21688"/>
                </a:lnTo>
                <a:lnTo>
                  <a:pt x="11916" y="21617"/>
                </a:lnTo>
                <a:lnTo>
                  <a:pt x="12253" y="21547"/>
                </a:lnTo>
                <a:lnTo>
                  <a:pt x="12617" y="21441"/>
                </a:lnTo>
                <a:lnTo>
                  <a:pt x="12902" y="21317"/>
                </a:lnTo>
                <a:lnTo>
                  <a:pt x="13162" y="21176"/>
                </a:lnTo>
                <a:lnTo>
                  <a:pt x="13396" y="21000"/>
                </a:lnTo>
                <a:lnTo>
                  <a:pt x="13655" y="20841"/>
                </a:lnTo>
                <a:lnTo>
                  <a:pt x="13863" y="20629"/>
                </a:lnTo>
                <a:lnTo>
                  <a:pt x="14045" y="20435"/>
                </a:lnTo>
                <a:lnTo>
                  <a:pt x="14200" y="20223"/>
                </a:lnTo>
                <a:lnTo>
                  <a:pt x="14356" y="19994"/>
                </a:lnTo>
                <a:lnTo>
                  <a:pt x="14460" y="19747"/>
                </a:lnTo>
                <a:lnTo>
                  <a:pt x="14512" y="19482"/>
                </a:lnTo>
                <a:lnTo>
                  <a:pt x="14512" y="19235"/>
                </a:lnTo>
                <a:lnTo>
                  <a:pt x="14512" y="19147"/>
                </a:lnTo>
                <a:lnTo>
                  <a:pt x="14512" y="18900"/>
                </a:lnTo>
                <a:lnTo>
                  <a:pt x="14512" y="18529"/>
                </a:lnTo>
                <a:lnTo>
                  <a:pt x="14512" y="18052"/>
                </a:lnTo>
                <a:lnTo>
                  <a:pt x="14512" y="17505"/>
                </a:lnTo>
                <a:lnTo>
                  <a:pt x="14512" y="16976"/>
                </a:lnTo>
                <a:lnTo>
                  <a:pt x="14512" y="16464"/>
                </a:lnTo>
                <a:lnTo>
                  <a:pt x="14512" y="15952"/>
                </a:lnTo>
                <a:lnTo>
                  <a:pt x="14512" y="15758"/>
                </a:lnTo>
                <a:lnTo>
                  <a:pt x="14616" y="15547"/>
                </a:lnTo>
                <a:lnTo>
                  <a:pt x="14694" y="15352"/>
                </a:lnTo>
                <a:lnTo>
                  <a:pt x="14798" y="15141"/>
                </a:lnTo>
                <a:lnTo>
                  <a:pt x="15161" y="14735"/>
                </a:lnTo>
                <a:lnTo>
                  <a:pt x="15602" y="14329"/>
                </a:lnTo>
                <a:lnTo>
                  <a:pt x="16745" y="13552"/>
                </a:lnTo>
                <a:lnTo>
                  <a:pt x="18043" y="12670"/>
                </a:lnTo>
                <a:lnTo>
                  <a:pt x="18744" y="12194"/>
                </a:lnTo>
                <a:lnTo>
                  <a:pt x="19341" y="11647"/>
                </a:lnTo>
                <a:lnTo>
                  <a:pt x="19938" y="11099"/>
                </a:lnTo>
                <a:lnTo>
                  <a:pt x="20483" y="10464"/>
                </a:lnTo>
                <a:lnTo>
                  <a:pt x="20743" y="10164"/>
                </a:lnTo>
                <a:lnTo>
                  <a:pt x="20950" y="9794"/>
                </a:lnTo>
                <a:lnTo>
                  <a:pt x="21132" y="9441"/>
                </a:lnTo>
                <a:lnTo>
                  <a:pt x="21288" y="9035"/>
                </a:lnTo>
                <a:lnTo>
                  <a:pt x="21444" y="8664"/>
                </a:lnTo>
                <a:lnTo>
                  <a:pt x="21548" y="8223"/>
                </a:lnTo>
                <a:lnTo>
                  <a:pt x="21600" y="7782"/>
                </a:lnTo>
                <a:lnTo>
                  <a:pt x="21600" y="7341"/>
                </a:lnTo>
                <a:lnTo>
                  <a:pt x="21600" y="6935"/>
                </a:lnTo>
                <a:lnTo>
                  <a:pt x="21548" y="6564"/>
                </a:lnTo>
                <a:lnTo>
                  <a:pt x="21496" y="6229"/>
                </a:lnTo>
                <a:lnTo>
                  <a:pt x="21392" y="5858"/>
                </a:lnTo>
                <a:lnTo>
                  <a:pt x="21288" y="5523"/>
                </a:lnTo>
                <a:lnTo>
                  <a:pt x="21132" y="5135"/>
                </a:lnTo>
                <a:lnTo>
                  <a:pt x="20950" y="4800"/>
                </a:lnTo>
                <a:lnTo>
                  <a:pt x="20743" y="4464"/>
                </a:lnTo>
                <a:lnTo>
                  <a:pt x="20535" y="4164"/>
                </a:lnTo>
                <a:lnTo>
                  <a:pt x="20301" y="3847"/>
                </a:lnTo>
                <a:lnTo>
                  <a:pt x="20042" y="3547"/>
                </a:lnTo>
                <a:lnTo>
                  <a:pt x="19782" y="3247"/>
                </a:lnTo>
                <a:lnTo>
                  <a:pt x="19133" y="2664"/>
                </a:lnTo>
                <a:lnTo>
                  <a:pt x="18458" y="2152"/>
                </a:lnTo>
                <a:lnTo>
                  <a:pt x="17705" y="1694"/>
                </a:lnTo>
                <a:lnTo>
                  <a:pt x="16849" y="1252"/>
                </a:lnTo>
                <a:lnTo>
                  <a:pt x="16407" y="1076"/>
                </a:lnTo>
                <a:lnTo>
                  <a:pt x="15940" y="900"/>
                </a:lnTo>
                <a:lnTo>
                  <a:pt x="15499" y="741"/>
                </a:lnTo>
                <a:lnTo>
                  <a:pt x="15057" y="600"/>
                </a:lnTo>
                <a:lnTo>
                  <a:pt x="14564" y="458"/>
                </a:lnTo>
                <a:lnTo>
                  <a:pt x="14045" y="335"/>
                </a:lnTo>
                <a:lnTo>
                  <a:pt x="13500" y="229"/>
                </a:lnTo>
                <a:lnTo>
                  <a:pt x="13006" y="158"/>
                </a:lnTo>
                <a:lnTo>
                  <a:pt x="12461" y="88"/>
                </a:lnTo>
                <a:lnTo>
                  <a:pt x="11968" y="52"/>
                </a:lnTo>
                <a:lnTo>
                  <a:pt x="11423" y="17"/>
                </a:lnTo>
                <a:lnTo>
                  <a:pt x="10825" y="17"/>
                </a:lnTo>
                <a:lnTo>
                  <a:pt x="10254" y="17"/>
                </a:lnTo>
                <a:lnTo>
                  <a:pt x="9709" y="52"/>
                </a:lnTo>
                <a:lnTo>
                  <a:pt x="9216" y="88"/>
                </a:lnTo>
                <a:lnTo>
                  <a:pt x="8671" y="158"/>
                </a:lnTo>
                <a:lnTo>
                  <a:pt x="8177" y="229"/>
                </a:lnTo>
                <a:lnTo>
                  <a:pt x="7632" y="335"/>
                </a:lnTo>
                <a:lnTo>
                  <a:pt x="7113" y="458"/>
                </a:lnTo>
                <a:lnTo>
                  <a:pt x="6620" y="600"/>
                </a:lnTo>
                <a:lnTo>
                  <a:pt x="6178" y="741"/>
                </a:lnTo>
                <a:lnTo>
                  <a:pt x="5737" y="900"/>
                </a:lnTo>
                <a:lnTo>
                  <a:pt x="5270" y="1076"/>
                </a:lnTo>
                <a:lnTo>
                  <a:pt x="4828" y="1252"/>
                </a:lnTo>
                <a:lnTo>
                  <a:pt x="3972" y="1694"/>
                </a:lnTo>
                <a:lnTo>
                  <a:pt x="3219" y="2152"/>
                </a:lnTo>
                <a:lnTo>
                  <a:pt x="2544" y="2664"/>
                </a:lnTo>
                <a:lnTo>
                  <a:pt x="1895" y="3247"/>
                </a:lnTo>
                <a:lnTo>
                  <a:pt x="1635" y="3547"/>
                </a:lnTo>
                <a:lnTo>
                  <a:pt x="1375" y="3847"/>
                </a:lnTo>
                <a:lnTo>
                  <a:pt x="1142" y="4164"/>
                </a:lnTo>
                <a:lnTo>
                  <a:pt x="934" y="4464"/>
                </a:lnTo>
                <a:lnTo>
                  <a:pt x="726" y="4800"/>
                </a:lnTo>
                <a:lnTo>
                  <a:pt x="545" y="5135"/>
                </a:lnTo>
                <a:lnTo>
                  <a:pt x="389" y="5523"/>
                </a:lnTo>
                <a:lnTo>
                  <a:pt x="285" y="5858"/>
                </a:lnTo>
                <a:lnTo>
                  <a:pt x="181" y="6229"/>
                </a:lnTo>
                <a:lnTo>
                  <a:pt x="129" y="6564"/>
                </a:lnTo>
                <a:lnTo>
                  <a:pt x="77" y="6935"/>
                </a:lnTo>
                <a:lnTo>
                  <a:pt x="77" y="7341"/>
                </a:lnTo>
                <a:lnTo>
                  <a:pt x="77" y="7782"/>
                </a:lnTo>
                <a:lnTo>
                  <a:pt x="129" y="8223"/>
                </a:lnTo>
                <a:lnTo>
                  <a:pt x="233" y="8664"/>
                </a:lnTo>
                <a:lnTo>
                  <a:pt x="389" y="9035"/>
                </a:lnTo>
                <a:lnTo>
                  <a:pt x="545" y="9441"/>
                </a:lnTo>
                <a:lnTo>
                  <a:pt x="726" y="9794"/>
                </a:lnTo>
                <a:lnTo>
                  <a:pt x="934" y="10164"/>
                </a:lnTo>
                <a:lnTo>
                  <a:pt x="1194" y="10464"/>
                </a:lnTo>
                <a:lnTo>
                  <a:pt x="1739" y="11099"/>
                </a:lnTo>
                <a:lnTo>
                  <a:pt x="2336" y="11647"/>
                </a:lnTo>
                <a:lnTo>
                  <a:pt x="2933" y="12194"/>
                </a:lnTo>
                <a:lnTo>
                  <a:pt x="3634" y="12670"/>
                </a:lnTo>
                <a:lnTo>
                  <a:pt x="4932" y="13552"/>
                </a:lnTo>
                <a:lnTo>
                  <a:pt x="6075" y="14329"/>
                </a:lnTo>
                <a:lnTo>
                  <a:pt x="6516" y="14735"/>
                </a:lnTo>
                <a:lnTo>
                  <a:pt x="6879" y="15141"/>
                </a:lnTo>
                <a:lnTo>
                  <a:pt x="6983" y="15352"/>
                </a:lnTo>
                <a:lnTo>
                  <a:pt x="7061" y="15547"/>
                </a:lnTo>
                <a:lnTo>
                  <a:pt x="7165" y="15758"/>
                </a:lnTo>
                <a:lnTo>
                  <a:pt x="7165" y="15952"/>
                </a:lnTo>
                <a:lnTo>
                  <a:pt x="7165" y="16464"/>
                </a:lnTo>
                <a:lnTo>
                  <a:pt x="7165" y="16976"/>
                </a:lnTo>
                <a:lnTo>
                  <a:pt x="7165" y="17505"/>
                </a:lnTo>
                <a:lnTo>
                  <a:pt x="7165" y="18052"/>
                </a:lnTo>
                <a:lnTo>
                  <a:pt x="7165" y="18529"/>
                </a:lnTo>
                <a:lnTo>
                  <a:pt x="7165" y="18900"/>
                </a:lnTo>
                <a:lnTo>
                  <a:pt x="7165" y="19147"/>
                </a:lnTo>
                <a:lnTo>
                  <a:pt x="7165" y="19235"/>
                </a:lnTo>
                <a:lnTo>
                  <a:pt x="7165" y="19482"/>
                </a:lnTo>
                <a:lnTo>
                  <a:pt x="7217" y="19747"/>
                </a:lnTo>
                <a:lnTo>
                  <a:pt x="7321" y="19994"/>
                </a:lnTo>
                <a:lnTo>
                  <a:pt x="7476" y="20223"/>
                </a:lnTo>
                <a:lnTo>
                  <a:pt x="7632" y="20435"/>
                </a:lnTo>
                <a:lnTo>
                  <a:pt x="7814" y="20629"/>
                </a:lnTo>
                <a:lnTo>
                  <a:pt x="8022" y="20841"/>
                </a:lnTo>
                <a:lnTo>
                  <a:pt x="8281" y="21000"/>
                </a:lnTo>
                <a:lnTo>
                  <a:pt x="8515" y="21176"/>
                </a:lnTo>
                <a:lnTo>
                  <a:pt x="8775" y="21317"/>
                </a:lnTo>
                <a:lnTo>
                  <a:pt x="9060" y="21441"/>
                </a:lnTo>
                <a:lnTo>
                  <a:pt x="9424" y="21547"/>
                </a:lnTo>
                <a:lnTo>
                  <a:pt x="9761" y="21617"/>
                </a:lnTo>
                <a:lnTo>
                  <a:pt x="10125" y="21688"/>
                </a:lnTo>
                <a:lnTo>
                  <a:pt x="10462" y="21723"/>
                </a:lnTo>
                <a:lnTo>
                  <a:pt x="10825" y="21723"/>
                </a:lnTo>
                <a:close/>
              </a:path>
              <a:path w="21600" h="21600" extrusionOk="0">
                <a:moveTo>
                  <a:pt x="9242" y="14417"/>
                </a:moveTo>
                <a:lnTo>
                  <a:pt x="8541" y="12035"/>
                </a:lnTo>
                <a:lnTo>
                  <a:pt x="7295" y="10129"/>
                </a:lnTo>
                <a:lnTo>
                  <a:pt x="6905" y="9652"/>
                </a:lnTo>
                <a:lnTo>
                  <a:pt x="8541" y="10182"/>
                </a:lnTo>
                <a:lnTo>
                  <a:pt x="9787" y="9547"/>
                </a:lnTo>
                <a:lnTo>
                  <a:pt x="11189" y="10129"/>
                </a:lnTo>
                <a:lnTo>
                  <a:pt x="12279" y="9547"/>
                </a:lnTo>
                <a:lnTo>
                  <a:pt x="13370" y="10076"/>
                </a:lnTo>
                <a:lnTo>
                  <a:pt x="14850" y="9652"/>
                </a:lnTo>
                <a:lnTo>
                  <a:pt x="12902" y="12247"/>
                </a:lnTo>
                <a:lnTo>
                  <a:pt x="12357" y="14417"/>
                </a:lnTo>
                <a:moveTo>
                  <a:pt x="7191" y="15952"/>
                </a:moveTo>
                <a:lnTo>
                  <a:pt x="14512" y="15952"/>
                </a:lnTo>
                <a:lnTo>
                  <a:pt x="14512" y="17064"/>
                </a:lnTo>
                <a:lnTo>
                  <a:pt x="7191" y="17047"/>
                </a:lnTo>
                <a:lnTo>
                  <a:pt x="7191" y="18123"/>
                </a:lnTo>
                <a:lnTo>
                  <a:pt x="14512" y="18158"/>
                </a:lnTo>
                <a:lnTo>
                  <a:pt x="14538" y="19182"/>
                </a:lnTo>
                <a:lnTo>
                  <a:pt x="7217" y="19182"/>
                </a:lnTo>
              </a:path>
            </a:pathLst>
          </a:custGeom>
          <a:solidFill>
            <a:srgbClr val="FFFF00"/>
          </a:solidFill>
          <a:ln w="57150">
            <a:solidFill>
              <a:srgbClr val="000000"/>
            </a:solidFill>
            <a:miter lim="800000"/>
            <a:headEnd/>
            <a:tailEnd/>
          </a:ln>
        </p:spPr>
        <p:txBody>
          <a:bodyPr/>
          <a:lstStyle/>
          <a:p>
            <a:endParaRPr lang="en-US"/>
          </a:p>
        </p:txBody>
      </p:sp>
      <p:sp>
        <p:nvSpPr>
          <p:cNvPr id="59542" name="WordArt 150"/>
          <p:cNvSpPr>
            <a:spLocks noChangeArrowheads="1" noChangeShapeType="1" noTextEdit="1"/>
          </p:cNvSpPr>
          <p:nvPr/>
        </p:nvSpPr>
        <p:spPr bwMode="auto">
          <a:xfrm>
            <a:off x="5081589" y="3581401"/>
            <a:ext cx="2028825" cy="1285875"/>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salt bridge</a:t>
            </a:r>
          </a:p>
        </p:txBody>
      </p:sp>
      <p:sp>
        <p:nvSpPr>
          <p:cNvPr id="59543" name="AutoShape 151"/>
          <p:cNvSpPr>
            <a:spLocks noChangeArrowheads="1"/>
          </p:cNvSpPr>
          <p:nvPr/>
        </p:nvSpPr>
        <p:spPr bwMode="auto">
          <a:xfrm rot="2031274">
            <a:off x="7467600" y="381000"/>
            <a:ext cx="2743200" cy="1371600"/>
          </a:xfrm>
          <a:prstGeom prst="curvedDownArrow">
            <a:avLst>
              <a:gd name="adj1" fmla="val 40000"/>
              <a:gd name="adj2" fmla="val 80000"/>
              <a:gd name="adj3" fmla="val 33333"/>
            </a:avLst>
          </a:prstGeom>
          <a:gradFill rotWithShape="1">
            <a:gsLst>
              <a:gs pos="0">
                <a:srgbClr val="CC00FF"/>
              </a:gs>
              <a:gs pos="100000">
                <a:srgbClr val="CC0099"/>
              </a:gs>
            </a:gsLst>
            <a:lin ang="5400000" scaled="1"/>
          </a:gra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9221" name="Group 152"/>
          <p:cNvGrpSpPr>
            <a:grpSpLocks/>
          </p:cNvGrpSpPr>
          <p:nvPr/>
        </p:nvGrpSpPr>
        <p:grpSpPr bwMode="auto">
          <a:xfrm>
            <a:off x="7010400" y="0"/>
            <a:ext cx="2971800" cy="1828800"/>
            <a:chOff x="3456" y="0"/>
            <a:chExt cx="1872" cy="1152"/>
          </a:xfrm>
        </p:grpSpPr>
        <p:sp>
          <p:nvSpPr>
            <p:cNvPr id="12370" name="WordArt 153"/>
            <p:cNvSpPr>
              <a:spLocks noChangeArrowheads="1" noChangeShapeType="1" noTextEdit="1"/>
            </p:cNvSpPr>
            <p:nvPr/>
          </p:nvSpPr>
          <p:spPr bwMode="auto">
            <a:xfrm>
              <a:off x="3840" y="0"/>
              <a:ext cx="1104" cy="1152"/>
            </a:xfrm>
            <a:prstGeom prst="rect">
              <a:avLst/>
            </a:prstGeom>
          </p:spPr>
          <p:txBody>
            <a:bodyPr wrap="none" fromWordArt="1">
              <a:prstTxWarp prst="textSlantUp">
                <a:avLst>
                  <a:gd name="adj" fmla="val 32056"/>
                </a:avLst>
              </a:prstTxWarp>
            </a:bodyPr>
            <a:lstStyle/>
            <a:p>
              <a:pPr algn="ctr"/>
              <a:r>
                <a:rPr lang="en-US" sz="36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electrical</a:t>
              </a:r>
            </a:p>
            <a:p>
              <a:pPr algn="ctr"/>
              <a:r>
                <a:rPr lang="en-US" sz="36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current</a:t>
              </a:r>
            </a:p>
          </p:txBody>
        </p:sp>
        <p:sp>
          <p:nvSpPr>
            <p:cNvPr id="12371" name="AutoShape 154"/>
            <p:cNvSpPr>
              <a:spLocks noChangeArrowheads="1"/>
            </p:cNvSpPr>
            <p:nvPr/>
          </p:nvSpPr>
          <p:spPr bwMode="auto">
            <a:xfrm>
              <a:off x="3456" y="384"/>
              <a:ext cx="432" cy="432"/>
            </a:xfrm>
            <a:prstGeom prst="lightningBol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2372" name="AutoShape 155"/>
            <p:cNvSpPr>
              <a:spLocks noChangeArrowheads="1"/>
            </p:cNvSpPr>
            <p:nvPr/>
          </p:nvSpPr>
          <p:spPr bwMode="auto">
            <a:xfrm>
              <a:off x="4896" y="96"/>
              <a:ext cx="432" cy="432"/>
            </a:xfrm>
            <a:prstGeom prst="lightningBol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Tree>
    <p:extLst>
      <p:ext uri="{BB962C8B-B14F-4D97-AF65-F5344CB8AC3E}">
        <p14:creationId xmlns:p14="http://schemas.microsoft.com/office/powerpoint/2010/main" val="20940598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9539"/>
                                        </p:tgtEl>
                                        <p:attrNameLst>
                                          <p:attrName>style.visibility</p:attrName>
                                        </p:attrNameLst>
                                      </p:cBhvr>
                                      <p:to>
                                        <p:strVal val="visible"/>
                                      </p:to>
                                    </p:set>
                                    <p:anim calcmode="lin" valueType="num">
                                      <p:cBhvr>
                                        <p:cTn id="7" dur="500" fill="hold"/>
                                        <p:tgtEl>
                                          <p:spTgt spid="59539"/>
                                        </p:tgtEl>
                                        <p:attrNameLst>
                                          <p:attrName>ppt_w</p:attrName>
                                        </p:attrNameLst>
                                      </p:cBhvr>
                                      <p:tavLst>
                                        <p:tav tm="0">
                                          <p:val>
                                            <p:fltVal val="0"/>
                                          </p:val>
                                        </p:tav>
                                        <p:tav tm="100000">
                                          <p:val>
                                            <p:strVal val="#ppt_w"/>
                                          </p:val>
                                        </p:tav>
                                      </p:tavLst>
                                    </p:anim>
                                    <p:anim calcmode="lin" valueType="num">
                                      <p:cBhvr>
                                        <p:cTn id="8" dur="500" fill="hold"/>
                                        <p:tgtEl>
                                          <p:spTgt spid="59539"/>
                                        </p:tgtEl>
                                        <p:attrNameLst>
                                          <p:attrName>ppt_h</p:attrName>
                                        </p:attrNameLst>
                                      </p:cBhvr>
                                      <p:tavLst>
                                        <p:tav tm="0">
                                          <p:val>
                                            <p:fltVal val="0"/>
                                          </p:val>
                                        </p:tav>
                                        <p:tav tm="100000">
                                          <p:val>
                                            <p:strVal val="#ppt_h"/>
                                          </p:val>
                                        </p:tav>
                                      </p:tavLst>
                                    </p:anim>
                                    <p:animEffect transition="in" filter="fade">
                                      <p:cBhvr>
                                        <p:cTn id="9" dur="500"/>
                                        <p:tgtEl>
                                          <p:spTgt spid="5953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9540"/>
                                        </p:tgtEl>
                                        <p:attrNameLst>
                                          <p:attrName>style.visibility</p:attrName>
                                        </p:attrNameLst>
                                      </p:cBhvr>
                                      <p:to>
                                        <p:strVal val="visible"/>
                                      </p:to>
                                    </p:set>
                                    <p:anim calcmode="lin" valueType="num">
                                      <p:cBhvr>
                                        <p:cTn id="14" dur="500" fill="hold"/>
                                        <p:tgtEl>
                                          <p:spTgt spid="59540"/>
                                        </p:tgtEl>
                                        <p:attrNameLst>
                                          <p:attrName>ppt_w</p:attrName>
                                        </p:attrNameLst>
                                      </p:cBhvr>
                                      <p:tavLst>
                                        <p:tav tm="0">
                                          <p:val>
                                            <p:fltVal val="0"/>
                                          </p:val>
                                        </p:tav>
                                        <p:tav tm="100000">
                                          <p:val>
                                            <p:strVal val="#ppt_w"/>
                                          </p:val>
                                        </p:tav>
                                      </p:tavLst>
                                    </p:anim>
                                    <p:anim calcmode="lin" valueType="num">
                                      <p:cBhvr>
                                        <p:cTn id="15" dur="500" fill="hold"/>
                                        <p:tgtEl>
                                          <p:spTgt spid="59540"/>
                                        </p:tgtEl>
                                        <p:attrNameLst>
                                          <p:attrName>ppt_h</p:attrName>
                                        </p:attrNameLst>
                                      </p:cBhvr>
                                      <p:tavLst>
                                        <p:tav tm="0">
                                          <p:val>
                                            <p:fltVal val="0"/>
                                          </p:val>
                                        </p:tav>
                                        <p:tav tm="100000">
                                          <p:val>
                                            <p:strVal val="#ppt_h"/>
                                          </p:val>
                                        </p:tav>
                                      </p:tavLst>
                                    </p:anim>
                                    <p:animEffect transition="in" filter="fade">
                                      <p:cBhvr>
                                        <p:cTn id="16" dur="500"/>
                                        <p:tgtEl>
                                          <p:spTgt spid="5954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9221"/>
                                        </p:tgtEl>
                                        <p:attrNameLst>
                                          <p:attrName>style.visibility</p:attrName>
                                        </p:attrNameLst>
                                      </p:cBhvr>
                                      <p:to>
                                        <p:strVal val="visible"/>
                                      </p:to>
                                    </p:set>
                                    <p:anim calcmode="lin" valueType="num">
                                      <p:cBhvr>
                                        <p:cTn id="21" dur="500" fill="hold"/>
                                        <p:tgtEl>
                                          <p:spTgt spid="9221"/>
                                        </p:tgtEl>
                                        <p:attrNameLst>
                                          <p:attrName>ppt_w</p:attrName>
                                        </p:attrNameLst>
                                      </p:cBhvr>
                                      <p:tavLst>
                                        <p:tav tm="0">
                                          <p:val>
                                            <p:fltVal val="0"/>
                                          </p:val>
                                        </p:tav>
                                        <p:tav tm="100000">
                                          <p:val>
                                            <p:strVal val="#ppt_w"/>
                                          </p:val>
                                        </p:tav>
                                      </p:tavLst>
                                    </p:anim>
                                    <p:anim calcmode="lin" valueType="num">
                                      <p:cBhvr>
                                        <p:cTn id="22" dur="500" fill="hold"/>
                                        <p:tgtEl>
                                          <p:spTgt spid="9221"/>
                                        </p:tgtEl>
                                        <p:attrNameLst>
                                          <p:attrName>ppt_h</p:attrName>
                                        </p:attrNameLst>
                                      </p:cBhvr>
                                      <p:tavLst>
                                        <p:tav tm="0">
                                          <p:val>
                                            <p:fltVal val="0"/>
                                          </p:val>
                                        </p:tav>
                                        <p:tav tm="100000">
                                          <p:val>
                                            <p:strVal val="#ppt_h"/>
                                          </p:val>
                                        </p:tav>
                                      </p:tavLst>
                                    </p:anim>
                                    <p:animEffect transition="in" filter="fade">
                                      <p:cBhvr>
                                        <p:cTn id="23" dur="500"/>
                                        <p:tgtEl>
                                          <p:spTgt spid="9221"/>
                                        </p:tgtEl>
                                      </p:cBhvr>
                                    </p:animEffect>
                                  </p:childTnLst>
                                </p:cTn>
                              </p:par>
                              <p:par>
                                <p:cTn id="24" presetID="26" presetClass="emph" presetSubtype="0" repeatCount="indefinite" grpId="0" nodeType="withEffect">
                                  <p:stCondLst>
                                    <p:cond delay="0"/>
                                  </p:stCondLst>
                                  <p:endCondLst>
                                    <p:cond evt="onNext" delay="0">
                                      <p:tgtEl>
                                        <p:sldTgt/>
                                      </p:tgtEl>
                                    </p:cond>
                                  </p:endCondLst>
                                  <p:childTnLst>
                                    <p:animEffect transition="out" filter="fade">
                                      <p:cBhvr>
                                        <p:cTn id="25" dur="500" tmFilter="0, 0; .2, .5; .8, .5; 1, 0"/>
                                        <p:tgtEl>
                                          <p:spTgt spid="59541"/>
                                        </p:tgtEl>
                                      </p:cBhvr>
                                    </p:animEffect>
                                    <p:animScale>
                                      <p:cBhvr>
                                        <p:cTn id="26" dur="250" autoRev="1" fill="hold"/>
                                        <p:tgtEl>
                                          <p:spTgt spid="59541"/>
                                        </p:tgtEl>
                                      </p:cBhvr>
                                      <p:by x="105000" y="105000"/>
                                    </p:animScale>
                                  </p:child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59543"/>
                                        </p:tgtEl>
                                        <p:attrNameLst>
                                          <p:attrName>style.visibility</p:attrName>
                                        </p:attrNameLst>
                                      </p:cBhvr>
                                      <p:to>
                                        <p:strVal val="visible"/>
                                      </p:to>
                                    </p:set>
                                    <p:anim calcmode="lin" valueType="num">
                                      <p:cBhvr>
                                        <p:cTn id="31" dur="500" fill="hold"/>
                                        <p:tgtEl>
                                          <p:spTgt spid="59543"/>
                                        </p:tgtEl>
                                        <p:attrNameLst>
                                          <p:attrName>ppt_w</p:attrName>
                                        </p:attrNameLst>
                                      </p:cBhvr>
                                      <p:tavLst>
                                        <p:tav tm="0">
                                          <p:val>
                                            <p:fltVal val="0"/>
                                          </p:val>
                                        </p:tav>
                                        <p:tav tm="100000">
                                          <p:val>
                                            <p:strVal val="#ppt_w"/>
                                          </p:val>
                                        </p:tav>
                                      </p:tavLst>
                                    </p:anim>
                                    <p:anim calcmode="lin" valueType="num">
                                      <p:cBhvr>
                                        <p:cTn id="32" dur="500" fill="hold"/>
                                        <p:tgtEl>
                                          <p:spTgt spid="59543"/>
                                        </p:tgtEl>
                                        <p:attrNameLst>
                                          <p:attrName>ppt_h</p:attrName>
                                        </p:attrNameLst>
                                      </p:cBhvr>
                                      <p:tavLst>
                                        <p:tav tm="0">
                                          <p:val>
                                            <p:fltVal val="0"/>
                                          </p:val>
                                        </p:tav>
                                        <p:tav tm="100000">
                                          <p:val>
                                            <p:strVal val="#ppt_h"/>
                                          </p:val>
                                        </p:tav>
                                      </p:tavLst>
                                    </p:anim>
                                    <p:animEffect transition="in" filter="fade">
                                      <p:cBhvr>
                                        <p:cTn id="33" dur="500"/>
                                        <p:tgtEl>
                                          <p:spTgt spid="5954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59542"/>
                                        </p:tgtEl>
                                        <p:attrNameLst>
                                          <p:attrName>style.visibility</p:attrName>
                                        </p:attrNameLst>
                                      </p:cBhvr>
                                      <p:to>
                                        <p:strVal val="visible"/>
                                      </p:to>
                                    </p:set>
                                    <p:anim calcmode="lin" valueType="num">
                                      <p:cBhvr>
                                        <p:cTn id="38" dur="500" fill="hold"/>
                                        <p:tgtEl>
                                          <p:spTgt spid="59542"/>
                                        </p:tgtEl>
                                        <p:attrNameLst>
                                          <p:attrName>ppt_w</p:attrName>
                                        </p:attrNameLst>
                                      </p:cBhvr>
                                      <p:tavLst>
                                        <p:tav tm="0">
                                          <p:val>
                                            <p:fltVal val="0"/>
                                          </p:val>
                                        </p:tav>
                                        <p:tav tm="100000">
                                          <p:val>
                                            <p:strVal val="#ppt_w"/>
                                          </p:val>
                                        </p:tav>
                                      </p:tavLst>
                                    </p:anim>
                                    <p:anim calcmode="lin" valueType="num">
                                      <p:cBhvr>
                                        <p:cTn id="39" dur="500" fill="hold"/>
                                        <p:tgtEl>
                                          <p:spTgt spid="59542"/>
                                        </p:tgtEl>
                                        <p:attrNameLst>
                                          <p:attrName>ppt_h</p:attrName>
                                        </p:attrNameLst>
                                      </p:cBhvr>
                                      <p:tavLst>
                                        <p:tav tm="0">
                                          <p:val>
                                            <p:fltVal val="0"/>
                                          </p:val>
                                        </p:tav>
                                        <p:tav tm="100000">
                                          <p:val>
                                            <p:strVal val="#ppt_h"/>
                                          </p:val>
                                        </p:tav>
                                      </p:tavLst>
                                    </p:anim>
                                    <p:animEffect transition="in" filter="fade">
                                      <p:cBhvr>
                                        <p:cTn id="40" dur="500"/>
                                        <p:tgtEl>
                                          <p:spTgt spid="5954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0" presetClass="path" presetSubtype="0" accel="50000" decel="50000" fill="hold" nodeType="clickEffect">
                                  <p:stCondLst>
                                    <p:cond delay="0"/>
                                  </p:stCondLst>
                                  <p:childTnLst>
                                    <p:animMotion origin="layout" path="M 3.33333E-6 7.74283E-6 L 0.1 7.74283E-6 " pathEditMode="relative" ptsTypes="AA">
                                      <p:cBhvr>
                                        <p:cTn id="44" dur="1000" fill="hold"/>
                                        <p:tgtEl>
                                          <p:spTgt spid="8"/>
                                        </p:tgtEl>
                                        <p:attrNameLst>
                                          <p:attrName>ppt_x</p:attrName>
                                          <p:attrName>ppt_y</p:attrName>
                                        </p:attrNameLst>
                                      </p:cBhvr>
                                    </p:animMotion>
                                  </p:childTnLst>
                                </p:cTn>
                              </p:par>
                              <p:par>
                                <p:cTn id="45" presetID="53" presetClass="entr" presetSubtype="0" fill="hold" grpId="0" nodeType="withEffect">
                                  <p:stCondLst>
                                    <p:cond delay="500"/>
                                  </p:stCondLst>
                                  <p:childTnLst>
                                    <p:set>
                                      <p:cBhvr>
                                        <p:cTn id="46" dur="1" fill="hold">
                                          <p:stCondLst>
                                            <p:cond delay="0"/>
                                          </p:stCondLst>
                                        </p:cTn>
                                        <p:tgtEl>
                                          <p:spTgt spid="59479"/>
                                        </p:tgtEl>
                                        <p:attrNameLst>
                                          <p:attrName>style.visibility</p:attrName>
                                        </p:attrNameLst>
                                      </p:cBhvr>
                                      <p:to>
                                        <p:strVal val="visible"/>
                                      </p:to>
                                    </p:set>
                                    <p:anim calcmode="lin" valueType="num">
                                      <p:cBhvr>
                                        <p:cTn id="47" dur="500" fill="hold"/>
                                        <p:tgtEl>
                                          <p:spTgt spid="59479"/>
                                        </p:tgtEl>
                                        <p:attrNameLst>
                                          <p:attrName>ppt_w</p:attrName>
                                        </p:attrNameLst>
                                      </p:cBhvr>
                                      <p:tavLst>
                                        <p:tav tm="0">
                                          <p:val>
                                            <p:fltVal val="0"/>
                                          </p:val>
                                        </p:tav>
                                        <p:tav tm="100000">
                                          <p:val>
                                            <p:strVal val="#ppt_w"/>
                                          </p:val>
                                        </p:tav>
                                      </p:tavLst>
                                    </p:anim>
                                    <p:anim calcmode="lin" valueType="num">
                                      <p:cBhvr>
                                        <p:cTn id="48" dur="500" fill="hold"/>
                                        <p:tgtEl>
                                          <p:spTgt spid="59479"/>
                                        </p:tgtEl>
                                        <p:attrNameLst>
                                          <p:attrName>ppt_h</p:attrName>
                                        </p:attrNameLst>
                                      </p:cBhvr>
                                      <p:tavLst>
                                        <p:tav tm="0">
                                          <p:val>
                                            <p:fltVal val="0"/>
                                          </p:val>
                                        </p:tav>
                                        <p:tav tm="100000">
                                          <p:val>
                                            <p:strVal val="#ppt_h"/>
                                          </p:val>
                                        </p:tav>
                                      </p:tavLst>
                                    </p:anim>
                                    <p:animEffect transition="in" filter="fade">
                                      <p:cBhvr>
                                        <p:cTn id="49" dur="500"/>
                                        <p:tgtEl>
                                          <p:spTgt spid="59479"/>
                                        </p:tgtEl>
                                      </p:cBhvr>
                                    </p:animEffect>
                                  </p:childTnLst>
                                </p:cTn>
                              </p:par>
                              <p:par>
                                <p:cTn id="50" presetID="53" presetClass="entr" presetSubtype="0" fill="hold" grpId="0" nodeType="withEffect">
                                  <p:stCondLst>
                                    <p:cond delay="500"/>
                                  </p:stCondLst>
                                  <p:childTnLst>
                                    <p:set>
                                      <p:cBhvr>
                                        <p:cTn id="51" dur="1" fill="hold">
                                          <p:stCondLst>
                                            <p:cond delay="0"/>
                                          </p:stCondLst>
                                        </p:cTn>
                                        <p:tgtEl>
                                          <p:spTgt spid="59483"/>
                                        </p:tgtEl>
                                        <p:attrNameLst>
                                          <p:attrName>style.visibility</p:attrName>
                                        </p:attrNameLst>
                                      </p:cBhvr>
                                      <p:to>
                                        <p:strVal val="visible"/>
                                      </p:to>
                                    </p:set>
                                    <p:anim calcmode="lin" valueType="num">
                                      <p:cBhvr>
                                        <p:cTn id="52" dur="500" fill="hold"/>
                                        <p:tgtEl>
                                          <p:spTgt spid="59483"/>
                                        </p:tgtEl>
                                        <p:attrNameLst>
                                          <p:attrName>ppt_w</p:attrName>
                                        </p:attrNameLst>
                                      </p:cBhvr>
                                      <p:tavLst>
                                        <p:tav tm="0">
                                          <p:val>
                                            <p:fltVal val="0"/>
                                          </p:val>
                                        </p:tav>
                                        <p:tav tm="100000">
                                          <p:val>
                                            <p:strVal val="#ppt_w"/>
                                          </p:val>
                                        </p:tav>
                                      </p:tavLst>
                                    </p:anim>
                                    <p:anim calcmode="lin" valueType="num">
                                      <p:cBhvr>
                                        <p:cTn id="53" dur="500" fill="hold"/>
                                        <p:tgtEl>
                                          <p:spTgt spid="59483"/>
                                        </p:tgtEl>
                                        <p:attrNameLst>
                                          <p:attrName>ppt_h</p:attrName>
                                        </p:attrNameLst>
                                      </p:cBhvr>
                                      <p:tavLst>
                                        <p:tav tm="0">
                                          <p:val>
                                            <p:fltVal val="0"/>
                                          </p:val>
                                        </p:tav>
                                        <p:tav tm="100000">
                                          <p:val>
                                            <p:strVal val="#ppt_h"/>
                                          </p:val>
                                        </p:tav>
                                      </p:tavLst>
                                    </p:anim>
                                    <p:animEffect transition="in" filter="fade">
                                      <p:cBhvr>
                                        <p:cTn id="54" dur="500"/>
                                        <p:tgtEl>
                                          <p:spTgt spid="59483"/>
                                        </p:tgtEl>
                                      </p:cBhvr>
                                    </p:animEffect>
                                  </p:childTnLst>
                                </p:cTn>
                              </p:par>
                            </p:childTnLst>
                          </p:cTn>
                        </p:par>
                        <p:par>
                          <p:cTn id="55" fill="hold" nodeType="afterGroup">
                            <p:stCondLst>
                              <p:cond delay="1000"/>
                            </p:stCondLst>
                            <p:childTnLst>
                              <p:par>
                                <p:cTn id="56" presetID="53" presetClass="exit" presetSubtype="0" fill="hold" nodeType="afterEffect">
                                  <p:stCondLst>
                                    <p:cond delay="0"/>
                                  </p:stCondLst>
                                  <p:childTnLst>
                                    <p:anim calcmode="lin" valueType="num">
                                      <p:cBhvr>
                                        <p:cTn id="57" dur="500"/>
                                        <p:tgtEl>
                                          <p:spTgt spid="8"/>
                                        </p:tgtEl>
                                        <p:attrNameLst>
                                          <p:attrName>ppt_w</p:attrName>
                                        </p:attrNameLst>
                                      </p:cBhvr>
                                      <p:tavLst>
                                        <p:tav tm="0">
                                          <p:val>
                                            <p:strVal val="ppt_w"/>
                                          </p:val>
                                        </p:tav>
                                        <p:tav tm="100000">
                                          <p:val>
                                            <p:fltVal val="0"/>
                                          </p:val>
                                        </p:tav>
                                      </p:tavLst>
                                    </p:anim>
                                    <p:anim calcmode="lin" valueType="num">
                                      <p:cBhvr>
                                        <p:cTn id="58" dur="500"/>
                                        <p:tgtEl>
                                          <p:spTgt spid="8"/>
                                        </p:tgtEl>
                                        <p:attrNameLst>
                                          <p:attrName>ppt_h</p:attrName>
                                        </p:attrNameLst>
                                      </p:cBhvr>
                                      <p:tavLst>
                                        <p:tav tm="0">
                                          <p:val>
                                            <p:strVal val="ppt_h"/>
                                          </p:val>
                                        </p:tav>
                                        <p:tav tm="100000">
                                          <p:val>
                                            <p:fltVal val="0"/>
                                          </p:val>
                                        </p:tav>
                                      </p:tavLst>
                                    </p:anim>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par>
                                <p:cTn id="61" presetID="53" presetClass="entr" presetSubtype="0" fill="hold" nodeType="withEffect">
                                  <p:stCondLst>
                                    <p:cond delay="0"/>
                                  </p:stCondLst>
                                  <p:childTnLst>
                                    <p:set>
                                      <p:cBhvr>
                                        <p:cTn id="62" dur="1" fill="hold">
                                          <p:stCondLst>
                                            <p:cond delay="0"/>
                                          </p:stCondLst>
                                        </p:cTn>
                                        <p:tgtEl>
                                          <p:spTgt spid="9220"/>
                                        </p:tgtEl>
                                        <p:attrNameLst>
                                          <p:attrName>style.visibility</p:attrName>
                                        </p:attrNameLst>
                                      </p:cBhvr>
                                      <p:to>
                                        <p:strVal val="visible"/>
                                      </p:to>
                                    </p:set>
                                    <p:anim calcmode="lin" valueType="num">
                                      <p:cBhvr>
                                        <p:cTn id="63" dur="500" fill="hold"/>
                                        <p:tgtEl>
                                          <p:spTgt spid="9220"/>
                                        </p:tgtEl>
                                        <p:attrNameLst>
                                          <p:attrName>ppt_w</p:attrName>
                                        </p:attrNameLst>
                                      </p:cBhvr>
                                      <p:tavLst>
                                        <p:tav tm="0">
                                          <p:val>
                                            <p:fltVal val="0"/>
                                          </p:val>
                                        </p:tav>
                                        <p:tav tm="100000">
                                          <p:val>
                                            <p:strVal val="#ppt_w"/>
                                          </p:val>
                                        </p:tav>
                                      </p:tavLst>
                                    </p:anim>
                                    <p:anim calcmode="lin" valueType="num">
                                      <p:cBhvr>
                                        <p:cTn id="64" dur="500" fill="hold"/>
                                        <p:tgtEl>
                                          <p:spTgt spid="9220"/>
                                        </p:tgtEl>
                                        <p:attrNameLst>
                                          <p:attrName>ppt_h</p:attrName>
                                        </p:attrNameLst>
                                      </p:cBhvr>
                                      <p:tavLst>
                                        <p:tav tm="0">
                                          <p:val>
                                            <p:fltVal val="0"/>
                                          </p:val>
                                        </p:tav>
                                        <p:tav tm="100000">
                                          <p:val>
                                            <p:strVal val="#ppt_h"/>
                                          </p:val>
                                        </p:tav>
                                      </p:tavLst>
                                    </p:anim>
                                    <p:animEffect transition="in" filter="fade">
                                      <p:cBhvr>
                                        <p:cTn id="65" dur="500"/>
                                        <p:tgtEl>
                                          <p:spTgt spid="922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0" presetClass="path" presetSubtype="0" accel="50000" decel="50000" fill="hold" grpId="1" nodeType="clickEffect">
                                  <p:stCondLst>
                                    <p:cond delay="0"/>
                                  </p:stCondLst>
                                  <p:childTnLst>
                                    <p:animMotion origin="layout" path="M -0.00026 0.02176 C -0.00104 -0.01204 -0.00182 -0.04584 0.00404 -0.08565 C 0.01003 -0.12523 0.02044 -0.17732 0.03503 -0.21736 C 0.04948 -0.25718 0.07214 -0.29537 0.09128 -0.325 C 0.11042 -0.35463 0.12891 -0.37454 0.14961 -0.39445 C 0.17044 -0.41482 0.19583 -0.43449 0.21589 -0.4463 C 0.23581 -0.45811 0.24896 -0.4625 0.26979 -0.46644 C 0.29063 -0.46991 0.31979 -0.47199 0.34141 -0.46829 C 0.36315 -0.46459 0.38034 -0.45579 0.39987 -0.44445 C 0.41953 -0.43287 0.44089 -0.41875 0.45938 -0.40047 C 0.47799 -0.38241 0.49753 -0.35648 0.51133 -0.33681 C 0.52487 -0.31713 0.53138 -0.3044 0.54219 -0.28287 C 0.55286 -0.26135 0.56758 -0.22963 0.5763 -0.20741 C 0.5849 -0.18519 0.58919 -0.1676 0.59401 -0.14931 C 0.5987 -0.13079 0.60221 -0.11598 0.60495 -0.09769 C 0.60781 -0.07963 0.60977 -0.06227 0.61055 -0.03982 C 0.61133 -0.01736 0.60951 0.025 0.60938 0.03819 " pathEditMode="relative" rAng="0" ptsTypes="AAAAAAAAAAAAAAAAA">
                                      <p:cBhvr>
                                        <p:cTn id="69" dur="2000" fill="hold"/>
                                        <p:tgtEl>
                                          <p:spTgt spid="59479"/>
                                        </p:tgtEl>
                                        <p:attrNameLst>
                                          <p:attrName>ppt_x</p:attrName>
                                          <p:attrName>ppt_y</p:attrName>
                                        </p:attrNameLst>
                                      </p:cBhvr>
                                      <p:rCtr x="30521" y="-23796"/>
                                    </p:animMotion>
                                  </p:childTnLst>
                                </p:cTn>
                              </p:par>
                              <p:par>
                                <p:cTn id="70" presetID="0" presetClass="path" presetSubtype="0" accel="50000" decel="50000" fill="hold" grpId="1" nodeType="withEffect">
                                  <p:stCondLst>
                                    <p:cond delay="100"/>
                                  </p:stCondLst>
                                  <p:childTnLst>
                                    <p:animMotion origin="layout" path="M -0.00026 0.01968 C -0.00104 -0.01667 -0.00182 -0.05255 0.00404 -0.09468 C 0.0099 -0.13704 0.02031 -0.19213 0.03477 -0.23472 C 0.04909 -0.27708 0.07174 -0.31782 0.09076 -0.34931 C 0.10977 -0.38032 0.12813 -0.40162 0.1487 -0.42315 C 0.1694 -0.44468 0.19453 -0.46551 0.21445 -0.47801 C 0.23438 -0.49074 0.24727 -0.49537 0.2681 -0.49954 C 0.2888 -0.50324 0.31771 -0.50532 0.33919 -0.50139 C 0.36081 -0.49745 0.37786 -0.48819 0.3974 -0.47616 C 0.4168 -0.46412 0.43802 -0.44861 0.45651 -0.4294 C 0.47487 -0.41019 0.49427 -0.38241 0.50794 -0.36181 C 0.52161 -0.34074 0.52799 -0.32731 0.53867 -0.3044 C 0.54935 -0.28148 0.56393 -0.24769 0.57266 -0.22407 C 0.58112 -0.20046 0.58542 -0.18194 0.59023 -0.16227 C 0.59479 -0.14282 0.59831 -0.12685 0.60104 -0.10741 C 0.60391 -0.08843 0.60586 -0.07014 0.60664 -0.04583 C 0.60742 -0.02199 0.6056 0.02292 0.60547 0.03681 " pathEditMode="relative" rAng="0" ptsTypes="AAAAAAAAAAAAAAAAA">
                                      <p:cBhvr>
                                        <p:cTn id="71" dur="2000" fill="hold"/>
                                        <p:tgtEl>
                                          <p:spTgt spid="59483"/>
                                        </p:tgtEl>
                                        <p:attrNameLst>
                                          <p:attrName>ppt_x</p:attrName>
                                          <p:attrName>ppt_y</p:attrName>
                                        </p:attrNameLst>
                                      </p:cBhvr>
                                      <p:rCtr x="30326" y="-25301"/>
                                    </p:animMotion>
                                  </p:childTnLst>
                                </p:cTn>
                              </p:par>
                            </p:childTnLst>
                          </p:cTn>
                        </p:par>
                      </p:childTnLst>
                    </p:cTn>
                  </p:par>
                  <p:par>
                    <p:cTn id="72" fill="hold" nodeType="clickPar">
                      <p:stCondLst>
                        <p:cond delay="indefinite"/>
                      </p:stCondLst>
                      <p:childTnLst>
                        <p:par>
                          <p:cTn id="73" fill="hold" nodeType="withGroup">
                            <p:stCondLst>
                              <p:cond delay="0"/>
                            </p:stCondLst>
                            <p:childTnLst>
                              <p:par>
                                <p:cTn id="74" presetID="0" presetClass="path" presetSubtype="0" accel="50000" decel="50000" fill="hold" grpId="0" nodeType="clickEffect">
                                  <p:stCondLst>
                                    <p:cond delay="0"/>
                                  </p:stCondLst>
                                  <p:childTnLst>
                                    <p:animMotion origin="layout" path="M 0 0 C -0.00191 -0.00741 -0.00799 0.00417 -0.00972 0.00741 C -0.01337 0.00162 -0.01441 -0.00231 -0.01944 -0.00555 C -0.02326 -0.01319 -0.02483 -0.00208 -0.02708 0.00185 C -0.02726 0 -0.0283 -0.00185 -0.02778 -0.0037 C -0.02743 -0.00463 -0.025 -0.00324 -0.02569 -0.00278 C -0.02917 -0.00023 -0.03351 0.0007 -0.0375 0.00185 C -0.04236 -0.00092 -0.04479 0.00023 -0.04583 -0.00648 C -0.04635 -0.00555 -0.04635 -0.00393 -0.04722 -0.0037 C -0.04809 -0.00347 -0.04861 -0.00509 -0.04931 -0.00555 C -0.05104 -0.00671 -0.05312 -0.00764 -0.05486 -0.00833 C -0.05556 -0.0081 -0.05642 -0.0081 -0.05694 -0.00741 C -0.05747 -0.00671 -0.05712 -0.00393 -0.05764 -0.00463 C -0.05851 -0.00579 -0.05781 -0.00787 -0.05833 -0.00926 C -0.05868 -0.01018 -0.05972 -0.01042 -0.06042 -0.01111 C -0.06458 -0.01018 -0.06788 -0.0088 -0.07153 -0.00555 C -0.07604 -0.00764 -0.08073 -0.00949 -0.08472 -0.01296 C -0.08507 -0.01458 -0.08559 -0.01759 -0.08681 -0.01852 C -0.08802 -0.01944 -0.09097 -0.02037 -0.09097 -0.02037 C -0.09184 -0.0213 -0.09271 -0.02245 -0.09375 -0.02315 C -0.09444 -0.02361 -0.09583 -0.02407 -0.09583 -0.02407 " pathEditMode="relative" ptsTypes="ffffffffffffffffffffA">
                                      <p:cBhvr>
                                        <p:cTn id="75" dur="2000" fill="hold"/>
                                        <p:tgtEl>
                                          <p:spTgt spid="59433"/>
                                        </p:tgtEl>
                                        <p:attrNameLst>
                                          <p:attrName>ppt_x</p:attrName>
                                          <p:attrName>ppt_y</p:attrName>
                                        </p:attrNameLst>
                                      </p:cBhvr>
                                    </p:animMotion>
                                  </p:childTnLst>
                                </p:cTn>
                              </p:par>
                              <p:par>
                                <p:cTn id="76" presetID="0" presetClass="path" presetSubtype="0" accel="50000" decel="50000" fill="hold" grpId="0" nodeType="withEffect">
                                  <p:stCondLst>
                                    <p:cond delay="0"/>
                                  </p:stCondLst>
                                  <p:childTnLst>
                                    <p:animMotion origin="layout" path="M -3.33333E-6 0.01805 C -0.00156 0.02893 -0.0059 0.01204 -0.00729 0.00741 C -0.00989 0.01574 -0.01076 0.02153 -0.01441 0.02616 C -0.01736 0.03727 -0.0184 0.02106 -0.02014 0.01528 C -0.02031 0.01805 -0.021 0.02083 -0.02066 0.02338 C -0.02031 0.02477 -0.01857 0.02268 -0.01909 0.02222 C -0.0217 0.01852 -0.02482 0.01713 -0.02777 0.01528 C -0.03142 0.01944 -0.03316 0.01782 -0.03402 0.02754 C -0.03437 0.02616 -0.03437 0.02384 -0.03507 0.02338 C -0.03559 0.02315 -0.03593 0.02546 -0.03645 0.02616 C -0.03784 0.02778 -0.03941 0.02916 -0.04062 0.03032 C -0.04114 0.02986 -0.04184 0.02986 -0.04218 0.02893 C -0.04253 0.02778 -0.04236 0.02384 -0.0427 0.02477 C -0.0434 0.02639 -0.04288 0.02963 -0.04323 0.03148 C -0.0434 0.03287 -0.04427 0.03333 -0.04479 0.03426 C -0.04774 0.03287 -0.05017 0.03079 -0.05295 0.02616 C -0.05625 0.02916 -0.05972 0.03194 -0.06267 0.03704 C -0.06302 0.03935 -0.06336 0.04375 -0.06423 0.04514 C -0.0651 0.04629 -0.06736 0.04768 -0.06736 0.04745 C -0.06788 0.04907 -0.06857 0.05069 -0.06944 0.05185 C -0.06996 0.05254 -0.07083 0.05324 -0.07083 0.05278 " pathEditMode="relative" rAng="0" ptsTypes="ffffffffffffffffffffA">
                                      <p:cBhvr>
                                        <p:cTn id="77" dur="2000" fill="hold"/>
                                        <p:tgtEl>
                                          <p:spTgt spid="59418"/>
                                        </p:tgtEl>
                                        <p:attrNameLst>
                                          <p:attrName>ppt_x</p:attrName>
                                          <p:attrName>ppt_y</p:attrName>
                                        </p:attrNameLst>
                                      </p:cBhvr>
                                      <p:rCtr x="-3542" y="1227"/>
                                    </p:animMotion>
                                  </p:childTnLst>
                                </p:cTn>
                              </p:par>
                            </p:childTnLst>
                          </p:cTn>
                        </p:par>
                      </p:childTnLst>
                    </p:cTn>
                  </p:par>
                  <p:par>
                    <p:cTn id="78" fill="hold" nodeType="clickPar">
                      <p:stCondLst>
                        <p:cond delay="indefinite"/>
                      </p:stCondLst>
                      <p:childTnLst>
                        <p:par>
                          <p:cTn id="79" fill="hold" nodeType="withGroup">
                            <p:stCondLst>
                              <p:cond delay="0"/>
                            </p:stCondLst>
                            <p:childTnLst>
                              <p:par>
                                <p:cTn id="80" presetID="0" presetClass="path" presetSubtype="0" accel="50000" decel="50000" fill="hold" nodeType="clickEffect">
                                  <p:stCondLst>
                                    <p:cond delay="0"/>
                                  </p:stCondLst>
                                  <p:childTnLst>
                                    <p:animMotion origin="layout" path="M 3.33333E-6 4.16281E-7 L 0.15833 4.16281E-7 " pathEditMode="relative" ptsTypes="AA">
                                      <p:cBhvr>
                                        <p:cTn id="81" dur="2000" fill="hold"/>
                                        <p:tgtEl>
                                          <p:spTgt spid="19"/>
                                        </p:tgtEl>
                                        <p:attrNameLst>
                                          <p:attrName>ppt_x</p:attrName>
                                          <p:attrName>ppt_y</p:attrName>
                                        </p:attrNameLst>
                                      </p:cBhvr>
                                    </p:animMotion>
                                  </p:childTnLst>
                                  <p:subTnLst>
                                    <p:set>
                                      <p:cBhvr override="childStyle">
                                        <p:cTn dur="1" fill="hold" display="0" masterRel="sameClick" afterEffect="1">
                                          <p:stCondLst>
                                            <p:cond evt="end" delay="0">
                                              <p:tn val="80"/>
                                            </p:cond>
                                          </p:stCondLst>
                                        </p:cTn>
                                        <p:tgtEl>
                                          <p:spTgt spid="19"/>
                                        </p:tgtEl>
                                        <p:attrNameLst>
                                          <p:attrName>style.visibility</p:attrName>
                                        </p:attrNameLst>
                                      </p:cBhvr>
                                      <p:to>
                                        <p:strVal val="hidden"/>
                                      </p:to>
                                    </p:set>
                                  </p:subTnLst>
                                </p:cTn>
                              </p:par>
                            </p:childTnLst>
                          </p:cTn>
                        </p:par>
                        <p:par>
                          <p:cTn id="82" fill="hold" nodeType="afterGroup">
                            <p:stCondLst>
                              <p:cond delay="2000"/>
                            </p:stCondLst>
                            <p:childTnLst>
                              <p:par>
                                <p:cTn id="83" presetID="53" presetClass="entr" presetSubtype="0" fill="hold" nodeType="after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p:cTn id="85" dur="500" fill="hold"/>
                                        <p:tgtEl>
                                          <p:spTgt spid="20"/>
                                        </p:tgtEl>
                                        <p:attrNameLst>
                                          <p:attrName>ppt_w</p:attrName>
                                        </p:attrNameLst>
                                      </p:cBhvr>
                                      <p:tavLst>
                                        <p:tav tm="0">
                                          <p:val>
                                            <p:fltVal val="0"/>
                                          </p:val>
                                        </p:tav>
                                        <p:tav tm="100000">
                                          <p:val>
                                            <p:strVal val="#ppt_w"/>
                                          </p:val>
                                        </p:tav>
                                      </p:tavLst>
                                    </p:anim>
                                    <p:anim calcmode="lin" valueType="num">
                                      <p:cBhvr>
                                        <p:cTn id="86" dur="500" fill="hold"/>
                                        <p:tgtEl>
                                          <p:spTgt spid="20"/>
                                        </p:tgtEl>
                                        <p:attrNameLst>
                                          <p:attrName>ppt_h</p:attrName>
                                        </p:attrNameLst>
                                      </p:cBhvr>
                                      <p:tavLst>
                                        <p:tav tm="0">
                                          <p:val>
                                            <p:fltVal val="0"/>
                                          </p:val>
                                        </p:tav>
                                        <p:tav tm="100000">
                                          <p:val>
                                            <p:strVal val="#ppt_h"/>
                                          </p:val>
                                        </p:tav>
                                      </p:tavLst>
                                    </p:anim>
                                    <p:animEffect transition="in" filter="fade">
                                      <p:cBhvr>
                                        <p:cTn id="87" dur="500"/>
                                        <p:tgtEl>
                                          <p:spTgt spid="20"/>
                                        </p:tgtEl>
                                      </p:cBhvr>
                                    </p:animEffect>
                                  </p:childTnLst>
                                </p:cTn>
                              </p:par>
                              <p:par>
                                <p:cTn id="88" presetID="53" presetClass="exit" presetSubtype="0" fill="hold" grpId="2" nodeType="withEffect">
                                  <p:stCondLst>
                                    <p:cond delay="0"/>
                                  </p:stCondLst>
                                  <p:childTnLst>
                                    <p:anim calcmode="lin" valueType="num">
                                      <p:cBhvr>
                                        <p:cTn id="89" dur="500"/>
                                        <p:tgtEl>
                                          <p:spTgt spid="59479"/>
                                        </p:tgtEl>
                                        <p:attrNameLst>
                                          <p:attrName>ppt_w</p:attrName>
                                        </p:attrNameLst>
                                      </p:cBhvr>
                                      <p:tavLst>
                                        <p:tav tm="0">
                                          <p:val>
                                            <p:strVal val="ppt_w"/>
                                          </p:val>
                                        </p:tav>
                                        <p:tav tm="100000">
                                          <p:val>
                                            <p:fltVal val="0"/>
                                          </p:val>
                                        </p:tav>
                                      </p:tavLst>
                                    </p:anim>
                                    <p:anim calcmode="lin" valueType="num">
                                      <p:cBhvr>
                                        <p:cTn id="90" dur="500"/>
                                        <p:tgtEl>
                                          <p:spTgt spid="59479"/>
                                        </p:tgtEl>
                                        <p:attrNameLst>
                                          <p:attrName>ppt_h</p:attrName>
                                        </p:attrNameLst>
                                      </p:cBhvr>
                                      <p:tavLst>
                                        <p:tav tm="0">
                                          <p:val>
                                            <p:strVal val="ppt_h"/>
                                          </p:val>
                                        </p:tav>
                                        <p:tav tm="100000">
                                          <p:val>
                                            <p:fltVal val="0"/>
                                          </p:val>
                                        </p:tav>
                                      </p:tavLst>
                                    </p:anim>
                                    <p:animEffect transition="out" filter="fade">
                                      <p:cBhvr>
                                        <p:cTn id="91" dur="500"/>
                                        <p:tgtEl>
                                          <p:spTgt spid="59479"/>
                                        </p:tgtEl>
                                      </p:cBhvr>
                                    </p:animEffect>
                                    <p:set>
                                      <p:cBhvr>
                                        <p:cTn id="92" dur="1" fill="hold">
                                          <p:stCondLst>
                                            <p:cond delay="499"/>
                                          </p:stCondLst>
                                        </p:cTn>
                                        <p:tgtEl>
                                          <p:spTgt spid="59479"/>
                                        </p:tgtEl>
                                        <p:attrNameLst>
                                          <p:attrName>style.visibility</p:attrName>
                                        </p:attrNameLst>
                                      </p:cBhvr>
                                      <p:to>
                                        <p:strVal val="hidden"/>
                                      </p:to>
                                    </p:set>
                                  </p:childTnLst>
                                </p:cTn>
                              </p:par>
                              <p:par>
                                <p:cTn id="93" presetID="53" presetClass="exit" presetSubtype="0" fill="hold" grpId="2" nodeType="withEffect">
                                  <p:stCondLst>
                                    <p:cond delay="0"/>
                                  </p:stCondLst>
                                  <p:childTnLst>
                                    <p:anim calcmode="lin" valueType="num">
                                      <p:cBhvr>
                                        <p:cTn id="94" dur="500"/>
                                        <p:tgtEl>
                                          <p:spTgt spid="59483"/>
                                        </p:tgtEl>
                                        <p:attrNameLst>
                                          <p:attrName>ppt_w</p:attrName>
                                        </p:attrNameLst>
                                      </p:cBhvr>
                                      <p:tavLst>
                                        <p:tav tm="0">
                                          <p:val>
                                            <p:strVal val="ppt_w"/>
                                          </p:val>
                                        </p:tav>
                                        <p:tav tm="100000">
                                          <p:val>
                                            <p:fltVal val="0"/>
                                          </p:val>
                                        </p:tav>
                                      </p:tavLst>
                                    </p:anim>
                                    <p:anim calcmode="lin" valueType="num">
                                      <p:cBhvr>
                                        <p:cTn id="95" dur="500"/>
                                        <p:tgtEl>
                                          <p:spTgt spid="59483"/>
                                        </p:tgtEl>
                                        <p:attrNameLst>
                                          <p:attrName>ppt_h</p:attrName>
                                        </p:attrNameLst>
                                      </p:cBhvr>
                                      <p:tavLst>
                                        <p:tav tm="0">
                                          <p:val>
                                            <p:strVal val="ppt_h"/>
                                          </p:val>
                                        </p:tav>
                                        <p:tav tm="100000">
                                          <p:val>
                                            <p:fltVal val="0"/>
                                          </p:val>
                                        </p:tav>
                                      </p:tavLst>
                                    </p:anim>
                                    <p:animEffect transition="out" filter="fade">
                                      <p:cBhvr>
                                        <p:cTn id="96" dur="500"/>
                                        <p:tgtEl>
                                          <p:spTgt spid="59483"/>
                                        </p:tgtEl>
                                      </p:cBhvr>
                                    </p:animEffect>
                                    <p:set>
                                      <p:cBhvr>
                                        <p:cTn id="97" dur="1" fill="hold">
                                          <p:stCondLst>
                                            <p:cond delay="499"/>
                                          </p:stCondLst>
                                        </p:cTn>
                                        <p:tgtEl>
                                          <p:spTgt spid="59483"/>
                                        </p:tgtEl>
                                        <p:attrNameLst>
                                          <p:attrName>style.visibility</p:attrName>
                                        </p:attrNameLst>
                                      </p:cBhvr>
                                      <p:to>
                                        <p:strVal val="hidden"/>
                                      </p:to>
                                    </p:set>
                                  </p:childTnLst>
                                </p:cTn>
                              </p:par>
                            </p:childTnLst>
                          </p:cTn>
                        </p:par>
                      </p:childTnLst>
                    </p:cTn>
                  </p:par>
                  <p:par>
                    <p:cTn id="98" fill="hold" nodeType="clickPar">
                      <p:stCondLst>
                        <p:cond delay="indefinite"/>
                      </p:stCondLst>
                      <p:childTnLst>
                        <p:par>
                          <p:cTn id="99" fill="hold" nodeType="withGroup">
                            <p:stCondLst>
                              <p:cond delay="0"/>
                            </p:stCondLst>
                            <p:childTnLst>
                              <p:par>
                                <p:cTn id="100" presetID="0" presetClass="path" presetSubtype="0" accel="50000" decel="50000" fill="hold" grpId="0" nodeType="clickEffect">
                                  <p:stCondLst>
                                    <p:cond delay="0"/>
                                  </p:stCondLst>
                                  <p:childTnLst>
                                    <p:animMotion origin="layout" path="M 3.05556E-6 4.07407E-6 C 0.00312 -0.0007 0.00503 -0.00024 0.00816 0.00046 C 0.01007 -0.00533 0.00712 -0.00533 0.01302 -0.00371 C 0.01423 -0.01482 0.01284 -0.01181 0.01632 -0.00764 C 0.02343 -0.01945 0.02066 -0.01505 0.02482 -0.02107 C 0.02864 -0.01621 0.02673 -0.01065 0.02968 -0.00556 C 0.02951 -0.0051 0.02812 -0.00417 0.02882 -0.00371 C 0.02951 -0.00324 0.02968 -0.00556 0.03055 -0.0051 C 0.03142 -0.00463 0.03333 -0.00139 0.03402 4.07407E-6 C 0.03455 -0.00093 0.03524 -0.00162 0.03559 -0.00255 C 0.03593 -0.00348 0.03489 -0.0051 0.03628 -0.0051 C 0.03819 -0.0051 0.03871 -0.00348 0.03958 -0.00255 C 0.04427 0.00115 0.0408 0.00023 0.04722 0.00092 C 0.0533 -0.00209 0.05069 -0.00348 0.05729 -0.00116 C 0.0592 -0.0044 0.06076 -0.00209 0.05955 4.07407E-6 C 0.06267 0.00347 0.06267 0.0037 0.06875 0.00301 C 0.07899 0.00694 0.07517 0.01088 0.07465 0.01851 C 0.07343 0.0162 0.07309 0.01365 0.07309 0.01088 " pathEditMode="relative" rAng="0" ptsTypes="fffffffffffffffffA">
                                      <p:cBhvr>
                                        <p:cTn id="101" dur="2000" fill="hold"/>
                                        <p:tgtEl>
                                          <p:spTgt spid="59420"/>
                                        </p:tgtEl>
                                        <p:attrNameLst>
                                          <p:attrName>ppt_x</p:attrName>
                                          <p:attrName>ppt_y</p:attrName>
                                        </p:attrNameLst>
                                      </p:cBhvr>
                                      <p:rCtr x="3941" y="-139"/>
                                    </p:animMotion>
                                  </p:childTnLst>
                                </p:cTn>
                              </p:par>
                              <p:par>
                                <p:cTn id="102" presetID="0" presetClass="path" presetSubtype="0" accel="50000" decel="50000" fill="hold" grpId="0" nodeType="withEffect">
                                  <p:stCondLst>
                                    <p:cond delay="0"/>
                                  </p:stCondLst>
                                  <p:childTnLst>
                                    <p:animMotion origin="layout" path="M 3.33333E-6 -0.00185 C 0.00451 -0.00231 0.00677 -0.00185 0.01128 -0.00162 C 0.01354 -0.00486 0.00972 -0.00486 0.01805 -0.00393 C 0.01961 -0.01018 0.01736 -0.00856 0.02257 -0.00602 C 0.03229 -0.01273 0.02812 -0.01018 0.03385 -0.01342 C 0.03906 -0.01088 0.0368 -0.00787 0.04062 -0.00486 C 0.04062 -0.00463 0.03836 -0.00393 0.03941 -0.00393 C 0.04062 -0.0037 0.04062 -0.00486 0.04166 -0.00463 C 0.04305 -0.0044 0.04531 -0.00231 0.04618 -0.00185 C 0.04739 -0.00231 0.04809 -0.00278 0.04843 -0.00324 C 0.04896 -0.0037 0.04757 -0.00463 0.04982 -0.00463 C 0.05208 -0.00463 0.05295 -0.0037 0.05434 -0.00324 C 0.06093 -0.00115 0.05573 -0.00162 0.06475 -0.00115 C 0.07291 -0.00278 0.06927 -0.0037 0.0783 -0.00231 C 0.08125 -0.00416 0.0835 -0.00301 0.08142 -0.00185 C 0.08576 0.00023 0.08576 0.00047 0.09409 -0.00023 C 0.10833 0.00209 0.10312 0.0044 0.10225 0.0088 C 0.10034 0.00718 0.1 0.00579 0.1 0.0044 " pathEditMode="relative" rAng="0" ptsTypes="fffffffffffffffffA">
                                      <p:cBhvr>
                                        <p:cTn id="103" dur="2000" fill="hold"/>
                                        <p:tgtEl>
                                          <p:spTgt spid="59423"/>
                                        </p:tgtEl>
                                        <p:attrNameLst>
                                          <p:attrName>ppt_x</p:attrName>
                                          <p:attrName>ppt_y</p:attrName>
                                        </p:attrNameLst>
                                      </p:cBhvr>
                                      <p:rCtr x="5417" y="-46"/>
                                    </p:animMotion>
                                  </p:childTnLst>
                                </p:cTn>
                              </p:par>
                            </p:childTnLst>
                          </p:cTn>
                        </p:par>
                      </p:childTnLst>
                    </p:cTn>
                  </p:par>
                  <p:par>
                    <p:cTn id="104" fill="hold" nodeType="clickPar">
                      <p:stCondLst>
                        <p:cond delay="indefinite"/>
                      </p:stCondLst>
                      <p:childTnLst>
                        <p:par>
                          <p:cTn id="105" fill="hold" nodeType="withGroup">
                            <p:stCondLst>
                              <p:cond delay="0"/>
                            </p:stCondLst>
                            <p:childTnLst>
                              <p:par>
                                <p:cTn id="106" presetID="0" presetClass="path" presetSubtype="0" accel="50000" decel="50000" fill="hold" nodeType="clickEffect">
                                  <p:stCondLst>
                                    <p:cond delay="0"/>
                                  </p:stCondLst>
                                  <p:childTnLst>
                                    <p:animMotion origin="layout" path="M 3.33333E-6 7.74283E-6 L 0.1 7.74283E-6 " pathEditMode="relative" ptsTypes="AA">
                                      <p:cBhvr>
                                        <p:cTn id="107" dur="1000" fill="hold"/>
                                        <p:tgtEl>
                                          <p:spTgt spid="21"/>
                                        </p:tgtEl>
                                        <p:attrNameLst>
                                          <p:attrName>ppt_x</p:attrName>
                                          <p:attrName>ppt_y</p:attrName>
                                        </p:attrNameLst>
                                      </p:cBhvr>
                                    </p:animMotion>
                                  </p:childTnLst>
                                </p:cTn>
                              </p:par>
                              <p:par>
                                <p:cTn id="108" presetID="53" presetClass="entr" presetSubtype="0" fill="hold" grpId="0" nodeType="withEffect">
                                  <p:stCondLst>
                                    <p:cond delay="500"/>
                                  </p:stCondLst>
                                  <p:childTnLst>
                                    <p:set>
                                      <p:cBhvr>
                                        <p:cTn id="109" dur="1" fill="hold">
                                          <p:stCondLst>
                                            <p:cond delay="0"/>
                                          </p:stCondLst>
                                        </p:cTn>
                                        <p:tgtEl>
                                          <p:spTgt spid="59493"/>
                                        </p:tgtEl>
                                        <p:attrNameLst>
                                          <p:attrName>style.visibility</p:attrName>
                                        </p:attrNameLst>
                                      </p:cBhvr>
                                      <p:to>
                                        <p:strVal val="visible"/>
                                      </p:to>
                                    </p:set>
                                    <p:anim calcmode="lin" valueType="num">
                                      <p:cBhvr>
                                        <p:cTn id="110" dur="500" fill="hold"/>
                                        <p:tgtEl>
                                          <p:spTgt spid="59493"/>
                                        </p:tgtEl>
                                        <p:attrNameLst>
                                          <p:attrName>ppt_w</p:attrName>
                                        </p:attrNameLst>
                                      </p:cBhvr>
                                      <p:tavLst>
                                        <p:tav tm="0">
                                          <p:val>
                                            <p:fltVal val="0"/>
                                          </p:val>
                                        </p:tav>
                                        <p:tav tm="100000">
                                          <p:val>
                                            <p:strVal val="#ppt_w"/>
                                          </p:val>
                                        </p:tav>
                                      </p:tavLst>
                                    </p:anim>
                                    <p:anim calcmode="lin" valueType="num">
                                      <p:cBhvr>
                                        <p:cTn id="111" dur="500" fill="hold"/>
                                        <p:tgtEl>
                                          <p:spTgt spid="59493"/>
                                        </p:tgtEl>
                                        <p:attrNameLst>
                                          <p:attrName>ppt_h</p:attrName>
                                        </p:attrNameLst>
                                      </p:cBhvr>
                                      <p:tavLst>
                                        <p:tav tm="0">
                                          <p:val>
                                            <p:fltVal val="0"/>
                                          </p:val>
                                        </p:tav>
                                        <p:tav tm="100000">
                                          <p:val>
                                            <p:strVal val="#ppt_h"/>
                                          </p:val>
                                        </p:tav>
                                      </p:tavLst>
                                    </p:anim>
                                    <p:animEffect transition="in" filter="fade">
                                      <p:cBhvr>
                                        <p:cTn id="112" dur="500"/>
                                        <p:tgtEl>
                                          <p:spTgt spid="59493"/>
                                        </p:tgtEl>
                                      </p:cBhvr>
                                    </p:animEffect>
                                  </p:childTnLst>
                                </p:cTn>
                              </p:par>
                              <p:par>
                                <p:cTn id="113" presetID="53" presetClass="entr" presetSubtype="0" fill="hold" grpId="0" nodeType="withEffect">
                                  <p:stCondLst>
                                    <p:cond delay="500"/>
                                  </p:stCondLst>
                                  <p:childTnLst>
                                    <p:set>
                                      <p:cBhvr>
                                        <p:cTn id="114" dur="1" fill="hold">
                                          <p:stCondLst>
                                            <p:cond delay="0"/>
                                          </p:stCondLst>
                                        </p:cTn>
                                        <p:tgtEl>
                                          <p:spTgt spid="59494"/>
                                        </p:tgtEl>
                                        <p:attrNameLst>
                                          <p:attrName>style.visibility</p:attrName>
                                        </p:attrNameLst>
                                      </p:cBhvr>
                                      <p:to>
                                        <p:strVal val="visible"/>
                                      </p:to>
                                    </p:set>
                                    <p:anim calcmode="lin" valueType="num">
                                      <p:cBhvr>
                                        <p:cTn id="115" dur="500" fill="hold"/>
                                        <p:tgtEl>
                                          <p:spTgt spid="59494"/>
                                        </p:tgtEl>
                                        <p:attrNameLst>
                                          <p:attrName>ppt_w</p:attrName>
                                        </p:attrNameLst>
                                      </p:cBhvr>
                                      <p:tavLst>
                                        <p:tav tm="0">
                                          <p:val>
                                            <p:fltVal val="0"/>
                                          </p:val>
                                        </p:tav>
                                        <p:tav tm="100000">
                                          <p:val>
                                            <p:strVal val="#ppt_w"/>
                                          </p:val>
                                        </p:tav>
                                      </p:tavLst>
                                    </p:anim>
                                    <p:anim calcmode="lin" valueType="num">
                                      <p:cBhvr>
                                        <p:cTn id="116" dur="500" fill="hold"/>
                                        <p:tgtEl>
                                          <p:spTgt spid="59494"/>
                                        </p:tgtEl>
                                        <p:attrNameLst>
                                          <p:attrName>ppt_h</p:attrName>
                                        </p:attrNameLst>
                                      </p:cBhvr>
                                      <p:tavLst>
                                        <p:tav tm="0">
                                          <p:val>
                                            <p:fltVal val="0"/>
                                          </p:val>
                                        </p:tav>
                                        <p:tav tm="100000">
                                          <p:val>
                                            <p:strVal val="#ppt_h"/>
                                          </p:val>
                                        </p:tav>
                                      </p:tavLst>
                                    </p:anim>
                                    <p:animEffect transition="in" filter="fade">
                                      <p:cBhvr>
                                        <p:cTn id="117" dur="500"/>
                                        <p:tgtEl>
                                          <p:spTgt spid="59494"/>
                                        </p:tgtEl>
                                      </p:cBhvr>
                                    </p:animEffect>
                                  </p:childTnLst>
                                </p:cTn>
                              </p:par>
                            </p:childTnLst>
                          </p:cTn>
                        </p:par>
                        <p:par>
                          <p:cTn id="118" fill="hold" nodeType="afterGroup">
                            <p:stCondLst>
                              <p:cond delay="1000"/>
                            </p:stCondLst>
                            <p:childTnLst>
                              <p:par>
                                <p:cTn id="119" presetID="53" presetClass="exit" presetSubtype="0" fill="hold" nodeType="afterEffect">
                                  <p:stCondLst>
                                    <p:cond delay="0"/>
                                  </p:stCondLst>
                                  <p:childTnLst>
                                    <p:anim calcmode="lin" valueType="num">
                                      <p:cBhvr>
                                        <p:cTn id="120" dur="500"/>
                                        <p:tgtEl>
                                          <p:spTgt spid="21"/>
                                        </p:tgtEl>
                                        <p:attrNameLst>
                                          <p:attrName>ppt_w</p:attrName>
                                        </p:attrNameLst>
                                      </p:cBhvr>
                                      <p:tavLst>
                                        <p:tav tm="0">
                                          <p:val>
                                            <p:strVal val="ppt_w"/>
                                          </p:val>
                                        </p:tav>
                                        <p:tav tm="100000">
                                          <p:val>
                                            <p:fltVal val="0"/>
                                          </p:val>
                                        </p:tav>
                                      </p:tavLst>
                                    </p:anim>
                                    <p:anim calcmode="lin" valueType="num">
                                      <p:cBhvr>
                                        <p:cTn id="121" dur="500"/>
                                        <p:tgtEl>
                                          <p:spTgt spid="21"/>
                                        </p:tgtEl>
                                        <p:attrNameLst>
                                          <p:attrName>ppt_h</p:attrName>
                                        </p:attrNameLst>
                                      </p:cBhvr>
                                      <p:tavLst>
                                        <p:tav tm="0">
                                          <p:val>
                                            <p:strVal val="ppt_h"/>
                                          </p:val>
                                        </p:tav>
                                        <p:tav tm="100000">
                                          <p:val>
                                            <p:fltVal val="0"/>
                                          </p:val>
                                        </p:tav>
                                      </p:tavLst>
                                    </p:anim>
                                    <p:animEffect transition="out" filter="fade">
                                      <p:cBhvr>
                                        <p:cTn id="122" dur="500"/>
                                        <p:tgtEl>
                                          <p:spTgt spid="21"/>
                                        </p:tgtEl>
                                      </p:cBhvr>
                                    </p:animEffect>
                                    <p:set>
                                      <p:cBhvr>
                                        <p:cTn id="123" dur="1" fill="hold">
                                          <p:stCondLst>
                                            <p:cond delay="499"/>
                                          </p:stCondLst>
                                        </p:cTn>
                                        <p:tgtEl>
                                          <p:spTgt spid="21"/>
                                        </p:tgtEl>
                                        <p:attrNameLst>
                                          <p:attrName>style.visibility</p:attrName>
                                        </p:attrNameLst>
                                      </p:cBhvr>
                                      <p:to>
                                        <p:strVal val="hidden"/>
                                      </p:to>
                                    </p:set>
                                  </p:childTnLst>
                                </p:cTn>
                              </p:par>
                              <p:par>
                                <p:cTn id="124" presetID="53" presetClass="entr" presetSubtype="0" fill="hold" nodeType="withEffect">
                                  <p:stCondLst>
                                    <p:cond delay="0"/>
                                  </p:stCondLst>
                                  <p:childTnLst>
                                    <p:set>
                                      <p:cBhvr>
                                        <p:cTn id="125" dur="1" fill="hold">
                                          <p:stCondLst>
                                            <p:cond delay="0"/>
                                          </p:stCondLst>
                                        </p:cTn>
                                        <p:tgtEl>
                                          <p:spTgt spid="2"/>
                                        </p:tgtEl>
                                        <p:attrNameLst>
                                          <p:attrName>style.visibility</p:attrName>
                                        </p:attrNameLst>
                                      </p:cBhvr>
                                      <p:to>
                                        <p:strVal val="visible"/>
                                      </p:to>
                                    </p:set>
                                    <p:anim calcmode="lin" valueType="num">
                                      <p:cBhvr>
                                        <p:cTn id="126" dur="500" fill="hold"/>
                                        <p:tgtEl>
                                          <p:spTgt spid="2"/>
                                        </p:tgtEl>
                                        <p:attrNameLst>
                                          <p:attrName>ppt_w</p:attrName>
                                        </p:attrNameLst>
                                      </p:cBhvr>
                                      <p:tavLst>
                                        <p:tav tm="0">
                                          <p:val>
                                            <p:fltVal val="0"/>
                                          </p:val>
                                        </p:tav>
                                        <p:tav tm="100000">
                                          <p:val>
                                            <p:strVal val="#ppt_w"/>
                                          </p:val>
                                        </p:tav>
                                      </p:tavLst>
                                    </p:anim>
                                    <p:anim calcmode="lin" valueType="num">
                                      <p:cBhvr>
                                        <p:cTn id="127" dur="500" fill="hold"/>
                                        <p:tgtEl>
                                          <p:spTgt spid="2"/>
                                        </p:tgtEl>
                                        <p:attrNameLst>
                                          <p:attrName>ppt_h</p:attrName>
                                        </p:attrNameLst>
                                      </p:cBhvr>
                                      <p:tavLst>
                                        <p:tav tm="0">
                                          <p:val>
                                            <p:fltVal val="0"/>
                                          </p:val>
                                        </p:tav>
                                        <p:tav tm="100000">
                                          <p:val>
                                            <p:strVal val="#ppt_h"/>
                                          </p:val>
                                        </p:tav>
                                      </p:tavLst>
                                    </p:anim>
                                    <p:animEffect transition="in" filter="fade">
                                      <p:cBhvr>
                                        <p:cTn id="128" dur="500"/>
                                        <p:tgtEl>
                                          <p:spTgt spid="2"/>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0" presetClass="path" presetSubtype="0" accel="50000" decel="50000" fill="hold" grpId="1" nodeType="clickEffect">
                                  <p:stCondLst>
                                    <p:cond delay="0"/>
                                  </p:stCondLst>
                                  <p:childTnLst>
                                    <p:animMotion origin="layout" path="M 4.16667E-7 1.48148E-6 C -0.00078 -0.03634 -0.00156 -0.07269 0.0043 -0.11551 C 0.01016 -0.15787 0.02057 -0.21389 0.03503 -0.25695 C 0.04935 -0.29954 0.072 -0.34051 0.09102 -0.37222 C 0.11003 -0.40371 0.12839 -0.42546 0.14896 -0.44699 C 0.16966 -0.46898 0.19479 -0.48982 0.21471 -0.50255 C 0.23464 -0.51528 0.24753 -0.51991 0.26836 -0.52408 C 0.28906 -0.52801 0.31797 -0.53009 0.33945 -0.52616 C 0.36107 -0.52222 0.37812 -0.51273 0.39766 -0.5007 C 0.41706 -0.4882 0.43828 -0.47292 0.45677 -0.45347 C 0.47513 -0.4338 0.49453 -0.40579 0.5082 -0.38496 C 0.52187 -0.36389 0.52825 -0.35046 0.53893 -0.32732 C 0.54961 -0.30394 0.56419 -0.26991 0.57292 -0.24607 C 0.58138 -0.22222 0.58568 -0.20347 0.59049 -0.1838 C 0.59505 -0.16389 0.59857 -0.14792 0.6013 -0.12801 C 0.60417 -0.10903 0.60612 -0.09051 0.6069 -0.06621 C 0.60768 -0.04213 0.60586 0.00324 0.60573 0.01759 " pathEditMode="relative" rAng="0" ptsTypes="AAAAAAAAAAAAAAAAA">
                                      <p:cBhvr>
                                        <p:cTn id="132" dur="2000" fill="hold"/>
                                        <p:tgtEl>
                                          <p:spTgt spid="59493"/>
                                        </p:tgtEl>
                                        <p:attrNameLst>
                                          <p:attrName>ppt_x</p:attrName>
                                          <p:attrName>ppt_y</p:attrName>
                                        </p:attrNameLst>
                                      </p:cBhvr>
                                      <p:rCtr x="30326" y="-25532"/>
                                    </p:animMotion>
                                  </p:childTnLst>
                                </p:cTn>
                              </p:par>
                              <p:par>
                                <p:cTn id="133" presetID="0" presetClass="path" presetSubtype="0" accel="50000" decel="50000" fill="hold" grpId="1" nodeType="withEffect">
                                  <p:stCondLst>
                                    <p:cond delay="100"/>
                                  </p:stCondLst>
                                  <p:childTnLst>
                                    <p:animMotion origin="layout" path="M 4.16667E-7 2.96296E-6 C -0.00078 -0.03727 -0.00156 -0.07454 0.00443 -0.11806 C 0.01042 -0.16204 0.02096 -0.21875 0.03568 -0.26297 C 0.05026 -0.30672 0.07318 -0.34885 0.09245 -0.38079 C 0.11172 -0.4132 0.13047 -0.43542 0.15143 -0.45741 C 0.1724 -0.47963 0.19805 -0.50139 0.21823 -0.51412 C 0.23841 -0.52732 0.25156 -0.53218 0.27266 -0.53635 C 0.29375 -0.54051 0.32318 -0.54213 0.34505 -0.53843 C 0.36693 -0.53426 0.38424 -0.52477 0.40404 -0.51227 C 0.42396 -0.49977 0.44544 -0.4838 0.46419 -0.46389 C 0.48294 -0.44398 0.5026 -0.41528 0.51654 -0.39375 C 0.53034 -0.37223 0.53685 -0.35834 0.54766 -0.33496 C 0.55859 -0.31111 0.57344 -0.27639 0.58216 -0.25185 C 0.59089 -0.22755 0.59518 -0.20834 0.6 -0.18797 C 0.60482 -0.16783 0.60833 -0.15139 0.61107 -0.13125 C 0.61406 -0.11158 0.61602 -0.0926 0.6168 -0.06783 C 0.61758 -0.04329 0.61575 0.00324 0.61562 0.01805 " pathEditMode="relative" rAng="0" ptsTypes="AAAAAAAAAAAAAAAAA">
                                      <p:cBhvr>
                                        <p:cTn id="134" dur="2000" fill="hold"/>
                                        <p:tgtEl>
                                          <p:spTgt spid="59494"/>
                                        </p:tgtEl>
                                        <p:attrNameLst>
                                          <p:attrName>ppt_x</p:attrName>
                                          <p:attrName>ppt_y</p:attrName>
                                        </p:attrNameLst>
                                      </p:cBhvr>
                                      <p:rCtr x="30820" y="-26134"/>
                                    </p:animMotion>
                                  </p:childTnLst>
                                </p:cTn>
                              </p:par>
                            </p:childTnLst>
                          </p:cTn>
                        </p:par>
                      </p:childTnLst>
                    </p:cTn>
                  </p:par>
                  <p:par>
                    <p:cTn id="135" fill="hold" nodeType="clickPar">
                      <p:stCondLst>
                        <p:cond delay="indefinite"/>
                      </p:stCondLst>
                      <p:childTnLst>
                        <p:par>
                          <p:cTn id="136" fill="hold" nodeType="withGroup">
                            <p:stCondLst>
                              <p:cond delay="0"/>
                            </p:stCondLst>
                            <p:childTnLst>
                              <p:par>
                                <p:cTn id="137" presetID="0" presetClass="path" presetSubtype="0" accel="50000" decel="50000" fill="hold" grpId="0" nodeType="clickEffect">
                                  <p:stCondLst>
                                    <p:cond delay="0"/>
                                  </p:stCondLst>
                                  <p:childTnLst>
                                    <p:animMotion origin="layout" path="M 0 0 C -0.00625 -0.00555 -0.01024 0.00324 -0.01527 0.00463 C -0.01701 0.01135 -0.0177 0.00232 -0.01805 0 C -0.01996 0.00255 -0.02187 0.00463 -0.02361 0.00741 C -0.0243 0.00857 -0.02413 0.01065 -0.025 0.01111 C -0.03107 0.01482 -0.03767 0.01598 -0.04375 0.01945 C -0.0467 0.01412 -0.04705 0.00973 -0.05208 0.00834 C -0.05486 0.00996 -0.05764 0.01135 -0.06041 0.01297 C -0.06215 0.01412 -0.06354 0.0176 -0.06527 0.01667 C -0.06684 0.01598 -0.06527 0.01204 -0.06597 0.01019 C -0.06632 0.00926 -0.06736 0.00949 -0.06805 0.00926 C -0.07395 0.01991 -0.08264 0.01528 -0.09375 0.01667 C -0.09739 0.01898 -0.10486 0.0257 -0.10625 0.02223 C -0.10764 0.01875 -0.10225 0.01852 -0.10347 0.01852 C -0.10746 0.01852 -0.11128 0.01922 -0.11527 0.01945 C -0.12274 0.0169 -0.12916 0.01922 -0.13541 0.02408 C -0.13524 0.01945 -0.13437 0.01482 -0.13472 0.01019 C -0.13507 0.00556 -0.14201 0.00973 -0.14514 0.01204 C -0.16805 0.02894 -0.15416 0.02523 -0.16597 0.02778 C -0.16198 0.01713 -0.15902 0.0051 -0.16805 -0.00092 C -0.16614 -0.00532 -0.16284 -0.01065 -0.16805 -0.01296 C -0.16857 -0.01643 -0.16892 -0.02615 -0.17083 -0.0287 C -0.17291 -0.03148 -0.17552 -0.03287 -0.17777 -0.03518 C -0.18211 -0.0294 -0.18211 -0.02685 -0.1875 -0.0287 C -0.18889 -0.025 -0.19045 -0.02152 -0.19166 -0.01759 C -0.19236 -0.01527 -0.18854 -0.02152 -0.18889 -0.02407 C -0.18923 -0.02685 -0.19305 -0.02199 -0.19514 -0.02129 C -0.19705 -0.02453 -0.19826 -0.02801 -0.2 -0.03148 C -0.20034 -0.03472 -0.20225 -0.03912 -0.2 -0.04074 " pathEditMode="relative" ptsTypes="ffffffffffffffffffffffffffffA">
                                      <p:cBhvr>
                                        <p:cTn id="138" dur="2000" fill="hold"/>
                                        <p:tgtEl>
                                          <p:spTgt spid="59428"/>
                                        </p:tgtEl>
                                        <p:attrNameLst>
                                          <p:attrName>ppt_x</p:attrName>
                                          <p:attrName>ppt_y</p:attrName>
                                        </p:attrNameLst>
                                      </p:cBhvr>
                                    </p:animMotion>
                                  </p:childTnLst>
                                </p:cTn>
                              </p:par>
                              <p:par>
                                <p:cTn id="139" presetID="0" presetClass="path" presetSubtype="0" accel="50000" decel="50000" fill="hold" grpId="0" nodeType="withEffect">
                                  <p:stCondLst>
                                    <p:cond delay="0"/>
                                  </p:stCondLst>
                                  <p:childTnLst>
                                    <p:animMotion origin="layout" path="M 0 0 C -0.00625 -0.00555 -0.01024 0.00324 -0.01527 0.00463 C -0.01701 0.01135 -0.0177 0.00232 -0.01805 0 C -0.01996 0.00255 -0.02187 0.00463 -0.02361 0.00741 C -0.0243 0.00857 -0.02413 0.01065 -0.025 0.01111 C -0.03107 0.01482 -0.03767 0.01598 -0.04375 0.01945 C -0.0467 0.01412 -0.04705 0.00973 -0.05208 0.00834 C -0.05486 0.00996 -0.05764 0.01135 -0.06041 0.01297 C -0.06215 0.01412 -0.06354 0.0176 -0.06527 0.01667 C -0.06684 0.01598 -0.06527 0.01204 -0.06597 0.01019 C -0.06632 0.00926 -0.06736 0.00949 -0.06805 0.00926 C -0.07395 0.01991 -0.08264 0.01528 -0.09375 0.01667 C -0.09739 0.01898 -0.10486 0.0257 -0.10625 0.02223 C -0.10764 0.01875 -0.10225 0.01852 -0.10347 0.01852 C -0.10746 0.01852 -0.11128 0.01922 -0.11527 0.01945 C -0.12274 0.0169 -0.12916 0.01922 -0.13541 0.02408 C -0.13524 0.01945 -0.13437 0.01482 -0.13472 0.01019 C -0.13507 0.00556 -0.14201 0.00973 -0.14514 0.01204 C -0.16805 0.02894 -0.15416 0.02523 -0.16597 0.02778 C -0.16198 0.01713 -0.15902 0.0051 -0.16805 -0.00092 C -0.16614 -0.00532 -0.16284 -0.01065 -0.16805 -0.01296 C -0.16857 -0.01643 -0.16892 -0.02615 -0.17083 -0.0287 C -0.17291 -0.03148 -0.17552 -0.03287 -0.17777 -0.03518 C -0.18211 -0.0294 -0.18211 -0.02685 -0.1875 -0.0287 C -0.18889 -0.025 -0.19045 -0.02152 -0.19166 -0.01759 C -0.19236 -0.01527 -0.18854 -0.02152 -0.18889 -0.02407 C -0.18923 -0.02685 -0.19305 -0.02199 -0.19514 -0.02129 C -0.19705 -0.02453 -0.19826 -0.02801 -0.2 -0.03148 C -0.20034 -0.03472 -0.20225 -0.03912 -0.2 -0.04074 " pathEditMode="relative" ptsTypes="ffffffffffffffffffffffffffffA">
                                      <p:cBhvr>
                                        <p:cTn id="140" dur="2000" fill="hold"/>
                                        <p:tgtEl>
                                          <p:spTgt spid="59427"/>
                                        </p:tgtEl>
                                        <p:attrNameLst>
                                          <p:attrName>ppt_x</p:attrName>
                                          <p:attrName>ppt_y</p:attrName>
                                        </p:attrNameLst>
                                      </p:cBhvr>
                                    </p:animMotion>
                                  </p:childTnLst>
                                </p:cTn>
                              </p:par>
                            </p:childTnLst>
                          </p:cTn>
                        </p:par>
                      </p:childTnLst>
                    </p:cTn>
                  </p:par>
                  <p:par>
                    <p:cTn id="141" fill="hold" nodeType="clickPar">
                      <p:stCondLst>
                        <p:cond delay="indefinite"/>
                      </p:stCondLst>
                      <p:childTnLst>
                        <p:par>
                          <p:cTn id="142" fill="hold" nodeType="withGroup">
                            <p:stCondLst>
                              <p:cond delay="0"/>
                            </p:stCondLst>
                            <p:childTnLst>
                              <p:par>
                                <p:cTn id="143" presetID="0" presetClass="path" presetSubtype="0" accel="50000" decel="50000" fill="hold" nodeType="clickEffect">
                                  <p:stCondLst>
                                    <p:cond delay="0"/>
                                  </p:stCondLst>
                                  <p:childTnLst>
                                    <p:animMotion origin="layout" path="M 3.33333E-6 4.16281E-7 L 0.15833 4.16281E-7 " pathEditMode="relative" ptsTypes="AA">
                                      <p:cBhvr>
                                        <p:cTn id="144" dur="2000" fill="hold"/>
                                        <p:tgtEl>
                                          <p:spTgt spid="22"/>
                                        </p:tgtEl>
                                        <p:attrNameLst>
                                          <p:attrName>ppt_x</p:attrName>
                                          <p:attrName>ppt_y</p:attrName>
                                        </p:attrNameLst>
                                      </p:cBhvr>
                                    </p:animMotion>
                                  </p:childTnLst>
                                  <p:subTnLst>
                                    <p:set>
                                      <p:cBhvr override="childStyle">
                                        <p:cTn dur="1" fill="hold" display="0" masterRel="sameClick" afterEffect="1">
                                          <p:stCondLst>
                                            <p:cond evt="end" delay="0">
                                              <p:tn val="143"/>
                                            </p:cond>
                                          </p:stCondLst>
                                        </p:cTn>
                                        <p:tgtEl>
                                          <p:spTgt spid="22"/>
                                        </p:tgtEl>
                                        <p:attrNameLst>
                                          <p:attrName>style.visibility</p:attrName>
                                        </p:attrNameLst>
                                      </p:cBhvr>
                                      <p:to>
                                        <p:strVal val="hidden"/>
                                      </p:to>
                                    </p:set>
                                  </p:subTnLst>
                                </p:cTn>
                              </p:par>
                            </p:childTnLst>
                          </p:cTn>
                        </p:par>
                        <p:par>
                          <p:cTn id="145" fill="hold" nodeType="afterGroup">
                            <p:stCondLst>
                              <p:cond delay="2000"/>
                            </p:stCondLst>
                            <p:childTnLst>
                              <p:par>
                                <p:cTn id="146" presetID="53" presetClass="entr" presetSubtype="0" fill="hold" nodeType="afterEffect">
                                  <p:stCondLst>
                                    <p:cond delay="0"/>
                                  </p:stCondLst>
                                  <p:childTnLst>
                                    <p:set>
                                      <p:cBhvr>
                                        <p:cTn id="147" dur="1" fill="hold">
                                          <p:stCondLst>
                                            <p:cond delay="0"/>
                                          </p:stCondLst>
                                        </p:cTn>
                                        <p:tgtEl>
                                          <p:spTgt spid="23"/>
                                        </p:tgtEl>
                                        <p:attrNameLst>
                                          <p:attrName>style.visibility</p:attrName>
                                        </p:attrNameLst>
                                      </p:cBhvr>
                                      <p:to>
                                        <p:strVal val="visible"/>
                                      </p:to>
                                    </p:set>
                                    <p:anim calcmode="lin" valueType="num">
                                      <p:cBhvr>
                                        <p:cTn id="148" dur="500" fill="hold"/>
                                        <p:tgtEl>
                                          <p:spTgt spid="23"/>
                                        </p:tgtEl>
                                        <p:attrNameLst>
                                          <p:attrName>ppt_w</p:attrName>
                                        </p:attrNameLst>
                                      </p:cBhvr>
                                      <p:tavLst>
                                        <p:tav tm="0">
                                          <p:val>
                                            <p:fltVal val="0"/>
                                          </p:val>
                                        </p:tav>
                                        <p:tav tm="100000">
                                          <p:val>
                                            <p:strVal val="#ppt_w"/>
                                          </p:val>
                                        </p:tav>
                                      </p:tavLst>
                                    </p:anim>
                                    <p:anim calcmode="lin" valueType="num">
                                      <p:cBhvr>
                                        <p:cTn id="149" dur="500" fill="hold"/>
                                        <p:tgtEl>
                                          <p:spTgt spid="23"/>
                                        </p:tgtEl>
                                        <p:attrNameLst>
                                          <p:attrName>ppt_h</p:attrName>
                                        </p:attrNameLst>
                                      </p:cBhvr>
                                      <p:tavLst>
                                        <p:tav tm="0">
                                          <p:val>
                                            <p:fltVal val="0"/>
                                          </p:val>
                                        </p:tav>
                                        <p:tav tm="100000">
                                          <p:val>
                                            <p:strVal val="#ppt_h"/>
                                          </p:val>
                                        </p:tav>
                                      </p:tavLst>
                                    </p:anim>
                                    <p:animEffect transition="in" filter="fade">
                                      <p:cBhvr>
                                        <p:cTn id="150" dur="500"/>
                                        <p:tgtEl>
                                          <p:spTgt spid="23"/>
                                        </p:tgtEl>
                                      </p:cBhvr>
                                    </p:animEffect>
                                  </p:childTnLst>
                                </p:cTn>
                              </p:par>
                              <p:par>
                                <p:cTn id="151" presetID="53" presetClass="exit" presetSubtype="0" fill="hold" grpId="2" nodeType="withEffect">
                                  <p:stCondLst>
                                    <p:cond delay="0"/>
                                  </p:stCondLst>
                                  <p:childTnLst>
                                    <p:anim calcmode="lin" valueType="num">
                                      <p:cBhvr>
                                        <p:cTn id="152" dur="500"/>
                                        <p:tgtEl>
                                          <p:spTgt spid="59493"/>
                                        </p:tgtEl>
                                        <p:attrNameLst>
                                          <p:attrName>ppt_w</p:attrName>
                                        </p:attrNameLst>
                                      </p:cBhvr>
                                      <p:tavLst>
                                        <p:tav tm="0">
                                          <p:val>
                                            <p:strVal val="ppt_w"/>
                                          </p:val>
                                        </p:tav>
                                        <p:tav tm="100000">
                                          <p:val>
                                            <p:fltVal val="0"/>
                                          </p:val>
                                        </p:tav>
                                      </p:tavLst>
                                    </p:anim>
                                    <p:anim calcmode="lin" valueType="num">
                                      <p:cBhvr>
                                        <p:cTn id="153" dur="500"/>
                                        <p:tgtEl>
                                          <p:spTgt spid="59493"/>
                                        </p:tgtEl>
                                        <p:attrNameLst>
                                          <p:attrName>ppt_h</p:attrName>
                                        </p:attrNameLst>
                                      </p:cBhvr>
                                      <p:tavLst>
                                        <p:tav tm="0">
                                          <p:val>
                                            <p:strVal val="ppt_h"/>
                                          </p:val>
                                        </p:tav>
                                        <p:tav tm="100000">
                                          <p:val>
                                            <p:fltVal val="0"/>
                                          </p:val>
                                        </p:tav>
                                      </p:tavLst>
                                    </p:anim>
                                    <p:animEffect transition="out" filter="fade">
                                      <p:cBhvr>
                                        <p:cTn id="154" dur="500"/>
                                        <p:tgtEl>
                                          <p:spTgt spid="59493"/>
                                        </p:tgtEl>
                                      </p:cBhvr>
                                    </p:animEffect>
                                    <p:set>
                                      <p:cBhvr>
                                        <p:cTn id="155" dur="1" fill="hold">
                                          <p:stCondLst>
                                            <p:cond delay="499"/>
                                          </p:stCondLst>
                                        </p:cTn>
                                        <p:tgtEl>
                                          <p:spTgt spid="59493"/>
                                        </p:tgtEl>
                                        <p:attrNameLst>
                                          <p:attrName>style.visibility</p:attrName>
                                        </p:attrNameLst>
                                      </p:cBhvr>
                                      <p:to>
                                        <p:strVal val="hidden"/>
                                      </p:to>
                                    </p:set>
                                  </p:childTnLst>
                                </p:cTn>
                              </p:par>
                              <p:par>
                                <p:cTn id="156" presetID="53" presetClass="exit" presetSubtype="0" fill="hold" grpId="2" nodeType="withEffect">
                                  <p:stCondLst>
                                    <p:cond delay="0"/>
                                  </p:stCondLst>
                                  <p:childTnLst>
                                    <p:anim calcmode="lin" valueType="num">
                                      <p:cBhvr>
                                        <p:cTn id="157" dur="500"/>
                                        <p:tgtEl>
                                          <p:spTgt spid="59494"/>
                                        </p:tgtEl>
                                        <p:attrNameLst>
                                          <p:attrName>ppt_w</p:attrName>
                                        </p:attrNameLst>
                                      </p:cBhvr>
                                      <p:tavLst>
                                        <p:tav tm="0">
                                          <p:val>
                                            <p:strVal val="ppt_w"/>
                                          </p:val>
                                        </p:tav>
                                        <p:tav tm="100000">
                                          <p:val>
                                            <p:fltVal val="0"/>
                                          </p:val>
                                        </p:tav>
                                      </p:tavLst>
                                    </p:anim>
                                    <p:anim calcmode="lin" valueType="num">
                                      <p:cBhvr>
                                        <p:cTn id="158" dur="500"/>
                                        <p:tgtEl>
                                          <p:spTgt spid="59494"/>
                                        </p:tgtEl>
                                        <p:attrNameLst>
                                          <p:attrName>ppt_h</p:attrName>
                                        </p:attrNameLst>
                                      </p:cBhvr>
                                      <p:tavLst>
                                        <p:tav tm="0">
                                          <p:val>
                                            <p:strVal val="ppt_h"/>
                                          </p:val>
                                        </p:tav>
                                        <p:tav tm="100000">
                                          <p:val>
                                            <p:fltVal val="0"/>
                                          </p:val>
                                        </p:tav>
                                      </p:tavLst>
                                    </p:anim>
                                    <p:animEffect transition="out" filter="fade">
                                      <p:cBhvr>
                                        <p:cTn id="159" dur="500"/>
                                        <p:tgtEl>
                                          <p:spTgt spid="59494"/>
                                        </p:tgtEl>
                                      </p:cBhvr>
                                    </p:animEffect>
                                    <p:set>
                                      <p:cBhvr>
                                        <p:cTn id="160" dur="1" fill="hold">
                                          <p:stCondLst>
                                            <p:cond delay="499"/>
                                          </p:stCondLst>
                                        </p:cTn>
                                        <p:tgtEl>
                                          <p:spTgt spid="59494"/>
                                        </p:tgtEl>
                                        <p:attrNameLst>
                                          <p:attrName>style.visibility</p:attrName>
                                        </p:attrNameLst>
                                      </p:cBhvr>
                                      <p:to>
                                        <p:strVal val="hidden"/>
                                      </p:to>
                                    </p:se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0" presetClass="path" presetSubtype="0" accel="50000" decel="50000" fill="hold" grpId="0" nodeType="clickEffect">
                                  <p:stCondLst>
                                    <p:cond delay="0"/>
                                  </p:stCondLst>
                                  <p:childTnLst>
                                    <p:animMotion origin="layout" path="M 0 0 C 0.00191 -0.0007 0.00382 -0.0007 0.00556 -0.00185 C 0.00903 -0.00394 0.0066 -0.0081 0.00903 0 C 0.01146 -0.00486 0.00851 -0.01042 0.0132 -0.00833 C 0.01632 -0.00926 0.01719 -0.01157 0.02014 -0.01296 C 0.02275 -0.01019 0.02327 -0.00695 0.02639 -0.00833 C 0.03004 -0.01574 0.02552 -0.0081 0.02848 -0.00741 C 0.02969 -0.00718 0.03039 -0.00926 0.03125 -0.01019 C 0.03177 -0.00926 0.03282 -0.00625 0.03264 -0.00741 C 0.0323 -0.00972 0.03143 -0.01181 0.03056 -0.01389 C 0.02986 -0.01528 0.02674 -0.01644 0.02778 -0.01759 C 0.02934 -0.01898 0.03143 -0.0169 0.03334 -0.01667 C 0.0415 -0.01296 0.03733 -0.01412 0.04584 -0.01296 C 0.04879 -0.01157 0.05035 -0.01111 0.05348 -0.01204 C 0.05556 -0.0162 0.05799 -0.01574 0.06111 -0.01945 C 0.06684 -0.02639 0.05938 -0.0206 0.06598 -0.025 C 0.07014 -0.02361 0.07032 -0.02732 0.07361 -0.03056 C 0.07483 -0.03403 0.07552 -0.03727 0.07639 -0.04074 C 0.08577 -0.0382 0.08542 -0.03611 0.09236 -0.04537 C 0.08855 -0.05556 0.08976 -0.05139 0.0882 -0.05741 C 0.09948 -0.05926 0.11493 -0.0662 0.12639 -0.06111 C 0.10591 -0.05926 0.1198 -0.05972 0.12848 -0.06389 C 0.12934 -0.06435 0.12934 -0.06574 0.12986 -0.06667 C 0.13056 -0.08009 0.129 -0.07986 0.13611 -0.08611 C 0.13716 -0.09282 0.13681 -0.08912 0.13681 -0.09722 " pathEditMode="relative" ptsTypes="ffffffffffffffffffffffffA">
                                      <p:cBhvr>
                                        <p:cTn id="164" dur="2000" fill="hold"/>
                                        <p:tgtEl>
                                          <p:spTgt spid="59421"/>
                                        </p:tgtEl>
                                        <p:attrNameLst>
                                          <p:attrName>ppt_x</p:attrName>
                                          <p:attrName>ppt_y</p:attrName>
                                        </p:attrNameLst>
                                      </p:cBhvr>
                                    </p:animMotion>
                                  </p:childTnLst>
                                </p:cTn>
                              </p:par>
                              <p:par>
                                <p:cTn id="165" presetID="0" presetClass="path" presetSubtype="0" accel="50000" decel="50000" fill="hold" grpId="0" nodeType="withEffect">
                                  <p:stCondLst>
                                    <p:cond delay="0"/>
                                  </p:stCondLst>
                                  <p:childTnLst>
                                    <p:animMotion origin="layout" path="M -8.33333E-7 -2.59259E-6 C 0.00243 -0.00023 0.00504 -0.00023 0.00712 -0.00046 C 0.01181 -0.00092 0.00851 -0.00185 0.01181 -2.59259E-6 C 0.01511 -0.00115 0.01111 -0.00254 0.01754 -0.00208 C 0.02153 -0.00231 0.02274 -0.00278 0.02656 -0.00301 C 0.03021 -0.00231 0.03073 -0.00162 0.03507 -0.00208 C 0.03993 -0.0037 0.03386 -0.00185 0.03785 -0.00185 C 0.03941 -0.00185 0.04028 -0.00231 0.04132 -0.00231 C 0.04219 -0.00231 0.04358 -0.00162 0.04323 -0.00185 C 0.04288 -0.00231 0.04167 -0.00278 0.04063 -0.00324 C 0.03976 -0.00347 0.03542 -0.0037 0.03681 -0.00416 C 0.03889 -0.0044 0.04167 -0.00393 0.0441 -0.00393 C 0.05521 -0.00301 0.04965 -0.00324 0.06094 -0.00301 C 0.06493 -0.00278 0.06701 -0.00254 0.07101 -0.00278 C 0.07379 -0.0037 0.07708 -0.0037 0.08125 -0.0044 C 0.08906 -0.00602 0.07899 -0.00463 0.08767 -0.00578 C 0.09323 -0.00532 0.0934 -0.00625 0.09792 -0.00694 C 0.09965 -0.00764 0.10035 -0.00856 0.10174 -0.00926 C 0.11424 -0.00879 0.11372 -0.00833 0.12292 -0.01041 C 0.11771 -0.0125 0.11945 -0.01157 0.11736 -0.01296 C 0.13229 -0.01342 0.15313 -0.01504 0.1684 -0.01389 C 0.14097 -0.01342 0.15938 -0.01342 0.17101 -0.01435 C 0.17222 -0.01458 0.17222 -0.01481 0.17292 -0.01504 C 0.17379 -0.01805 0.1717 -0.01805 0.18125 -0.01944 C 0.18281 -0.02083 0.18212 -0.02014 0.18212 -0.02176 " pathEditMode="relative" rAng="0" ptsTypes="ffffffffffffffffffffffffA">
                                      <p:cBhvr>
                                        <p:cTn id="166" dur="2000" fill="hold"/>
                                        <p:tgtEl>
                                          <p:spTgt spid="59417"/>
                                        </p:tgtEl>
                                        <p:attrNameLst>
                                          <p:attrName>ppt_x</p:attrName>
                                          <p:attrName>ppt_y</p:attrName>
                                        </p:attrNameLst>
                                      </p:cBhvr>
                                      <p:rCtr x="9132" y="-1088"/>
                                    </p:animMotion>
                                  </p:childTnLst>
                                </p:cTn>
                              </p:par>
                            </p:childTnLst>
                          </p:cTn>
                        </p:par>
                      </p:childTnLst>
                    </p:cTn>
                  </p:par>
                  <p:par>
                    <p:cTn id="167" fill="hold" nodeType="clickPar">
                      <p:stCondLst>
                        <p:cond delay="indefinite"/>
                      </p:stCondLst>
                      <p:childTnLst>
                        <p:par>
                          <p:cTn id="168" fill="hold" nodeType="withGroup">
                            <p:stCondLst>
                              <p:cond delay="0"/>
                            </p:stCondLst>
                            <p:childTnLst>
                              <p:par>
                                <p:cTn id="169" presetID="0" presetClass="path" presetSubtype="0" accel="50000" decel="50000" fill="hold" nodeType="clickEffect">
                                  <p:stCondLst>
                                    <p:cond delay="0"/>
                                  </p:stCondLst>
                                  <p:childTnLst>
                                    <p:animMotion origin="layout" path="M 3.33333E-6 7.74283E-6 L 0.1 7.74283E-6 " pathEditMode="relative" ptsTypes="AA">
                                      <p:cBhvr>
                                        <p:cTn id="170" dur="1000" fill="hold"/>
                                        <p:tgtEl>
                                          <p:spTgt spid="24"/>
                                        </p:tgtEl>
                                        <p:attrNameLst>
                                          <p:attrName>ppt_x</p:attrName>
                                          <p:attrName>ppt_y</p:attrName>
                                        </p:attrNameLst>
                                      </p:cBhvr>
                                    </p:animMotion>
                                  </p:childTnLst>
                                </p:cTn>
                              </p:par>
                              <p:par>
                                <p:cTn id="171" presetID="53" presetClass="entr" presetSubtype="0" fill="hold" grpId="0" nodeType="withEffect">
                                  <p:stCondLst>
                                    <p:cond delay="500"/>
                                  </p:stCondLst>
                                  <p:childTnLst>
                                    <p:set>
                                      <p:cBhvr>
                                        <p:cTn id="172" dur="1" fill="hold">
                                          <p:stCondLst>
                                            <p:cond delay="0"/>
                                          </p:stCondLst>
                                        </p:cTn>
                                        <p:tgtEl>
                                          <p:spTgt spid="59501"/>
                                        </p:tgtEl>
                                        <p:attrNameLst>
                                          <p:attrName>style.visibility</p:attrName>
                                        </p:attrNameLst>
                                      </p:cBhvr>
                                      <p:to>
                                        <p:strVal val="visible"/>
                                      </p:to>
                                    </p:set>
                                    <p:anim calcmode="lin" valueType="num">
                                      <p:cBhvr>
                                        <p:cTn id="173" dur="500" fill="hold"/>
                                        <p:tgtEl>
                                          <p:spTgt spid="59501"/>
                                        </p:tgtEl>
                                        <p:attrNameLst>
                                          <p:attrName>ppt_w</p:attrName>
                                        </p:attrNameLst>
                                      </p:cBhvr>
                                      <p:tavLst>
                                        <p:tav tm="0">
                                          <p:val>
                                            <p:fltVal val="0"/>
                                          </p:val>
                                        </p:tav>
                                        <p:tav tm="100000">
                                          <p:val>
                                            <p:strVal val="#ppt_w"/>
                                          </p:val>
                                        </p:tav>
                                      </p:tavLst>
                                    </p:anim>
                                    <p:anim calcmode="lin" valueType="num">
                                      <p:cBhvr>
                                        <p:cTn id="174" dur="500" fill="hold"/>
                                        <p:tgtEl>
                                          <p:spTgt spid="59501"/>
                                        </p:tgtEl>
                                        <p:attrNameLst>
                                          <p:attrName>ppt_h</p:attrName>
                                        </p:attrNameLst>
                                      </p:cBhvr>
                                      <p:tavLst>
                                        <p:tav tm="0">
                                          <p:val>
                                            <p:fltVal val="0"/>
                                          </p:val>
                                        </p:tav>
                                        <p:tav tm="100000">
                                          <p:val>
                                            <p:strVal val="#ppt_h"/>
                                          </p:val>
                                        </p:tav>
                                      </p:tavLst>
                                    </p:anim>
                                    <p:animEffect transition="in" filter="fade">
                                      <p:cBhvr>
                                        <p:cTn id="175" dur="500"/>
                                        <p:tgtEl>
                                          <p:spTgt spid="59501"/>
                                        </p:tgtEl>
                                      </p:cBhvr>
                                    </p:animEffect>
                                  </p:childTnLst>
                                </p:cTn>
                              </p:par>
                              <p:par>
                                <p:cTn id="176" presetID="53" presetClass="entr" presetSubtype="0" fill="hold" grpId="0" nodeType="withEffect">
                                  <p:stCondLst>
                                    <p:cond delay="500"/>
                                  </p:stCondLst>
                                  <p:childTnLst>
                                    <p:set>
                                      <p:cBhvr>
                                        <p:cTn id="177" dur="1" fill="hold">
                                          <p:stCondLst>
                                            <p:cond delay="0"/>
                                          </p:stCondLst>
                                        </p:cTn>
                                        <p:tgtEl>
                                          <p:spTgt spid="59505"/>
                                        </p:tgtEl>
                                        <p:attrNameLst>
                                          <p:attrName>style.visibility</p:attrName>
                                        </p:attrNameLst>
                                      </p:cBhvr>
                                      <p:to>
                                        <p:strVal val="visible"/>
                                      </p:to>
                                    </p:set>
                                    <p:anim calcmode="lin" valueType="num">
                                      <p:cBhvr>
                                        <p:cTn id="178" dur="500" fill="hold"/>
                                        <p:tgtEl>
                                          <p:spTgt spid="59505"/>
                                        </p:tgtEl>
                                        <p:attrNameLst>
                                          <p:attrName>ppt_w</p:attrName>
                                        </p:attrNameLst>
                                      </p:cBhvr>
                                      <p:tavLst>
                                        <p:tav tm="0">
                                          <p:val>
                                            <p:fltVal val="0"/>
                                          </p:val>
                                        </p:tav>
                                        <p:tav tm="100000">
                                          <p:val>
                                            <p:strVal val="#ppt_w"/>
                                          </p:val>
                                        </p:tav>
                                      </p:tavLst>
                                    </p:anim>
                                    <p:anim calcmode="lin" valueType="num">
                                      <p:cBhvr>
                                        <p:cTn id="179" dur="500" fill="hold"/>
                                        <p:tgtEl>
                                          <p:spTgt spid="59505"/>
                                        </p:tgtEl>
                                        <p:attrNameLst>
                                          <p:attrName>ppt_h</p:attrName>
                                        </p:attrNameLst>
                                      </p:cBhvr>
                                      <p:tavLst>
                                        <p:tav tm="0">
                                          <p:val>
                                            <p:fltVal val="0"/>
                                          </p:val>
                                        </p:tav>
                                        <p:tav tm="100000">
                                          <p:val>
                                            <p:strVal val="#ppt_h"/>
                                          </p:val>
                                        </p:tav>
                                      </p:tavLst>
                                    </p:anim>
                                    <p:animEffect transition="in" filter="fade">
                                      <p:cBhvr>
                                        <p:cTn id="180" dur="500"/>
                                        <p:tgtEl>
                                          <p:spTgt spid="59505"/>
                                        </p:tgtEl>
                                      </p:cBhvr>
                                    </p:animEffect>
                                  </p:childTnLst>
                                </p:cTn>
                              </p:par>
                            </p:childTnLst>
                          </p:cTn>
                        </p:par>
                        <p:par>
                          <p:cTn id="181" fill="hold" nodeType="afterGroup">
                            <p:stCondLst>
                              <p:cond delay="1000"/>
                            </p:stCondLst>
                            <p:childTnLst>
                              <p:par>
                                <p:cTn id="182" presetID="53" presetClass="exit" presetSubtype="0" fill="hold" nodeType="afterEffect">
                                  <p:stCondLst>
                                    <p:cond delay="0"/>
                                  </p:stCondLst>
                                  <p:childTnLst>
                                    <p:anim calcmode="lin" valueType="num">
                                      <p:cBhvr>
                                        <p:cTn id="183" dur="500"/>
                                        <p:tgtEl>
                                          <p:spTgt spid="24"/>
                                        </p:tgtEl>
                                        <p:attrNameLst>
                                          <p:attrName>ppt_w</p:attrName>
                                        </p:attrNameLst>
                                      </p:cBhvr>
                                      <p:tavLst>
                                        <p:tav tm="0">
                                          <p:val>
                                            <p:strVal val="ppt_w"/>
                                          </p:val>
                                        </p:tav>
                                        <p:tav tm="100000">
                                          <p:val>
                                            <p:fltVal val="0"/>
                                          </p:val>
                                        </p:tav>
                                      </p:tavLst>
                                    </p:anim>
                                    <p:anim calcmode="lin" valueType="num">
                                      <p:cBhvr>
                                        <p:cTn id="184" dur="500"/>
                                        <p:tgtEl>
                                          <p:spTgt spid="24"/>
                                        </p:tgtEl>
                                        <p:attrNameLst>
                                          <p:attrName>ppt_h</p:attrName>
                                        </p:attrNameLst>
                                      </p:cBhvr>
                                      <p:tavLst>
                                        <p:tav tm="0">
                                          <p:val>
                                            <p:strVal val="ppt_h"/>
                                          </p:val>
                                        </p:tav>
                                        <p:tav tm="100000">
                                          <p:val>
                                            <p:fltVal val="0"/>
                                          </p:val>
                                        </p:tav>
                                      </p:tavLst>
                                    </p:anim>
                                    <p:animEffect transition="out" filter="fade">
                                      <p:cBhvr>
                                        <p:cTn id="185" dur="500"/>
                                        <p:tgtEl>
                                          <p:spTgt spid="24"/>
                                        </p:tgtEl>
                                      </p:cBhvr>
                                    </p:animEffect>
                                    <p:set>
                                      <p:cBhvr>
                                        <p:cTn id="186" dur="1" fill="hold">
                                          <p:stCondLst>
                                            <p:cond delay="499"/>
                                          </p:stCondLst>
                                        </p:cTn>
                                        <p:tgtEl>
                                          <p:spTgt spid="24"/>
                                        </p:tgtEl>
                                        <p:attrNameLst>
                                          <p:attrName>style.visibility</p:attrName>
                                        </p:attrNameLst>
                                      </p:cBhvr>
                                      <p:to>
                                        <p:strVal val="hidden"/>
                                      </p:to>
                                    </p:set>
                                  </p:childTnLst>
                                </p:cTn>
                              </p:par>
                              <p:par>
                                <p:cTn id="187" presetID="53" presetClass="entr" presetSubtype="0" fill="hold" nodeType="withEffect">
                                  <p:stCondLst>
                                    <p:cond delay="0"/>
                                  </p:stCondLst>
                                  <p:childTnLst>
                                    <p:set>
                                      <p:cBhvr>
                                        <p:cTn id="188" dur="1" fill="hold">
                                          <p:stCondLst>
                                            <p:cond delay="0"/>
                                          </p:stCondLst>
                                        </p:cTn>
                                        <p:tgtEl>
                                          <p:spTgt spid="9217"/>
                                        </p:tgtEl>
                                        <p:attrNameLst>
                                          <p:attrName>style.visibility</p:attrName>
                                        </p:attrNameLst>
                                      </p:cBhvr>
                                      <p:to>
                                        <p:strVal val="visible"/>
                                      </p:to>
                                    </p:set>
                                    <p:anim calcmode="lin" valueType="num">
                                      <p:cBhvr>
                                        <p:cTn id="189" dur="500" fill="hold"/>
                                        <p:tgtEl>
                                          <p:spTgt spid="9217"/>
                                        </p:tgtEl>
                                        <p:attrNameLst>
                                          <p:attrName>ppt_w</p:attrName>
                                        </p:attrNameLst>
                                      </p:cBhvr>
                                      <p:tavLst>
                                        <p:tav tm="0">
                                          <p:val>
                                            <p:fltVal val="0"/>
                                          </p:val>
                                        </p:tav>
                                        <p:tav tm="100000">
                                          <p:val>
                                            <p:strVal val="#ppt_w"/>
                                          </p:val>
                                        </p:tav>
                                      </p:tavLst>
                                    </p:anim>
                                    <p:anim calcmode="lin" valueType="num">
                                      <p:cBhvr>
                                        <p:cTn id="190" dur="500" fill="hold"/>
                                        <p:tgtEl>
                                          <p:spTgt spid="9217"/>
                                        </p:tgtEl>
                                        <p:attrNameLst>
                                          <p:attrName>ppt_h</p:attrName>
                                        </p:attrNameLst>
                                      </p:cBhvr>
                                      <p:tavLst>
                                        <p:tav tm="0">
                                          <p:val>
                                            <p:fltVal val="0"/>
                                          </p:val>
                                        </p:tav>
                                        <p:tav tm="100000">
                                          <p:val>
                                            <p:strVal val="#ppt_h"/>
                                          </p:val>
                                        </p:tav>
                                      </p:tavLst>
                                    </p:anim>
                                    <p:animEffect transition="in" filter="fade">
                                      <p:cBhvr>
                                        <p:cTn id="191" dur="500"/>
                                        <p:tgtEl>
                                          <p:spTgt spid="9217"/>
                                        </p:tgtEl>
                                      </p:cBhvr>
                                    </p:animEffec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0" presetClass="path" presetSubtype="0" accel="50000" decel="50000" fill="hold" grpId="1" nodeType="clickEffect">
                                  <p:stCondLst>
                                    <p:cond delay="0"/>
                                  </p:stCondLst>
                                  <p:childTnLst>
                                    <p:animMotion origin="layout" path="M 4.16667E-7 -2.22222E-6 C -0.00078 -0.03958 -0.00156 -0.07916 0.0043 -0.12523 C 0.01016 -0.17199 0.02057 -0.23264 0.03503 -0.27916 C 0.04935 -0.32569 0.07187 -0.37014 0.09089 -0.4044 C 0.1099 -0.43889 0.12825 -0.4625 0.14883 -0.48565 C 0.1694 -0.50949 0.19466 -0.53241 0.21458 -0.54629 C 0.23437 -0.55995 0.2474 -0.56504 0.2681 -0.56967 C 0.2888 -0.57384 0.31771 -0.57592 0.33919 -0.57199 C 0.36081 -0.56759 0.37773 -0.55717 0.39727 -0.54398 C 0.4168 -0.53055 0.43789 -0.51389 0.45638 -0.49282 C 0.47474 -0.47176 0.49414 -0.4412 0.50781 -0.41852 C 0.52135 -0.39514 0.52773 -0.38055 0.53841 -0.35555 C 0.54922 -0.33032 0.5638 -0.29352 0.5724 -0.26759 C 0.58086 -0.24166 0.58516 -0.22129 0.58997 -0.2 C 0.59466 -0.17824 0.59805 -0.16088 0.60078 -0.13935 C 0.60365 -0.11805 0.6056 -0.09838 0.60638 -0.07222 C 0.60716 -0.04583 0.60534 0.00347 0.60521 0.01898 " pathEditMode="relative" rAng="0" ptsTypes="AAAAAAAAAAAAAAAAA">
                                      <p:cBhvr>
                                        <p:cTn id="195" dur="2000" fill="hold"/>
                                        <p:tgtEl>
                                          <p:spTgt spid="59501"/>
                                        </p:tgtEl>
                                        <p:attrNameLst>
                                          <p:attrName>ppt_x</p:attrName>
                                          <p:attrName>ppt_y</p:attrName>
                                        </p:attrNameLst>
                                      </p:cBhvr>
                                      <p:rCtr x="30299" y="-27755"/>
                                    </p:animMotion>
                                  </p:childTnLst>
                                </p:cTn>
                              </p:par>
                              <p:par>
                                <p:cTn id="196" presetID="0" presetClass="path" presetSubtype="0" accel="50000" decel="50000" fill="hold" grpId="1" nodeType="withEffect">
                                  <p:stCondLst>
                                    <p:cond delay="100"/>
                                  </p:stCondLst>
                                  <p:childTnLst>
                                    <p:animMotion origin="layout" path="M 4.16667E-7 -4.07407E-6 C -0.00078 -0.04097 -0.00156 -0.08194 0.0043 -0.12986 C 0.01029 -0.17847 0.0207 -0.2412 0.03529 -0.28981 C 0.04974 -0.33819 0.0724 -0.38426 0.09154 -0.4199 C 0.11068 -0.45555 0.12917 -0.48009 0.14987 -0.50463 C 0.1707 -0.52893 0.19609 -0.55277 0.21615 -0.56689 C 0.23607 -0.58171 0.24922 -0.5868 0.27005 -0.59143 C 0.29089 -0.59606 0.32005 -0.59791 0.34167 -0.59375 C 0.36341 -0.58935 0.3806 -0.57847 0.40013 -0.56504 C 0.41979 -0.55115 0.44115 -0.53356 0.45964 -0.51157 C 0.47825 -0.48958 0.49779 -0.4581 0.51159 -0.43426 C 0.52513 -0.41041 0.53164 -0.3949 0.54245 -0.36898 C 0.55312 -0.34305 0.56784 -0.30463 0.57656 -0.27777 C 0.58516 -0.25092 0.58945 -0.22963 0.59427 -0.20717 C 0.59896 -0.18495 0.60247 -0.16689 0.60521 -0.14444 C 0.60807 -0.12268 0.61003 -0.10185 0.61081 -0.07453 C 0.61159 -0.04745 0.60977 0.00394 0.60964 0.02014 " pathEditMode="relative" rAng="0" ptsTypes="AAAAAAAAAAAAAAAAA">
                                      <p:cBhvr>
                                        <p:cTn id="197" dur="2000" fill="hold"/>
                                        <p:tgtEl>
                                          <p:spTgt spid="59505"/>
                                        </p:tgtEl>
                                        <p:attrNameLst>
                                          <p:attrName>ppt_x</p:attrName>
                                          <p:attrName>ppt_y</p:attrName>
                                        </p:attrNameLst>
                                      </p:cBhvr>
                                      <p:rCtr x="30521" y="-28796"/>
                                    </p:animMotion>
                                  </p:childTnLst>
                                </p:cTn>
                              </p:par>
                            </p:childTnLst>
                          </p:cTn>
                        </p:par>
                      </p:childTnLst>
                    </p:cTn>
                  </p:par>
                  <p:par>
                    <p:cTn id="198" fill="hold" nodeType="clickPar">
                      <p:stCondLst>
                        <p:cond delay="indefinite"/>
                      </p:stCondLst>
                      <p:childTnLst>
                        <p:par>
                          <p:cTn id="199" fill="hold" nodeType="withGroup">
                            <p:stCondLst>
                              <p:cond delay="0"/>
                            </p:stCondLst>
                            <p:childTnLst>
                              <p:par>
                                <p:cTn id="200" presetID="0" presetClass="path" presetSubtype="0" accel="50000" decel="50000" fill="hold" grpId="0" nodeType="clickEffect">
                                  <p:stCondLst>
                                    <p:cond delay="0"/>
                                  </p:stCondLst>
                                  <p:childTnLst>
                                    <p:animMotion origin="layout" path="M 0 0 C -0.00191 -0.0037 -0.00348 -0.00625 -0.00695 -0.00463 C -0.00868 0.00209 -0.0132 -0.00648 -0.01598 -0.00926 C -0.03473 -0.00393 -0.02657 -0.00532 -0.04028 -0.0037 C -0.04792 -0.00115 -0.05139 0.00857 -0.05417 0.0176 C -0.05608 0.01366 -0.0599 0.01135 -0.0632 0.01019 C -0.06736 0.0088 -0.0757 0.00648 -0.0757 0.00648 C -0.07709 0.00672 -0.07865 0.00648 -0.07986 0.00741 C -0.08229 0.00949 -0.08334 0.01459 -0.08611 0.01574 C -0.08802 0.01644 -0.08976 0.0132 -0.09167 0.01204 C -0.0941 0.01065 -0.09618 0.01019 -0.09861 0.00926 C -0.09948 0.00949 -0.1007 0.00926 -0.10139 0.01019 C -0.10243 0.01135 -0.10209 0.01482 -0.10348 0.01482 C -0.10521 0.01482 -0.10608 0.01158 -0.10764 0.01019 C -0.11198 0.00625 -0.1158 0.00417 -0.12084 0.00278 C -0.1382 0.00602 -0.15504 0.01065 -0.17223 0.01482 C -0.17969 0.01158 -0.175 0.0125 -0.18681 0.01574 C -0.19063 0.01829 -0.19045 0.02107 -0.19375 0.025 C -0.19653 0.02824 -0.20261 0.03403 -0.20625 0.03519 C -0.20955 0.0382 -0.21181 0.03866 -0.2132 0.04445 C -0.21615 0.05602 -0.21198 0.06597 -0.22223 0.06945 C -0.22552 0.07616 -0.22657 0.08218 -0.22778 0.08982 C -0.22795 0.09074 -0.22795 0.09213 -0.22848 0.0926 C -0.22969 0.09375 -0.23264 0.09445 -0.23264 0.09445 C -0.23577 0.1 -0.23941 0.10486 -0.24167 0.11111 C -0.24098 0.12986 -0.24566 0.12963 -0.24028 0.12963 " pathEditMode="relative" ptsTypes="fffffffffffffffffffffffffA">
                                      <p:cBhvr>
                                        <p:cTn id="201" dur="2000" fill="hold"/>
                                        <p:tgtEl>
                                          <p:spTgt spid="59425"/>
                                        </p:tgtEl>
                                        <p:attrNameLst>
                                          <p:attrName>ppt_x</p:attrName>
                                          <p:attrName>ppt_y</p:attrName>
                                        </p:attrNameLst>
                                      </p:cBhvr>
                                    </p:animMotion>
                                  </p:childTnLst>
                                </p:cTn>
                              </p:par>
                              <p:par>
                                <p:cTn id="202" presetID="0" presetClass="path" presetSubtype="0" accel="50000" decel="50000" fill="hold" grpId="0" nodeType="withEffect">
                                  <p:stCondLst>
                                    <p:cond delay="0"/>
                                  </p:stCondLst>
                                  <p:childTnLst>
                                    <p:animMotion origin="layout" path="M 0 0 C -0.00191 -0.0037 -0.00348 -0.00625 -0.00695 -0.00463 C -0.00868 0.00209 -0.0132 -0.00648 -0.01598 -0.00926 C -0.03473 -0.00393 -0.02657 -0.00532 -0.04028 -0.0037 C -0.04792 -0.00115 -0.05139 0.00857 -0.05417 0.0176 C -0.05608 0.01366 -0.0599 0.01135 -0.0632 0.01019 C -0.06736 0.0088 -0.0757 0.00648 -0.0757 0.00648 C -0.07709 0.00672 -0.07865 0.00648 -0.07986 0.00741 C -0.08229 0.00949 -0.08334 0.01459 -0.08611 0.01574 C -0.08802 0.01644 -0.08976 0.0132 -0.09167 0.01204 C -0.0941 0.01065 -0.09618 0.01019 -0.09861 0.00926 C -0.09948 0.00949 -0.1007 0.00926 -0.10139 0.01019 C -0.10243 0.01135 -0.10209 0.01482 -0.10348 0.01482 C -0.10521 0.01482 -0.10608 0.01158 -0.10764 0.01019 C -0.11198 0.00625 -0.1158 0.00417 -0.12084 0.00278 C -0.1382 0.00602 -0.15504 0.01065 -0.17223 0.01482 C -0.17969 0.01158 -0.175 0.0125 -0.18681 0.01574 C -0.19063 0.01829 -0.19045 0.02107 -0.19375 0.025 C -0.19653 0.02824 -0.20261 0.03403 -0.20625 0.03519 C -0.20955 0.0382 -0.21181 0.03866 -0.2132 0.04445 C -0.21615 0.05602 -0.21198 0.06597 -0.22223 0.06945 C -0.22552 0.07616 -0.22657 0.08218 -0.22778 0.08982 C -0.22795 0.09074 -0.22795 0.09213 -0.22848 0.0926 C -0.22969 0.09375 -0.23264 0.09445 -0.23264 0.09445 C -0.23577 0.1 -0.23941 0.10486 -0.24167 0.11111 C -0.24098 0.12986 -0.24566 0.12963 -0.24028 0.12963 " pathEditMode="relative" ptsTypes="fffffffffffffffffffffffffA">
                                      <p:cBhvr>
                                        <p:cTn id="203" dur="2000" fill="hold"/>
                                        <p:tgtEl>
                                          <p:spTgt spid="59426"/>
                                        </p:tgtEl>
                                        <p:attrNameLst>
                                          <p:attrName>ppt_x</p:attrName>
                                          <p:attrName>ppt_y</p:attrName>
                                        </p:attrNameLst>
                                      </p:cBhvr>
                                    </p:animMotion>
                                  </p:childTnLst>
                                </p:cTn>
                              </p:par>
                            </p:childTnLst>
                          </p:cTn>
                        </p:par>
                      </p:childTnLst>
                    </p:cTn>
                  </p:par>
                  <p:par>
                    <p:cTn id="204" fill="hold" nodeType="clickPar">
                      <p:stCondLst>
                        <p:cond delay="indefinite"/>
                      </p:stCondLst>
                      <p:childTnLst>
                        <p:par>
                          <p:cTn id="205" fill="hold" nodeType="withGroup">
                            <p:stCondLst>
                              <p:cond delay="0"/>
                            </p:stCondLst>
                            <p:childTnLst>
                              <p:par>
                                <p:cTn id="206" presetID="0" presetClass="path" presetSubtype="0" accel="50000" decel="50000" fill="hold" nodeType="clickEffect">
                                  <p:stCondLst>
                                    <p:cond delay="0"/>
                                  </p:stCondLst>
                                  <p:childTnLst>
                                    <p:animMotion origin="layout" path="M 3.33333E-6 4.16281E-7 L 0.15833 4.16281E-7 " pathEditMode="relative" ptsTypes="AA">
                                      <p:cBhvr>
                                        <p:cTn id="207" dur="2000" fill="hold"/>
                                        <p:tgtEl>
                                          <p:spTgt spid="25"/>
                                        </p:tgtEl>
                                        <p:attrNameLst>
                                          <p:attrName>ppt_x</p:attrName>
                                          <p:attrName>ppt_y</p:attrName>
                                        </p:attrNameLst>
                                      </p:cBhvr>
                                    </p:animMotion>
                                  </p:childTnLst>
                                  <p:subTnLst>
                                    <p:set>
                                      <p:cBhvr override="childStyle">
                                        <p:cTn dur="1" fill="hold" display="0" masterRel="sameClick" afterEffect="1">
                                          <p:stCondLst>
                                            <p:cond evt="end" delay="0">
                                              <p:tn val="206"/>
                                            </p:cond>
                                          </p:stCondLst>
                                        </p:cTn>
                                        <p:tgtEl>
                                          <p:spTgt spid="25"/>
                                        </p:tgtEl>
                                        <p:attrNameLst>
                                          <p:attrName>style.visibility</p:attrName>
                                        </p:attrNameLst>
                                      </p:cBhvr>
                                      <p:to>
                                        <p:strVal val="hidden"/>
                                      </p:to>
                                    </p:set>
                                  </p:subTnLst>
                                </p:cTn>
                              </p:par>
                            </p:childTnLst>
                          </p:cTn>
                        </p:par>
                        <p:par>
                          <p:cTn id="208" fill="hold" nodeType="afterGroup">
                            <p:stCondLst>
                              <p:cond delay="2000"/>
                            </p:stCondLst>
                            <p:childTnLst>
                              <p:par>
                                <p:cTn id="209" presetID="53" presetClass="entr" presetSubtype="0" fill="hold" nodeType="afterEffect">
                                  <p:stCondLst>
                                    <p:cond delay="0"/>
                                  </p:stCondLst>
                                  <p:childTnLst>
                                    <p:set>
                                      <p:cBhvr>
                                        <p:cTn id="210" dur="1" fill="hold">
                                          <p:stCondLst>
                                            <p:cond delay="0"/>
                                          </p:stCondLst>
                                        </p:cTn>
                                        <p:tgtEl>
                                          <p:spTgt spid="26"/>
                                        </p:tgtEl>
                                        <p:attrNameLst>
                                          <p:attrName>style.visibility</p:attrName>
                                        </p:attrNameLst>
                                      </p:cBhvr>
                                      <p:to>
                                        <p:strVal val="visible"/>
                                      </p:to>
                                    </p:set>
                                    <p:anim calcmode="lin" valueType="num">
                                      <p:cBhvr>
                                        <p:cTn id="211" dur="500" fill="hold"/>
                                        <p:tgtEl>
                                          <p:spTgt spid="26"/>
                                        </p:tgtEl>
                                        <p:attrNameLst>
                                          <p:attrName>ppt_w</p:attrName>
                                        </p:attrNameLst>
                                      </p:cBhvr>
                                      <p:tavLst>
                                        <p:tav tm="0">
                                          <p:val>
                                            <p:fltVal val="0"/>
                                          </p:val>
                                        </p:tav>
                                        <p:tav tm="100000">
                                          <p:val>
                                            <p:strVal val="#ppt_w"/>
                                          </p:val>
                                        </p:tav>
                                      </p:tavLst>
                                    </p:anim>
                                    <p:anim calcmode="lin" valueType="num">
                                      <p:cBhvr>
                                        <p:cTn id="212" dur="500" fill="hold"/>
                                        <p:tgtEl>
                                          <p:spTgt spid="26"/>
                                        </p:tgtEl>
                                        <p:attrNameLst>
                                          <p:attrName>ppt_h</p:attrName>
                                        </p:attrNameLst>
                                      </p:cBhvr>
                                      <p:tavLst>
                                        <p:tav tm="0">
                                          <p:val>
                                            <p:fltVal val="0"/>
                                          </p:val>
                                        </p:tav>
                                        <p:tav tm="100000">
                                          <p:val>
                                            <p:strVal val="#ppt_h"/>
                                          </p:val>
                                        </p:tav>
                                      </p:tavLst>
                                    </p:anim>
                                    <p:animEffect transition="in" filter="fade">
                                      <p:cBhvr>
                                        <p:cTn id="213" dur="500"/>
                                        <p:tgtEl>
                                          <p:spTgt spid="26"/>
                                        </p:tgtEl>
                                      </p:cBhvr>
                                    </p:animEffect>
                                  </p:childTnLst>
                                </p:cTn>
                              </p:par>
                              <p:par>
                                <p:cTn id="214" presetID="53" presetClass="exit" presetSubtype="0" fill="hold" grpId="2" nodeType="withEffect">
                                  <p:stCondLst>
                                    <p:cond delay="0"/>
                                  </p:stCondLst>
                                  <p:childTnLst>
                                    <p:anim calcmode="lin" valueType="num">
                                      <p:cBhvr>
                                        <p:cTn id="215" dur="500"/>
                                        <p:tgtEl>
                                          <p:spTgt spid="59501"/>
                                        </p:tgtEl>
                                        <p:attrNameLst>
                                          <p:attrName>ppt_w</p:attrName>
                                        </p:attrNameLst>
                                      </p:cBhvr>
                                      <p:tavLst>
                                        <p:tav tm="0">
                                          <p:val>
                                            <p:strVal val="ppt_w"/>
                                          </p:val>
                                        </p:tav>
                                        <p:tav tm="100000">
                                          <p:val>
                                            <p:fltVal val="0"/>
                                          </p:val>
                                        </p:tav>
                                      </p:tavLst>
                                    </p:anim>
                                    <p:anim calcmode="lin" valueType="num">
                                      <p:cBhvr>
                                        <p:cTn id="216" dur="500"/>
                                        <p:tgtEl>
                                          <p:spTgt spid="59501"/>
                                        </p:tgtEl>
                                        <p:attrNameLst>
                                          <p:attrName>ppt_h</p:attrName>
                                        </p:attrNameLst>
                                      </p:cBhvr>
                                      <p:tavLst>
                                        <p:tav tm="0">
                                          <p:val>
                                            <p:strVal val="ppt_h"/>
                                          </p:val>
                                        </p:tav>
                                        <p:tav tm="100000">
                                          <p:val>
                                            <p:fltVal val="0"/>
                                          </p:val>
                                        </p:tav>
                                      </p:tavLst>
                                    </p:anim>
                                    <p:animEffect transition="out" filter="fade">
                                      <p:cBhvr>
                                        <p:cTn id="217" dur="500"/>
                                        <p:tgtEl>
                                          <p:spTgt spid="59501"/>
                                        </p:tgtEl>
                                      </p:cBhvr>
                                    </p:animEffect>
                                    <p:set>
                                      <p:cBhvr>
                                        <p:cTn id="218" dur="1" fill="hold">
                                          <p:stCondLst>
                                            <p:cond delay="499"/>
                                          </p:stCondLst>
                                        </p:cTn>
                                        <p:tgtEl>
                                          <p:spTgt spid="59501"/>
                                        </p:tgtEl>
                                        <p:attrNameLst>
                                          <p:attrName>style.visibility</p:attrName>
                                        </p:attrNameLst>
                                      </p:cBhvr>
                                      <p:to>
                                        <p:strVal val="hidden"/>
                                      </p:to>
                                    </p:set>
                                  </p:childTnLst>
                                </p:cTn>
                              </p:par>
                              <p:par>
                                <p:cTn id="219" presetID="53" presetClass="exit" presetSubtype="0" fill="hold" grpId="2" nodeType="withEffect">
                                  <p:stCondLst>
                                    <p:cond delay="0"/>
                                  </p:stCondLst>
                                  <p:childTnLst>
                                    <p:anim calcmode="lin" valueType="num">
                                      <p:cBhvr>
                                        <p:cTn id="220" dur="500"/>
                                        <p:tgtEl>
                                          <p:spTgt spid="59505"/>
                                        </p:tgtEl>
                                        <p:attrNameLst>
                                          <p:attrName>ppt_w</p:attrName>
                                        </p:attrNameLst>
                                      </p:cBhvr>
                                      <p:tavLst>
                                        <p:tav tm="0">
                                          <p:val>
                                            <p:strVal val="ppt_w"/>
                                          </p:val>
                                        </p:tav>
                                        <p:tav tm="100000">
                                          <p:val>
                                            <p:fltVal val="0"/>
                                          </p:val>
                                        </p:tav>
                                      </p:tavLst>
                                    </p:anim>
                                    <p:anim calcmode="lin" valueType="num">
                                      <p:cBhvr>
                                        <p:cTn id="221" dur="500"/>
                                        <p:tgtEl>
                                          <p:spTgt spid="59505"/>
                                        </p:tgtEl>
                                        <p:attrNameLst>
                                          <p:attrName>ppt_h</p:attrName>
                                        </p:attrNameLst>
                                      </p:cBhvr>
                                      <p:tavLst>
                                        <p:tav tm="0">
                                          <p:val>
                                            <p:strVal val="ppt_h"/>
                                          </p:val>
                                        </p:tav>
                                        <p:tav tm="100000">
                                          <p:val>
                                            <p:fltVal val="0"/>
                                          </p:val>
                                        </p:tav>
                                      </p:tavLst>
                                    </p:anim>
                                    <p:animEffect transition="out" filter="fade">
                                      <p:cBhvr>
                                        <p:cTn id="222" dur="500"/>
                                        <p:tgtEl>
                                          <p:spTgt spid="59505"/>
                                        </p:tgtEl>
                                      </p:cBhvr>
                                    </p:animEffect>
                                    <p:set>
                                      <p:cBhvr>
                                        <p:cTn id="223" dur="1" fill="hold">
                                          <p:stCondLst>
                                            <p:cond delay="499"/>
                                          </p:stCondLst>
                                        </p:cTn>
                                        <p:tgtEl>
                                          <p:spTgt spid="59505"/>
                                        </p:tgtEl>
                                        <p:attrNameLst>
                                          <p:attrName>style.visibility</p:attrName>
                                        </p:attrNameLst>
                                      </p:cBhvr>
                                      <p:to>
                                        <p:strVal val="hidden"/>
                                      </p:to>
                                    </p:set>
                                  </p:childTnLst>
                                </p:cTn>
                              </p:par>
                            </p:childTnLst>
                          </p:cTn>
                        </p:par>
                      </p:childTnLst>
                    </p:cTn>
                  </p:par>
                  <p:par>
                    <p:cTn id="224" fill="hold" nodeType="clickPar">
                      <p:stCondLst>
                        <p:cond delay="indefinite"/>
                      </p:stCondLst>
                      <p:childTnLst>
                        <p:par>
                          <p:cTn id="225" fill="hold" nodeType="withGroup">
                            <p:stCondLst>
                              <p:cond delay="0"/>
                            </p:stCondLst>
                            <p:childTnLst>
                              <p:par>
                                <p:cTn id="226" presetID="0" presetClass="path" presetSubtype="0" accel="50000" decel="50000" fill="hold" grpId="0" nodeType="clickEffect">
                                  <p:stCondLst>
                                    <p:cond delay="0"/>
                                  </p:stCondLst>
                                  <p:childTnLst>
                                    <p:animMotion origin="layout" path="M 5E-6 -4.07407E-6 C 0.00538 0.00139 0.0106 -0.00046 0.0158 -0.00208 C 0.02379 -0.00926 0.0191 -0.0081 0.02848 -0.00717 C 0.03333 -0.00833 0.03803 -0.0081 0.04237 -0.01064 C 0.04445 -0.00463 0.04202 -0.01412 0.04705 -0.01689 C 0.05626 -0.01157 0.05417 -0.02268 0.05573 -0.00995 C 0.05348 -0.00347 0.06007 -0.01643 0.06458 -0.01759 C 0.06476 -0.0162 0.06389 -0.01388 0.06546 -0.01342 C 0.06719 -0.01319 0.07483 -0.01898 0.07587 -0.01967 C 0.07605 -0.01782 0.07639 -0.01597 0.07657 -0.01412 C 0.07674 -0.0125 0.0757 -0.00879 0.07744 -0.00926 C 0.08021 -0.00972 0.08438 -0.01643 0.08629 -0.01898 C 0.0856 -0.01689 0.08542 -0.01504 0.08473 -0.01273 C 0.08421 -0.0118 0.08212 -0.01064 0.08316 -0.01064 C 0.08421 -0.01064 0.0849 -0.0118 0.08542 -0.01273 C 0.09306 -0.02199 0.09428 -0.02453 0.10053 -0.03449 C 0.1007 -0.03379 0.10382 -0.01689 0.10539 -0.01759 C 0.11372 -0.02129 0.1231 -0.03588 0.1231 -0.03564 C 0.12257 -0.0324 0.12032 -0.02847 0.12136 -0.02453 C 0.12171 -0.02338 0.12466 -0.02314 0.12622 -0.02338 C 0.12726 -0.02361 0.12796 -0.02615 0.12778 -0.02523 C 0.12674 -0.02222 0.12518 -0.01898 0.12396 -0.01551 C 0.12362 -0.01342 0.12119 -0.00995 0.1231 -0.00833 C 0.12466 -0.00717 0.12709 -0.00995 0.12865 -0.01134 C 0.13039 -0.01273 0.13178 -0.01481 0.13351 -0.0162 C 0.13369 -0.01504 0.13455 -0.01412 0.13421 -0.01273 C 0.13386 -0.00856 0.12952 -0.0081 0.13664 -0.01064 C 0.1415 -0.01643 0.15209 -0.01643 0.15973 -0.01759 C 0.16337 -0.01898 0.16685 -0.0199 0.17014 -0.02129 C 0.17101 -0.02152 0.17153 -0.02268 0.17257 -0.02268 C 0.17796 -0.02268 0.18855 -0.01898 0.18855 -0.01875 C 0.19566 -0.01967 0.20157 -0.0206 0.20869 -0.02129 C 0.21007 -0.02129 0.21164 -0.02106 0.21251 -0.02199 C 0.21372 -0.02291 0.21355 -0.02453 0.21424 -0.02615 C 0.21511 -0.02801 0.21876 -0.03379 0.22136 -0.03449 C 0.22778 -0.0331 0.22709 -0.03402 0.22622 -0.04027 C 0.23212 -0.05301 0.23039 -0.05023 0.23907 -0.05763 C 0.23994 -0.06365 0.24254 -0.06851 0.2448 -0.07407 C 0.24358 -0.0831 0.24428 -0.08148 0.23507 -0.0824 C 0.23004 -0.0868 0.23212 -0.08958 0.22865 -0.09444 C 0.22935 -0.09953 0.22935 -0.09768 0.22935 -0.09976 " pathEditMode="relative" rAng="0" ptsTypes="ffffffffffffffffffffffffffffffffffffffffA">
                                      <p:cBhvr>
                                        <p:cTn id="227" dur="2000" fill="hold"/>
                                        <p:tgtEl>
                                          <p:spTgt spid="59434"/>
                                        </p:tgtEl>
                                        <p:attrNameLst>
                                          <p:attrName>ppt_x</p:attrName>
                                          <p:attrName>ppt_y</p:attrName>
                                        </p:attrNameLst>
                                      </p:cBhvr>
                                      <p:rCtr x="12240" y="-4931"/>
                                    </p:animMotion>
                                  </p:childTnLst>
                                </p:cTn>
                              </p:par>
                              <p:par>
                                <p:cTn id="228" presetID="0" presetClass="path" presetSubtype="0" accel="50000" decel="50000" fill="hold" grpId="0" nodeType="withEffect">
                                  <p:stCondLst>
                                    <p:cond delay="0"/>
                                  </p:stCondLst>
                                  <p:childTnLst>
                                    <p:animMotion origin="layout" path="M 0 0 C 0.00486 0.00162 0.0092 -0.0007 0.01389 -0.00278 C 0.02083 -0.01204 0.01684 -0.01065 0.025 -0.00926 C 0.02899 -0.01112 0.03316 -0.01065 0.0368 -0.01389 C 0.03871 -0.00602 0.03663 -0.01829 0.04097 -0.02223 C 0.04896 -0.01505 0.04722 -0.02963 0.04861 -0.01297 C 0.04653 -0.0044 0.05243 -0.02153 0.05625 -0.02315 C 0.05642 -0.0213 0.05555 -0.01806 0.05694 -0.0176 C 0.05851 -0.01713 0.0651 -0.025 0.06597 -0.02593 C 0.06614 -0.02338 0.06649 -0.02107 0.06667 -0.01852 C 0.06684 -0.01644 0.0658 -0.01158 0.06736 -0.01204 C 0.06979 -0.01274 0.07344 -0.02153 0.075 -0.025 C 0.07448 -0.02223 0.0743 -0.01945 0.07361 -0.01667 C 0.07326 -0.01551 0.07135 -0.01389 0.07222 -0.01389 C 0.07326 -0.01389 0.07378 -0.01551 0.0743 -0.01667 C 0.0809 -0.02871 0.08194 -0.03241 0.0875 -0.04537 C 0.08767 -0.04445 0.09028 -0.02223 0.09167 -0.02315 C 0.09878 -0.02778 0.10694 -0.04723 0.10694 -0.04723 C 0.10642 -0.04237 0.10469 -0.03727 0.10555 -0.03241 C 0.1059 -0.03056 0.10833 -0.03033 0.10972 -0.03056 C 0.11059 -0.03079 0.11128 -0.0345 0.11111 -0.03334 C 0.11024 -0.02894 0.10885 -0.02477 0.10764 -0.02037 C 0.10746 -0.01737 0.10538 -0.0132 0.10694 -0.01112 C 0.10833 -0.00926 0.11042 -0.0132 0.1118 -0.01482 C 0.11337 -0.01667 0.11458 -0.01922 0.11597 -0.0213 C 0.11614 -0.01968 0.11684 -0.01829 0.11667 -0.01667 C 0.11632 -0.01135 0.11267 -0.01065 0.11875 -0.01389 C 0.12309 -0.02153 0.13229 -0.02153 0.13889 -0.02315 C 0.14184 -0.02477 0.14496 -0.02616 0.14792 -0.02778 C 0.14861 -0.02825 0.14913 -0.02963 0.15 -0.02963 C 0.15469 -0.02963 0.16389 -0.025 0.16389 -0.025 C 0.16996 -0.02593 0.17517 -0.02709 0.18125 -0.02778 C 0.18246 -0.02801 0.18385 -0.02755 0.18472 -0.02871 C 0.18576 -0.0301 0.18559 -0.03241 0.18611 -0.03426 C 0.1868 -0.03681 0.1901 -0.04445 0.19236 -0.04537 C 0.19792 -0.04352 0.19722 -0.04491 0.19653 -0.05278 C 0.20174 -0.06968 0.20017 -0.06598 0.20764 -0.07593 C 0.20851 -0.08357 0.21076 -0.09005 0.2125 -0.09723 C 0.21163 -0.10903 0.21233 -0.10695 0.20417 -0.10834 C 0.19983 -0.11412 0.20174 -0.11783 0.19861 -0.12408 C 0.1993 -0.13079 0.1993 -0.12848 0.1993 -0.13149 " pathEditMode="relative" ptsTypes="ffffffffffffffffffffffffffffffffffffffffA">
                                      <p:cBhvr>
                                        <p:cTn id="229" dur="2000" fill="hold"/>
                                        <p:tgtEl>
                                          <p:spTgt spid="59419"/>
                                        </p:tgtEl>
                                        <p:attrNameLst>
                                          <p:attrName>ppt_x</p:attrName>
                                          <p:attrName>ppt_y</p:attrName>
                                        </p:attrNameLst>
                                      </p:cBhvr>
                                    </p:animMotion>
                                  </p:childTnLst>
                                </p:cTn>
                              </p:par>
                            </p:childTnLst>
                          </p:cTn>
                        </p:par>
                      </p:childTnLst>
                    </p:cTn>
                  </p:par>
                  <p:par>
                    <p:cTn id="230" fill="hold" nodeType="clickPar">
                      <p:stCondLst>
                        <p:cond delay="indefinite"/>
                      </p:stCondLst>
                      <p:childTnLst>
                        <p:par>
                          <p:cTn id="231" fill="hold" nodeType="withGroup">
                            <p:stCondLst>
                              <p:cond delay="0"/>
                            </p:stCondLst>
                            <p:childTnLst>
                              <p:par>
                                <p:cTn id="232" presetID="0" presetClass="path" presetSubtype="0" accel="50000" decel="50000" fill="hold" nodeType="clickEffect">
                                  <p:stCondLst>
                                    <p:cond delay="0"/>
                                  </p:stCondLst>
                                  <p:childTnLst>
                                    <p:animMotion origin="layout" path="M 3.33333E-6 7.74283E-6 L 0.1 7.74283E-6 " pathEditMode="relative" ptsTypes="AA">
                                      <p:cBhvr>
                                        <p:cTn id="233" dur="1000" fill="hold"/>
                                        <p:tgtEl>
                                          <p:spTgt spid="27"/>
                                        </p:tgtEl>
                                        <p:attrNameLst>
                                          <p:attrName>ppt_x</p:attrName>
                                          <p:attrName>ppt_y</p:attrName>
                                        </p:attrNameLst>
                                      </p:cBhvr>
                                    </p:animMotion>
                                  </p:childTnLst>
                                </p:cTn>
                              </p:par>
                              <p:par>
                                <p:cTn id="234" presetID="53" presetClass="entr" presetSubtype="0" fill="hold" grpId="0" nodeType="withEffect">
                                  <p:stCondLst>
                                    <p:cond delay="500"/>
                                  </p:stCondLst>
                                  <p:childTnLst>
                                    <p:set>
                                      <p:cBhvr>
                                        <p:cTn id="235" dur="1" fill="hold">
                                          <p:stCondLst>
                                            <p:cond delay="0"/>
                                          </p:stCondLst>
                                        </p:cTn>
                                        <p:tgtEl>
                                          <p:spTgt spid="59512"/>
                                        </p:tgtEl>
                                        <p:attrNameLst>
                                          <p:attrName>style.visibility</p:attrName>
                                        </p:attrNameLst>
                                      </p:cBhvr>
                                      <p:to>
                                        <p:strVal val="visible"/>
                                      </p:to>
                                    </p:set>
                                    <p:anim calcmode="lin" valueType="num">
                                      <p:cBhvr>
                                        <p:cTn id="236" dur="500" fill="hold"/>
                                        <p:tgtEl>
                                          <p:spTgt spid="59512"/>
                                        </p:tgtEl>
                                        <p:attrNameLst>
                                          <p:attrName>ppt_w</p:attrName>
                                        </p:attrNameLst>
                                      </p:cBhvr>
                                      <p:tavLst>
                                        <p:tav tm="0">
                                          <p:val>
                                            <p:fltVal val="0"/>
                                          </p:val>
                                        </p:tav>
                                        <p:tav tm="100000">
                                          <p:val>
                                            <p:strVal val="#ppt_w"/>
                                          </p:val>
                                        </p:tav>
                                      </p:tavLst>
                                    </p:anim>
                                    <p:anim calcmode="lin" valueType="num">
                                      <p:cBhvr>
                                        <p:cTn id="237" dur="500" fill="hold"/>
                                        <p:tgtEl>
                                          <p:spTgt spid="59512"/>
                                        </p:tgtEl>
                                        <p:attrNameLst>
                                          <p:attrName>ppt_h</p:attrName>
                                        </p:attrNameLst>
                                      </p:cBhvr>
                                      <p:tavLst>
                                        <p:tav tm="0">
                                          <p:val>
                                            <p:fltVal val="0"/>
                                          </p:val>
                                        </p:tav>
                                        <p:tav tm="100000">
                                          <p:val>
                                            <p:strVal val="#ppt_h"/>
                                          </p:val>
                                        </p:tav>
                                      </p:tavLst>
                                    </p:anim>
                                    <p:animEffect transition="in" filter="fade">
                                      <p:cBhvr>
                                        <p:cTn id="238" dur="500"/>
                                        <p:tgtEl>
                                          <p:spTgt spid="59512"/>
                                        </p:tgtEl>
                                      </p:cBhvr>
                                    </p:animEffect>
                                  </p:childTnLst>
                                </p:cTn>
                              </p:par>
                              <p:par>
                                <p:cTn id="239" presetID="53" presetClass="entr" presetSubtype="0" fill="hold" grpId="0" nodeType="withEffect">
                                  <p:stCondLst>
                                    <p:cond delay="500"/>
                                  </p:stCondLst>
                                  <p:childTnLst>
                                    <p:set>
                                      <p:cBhvr>
                                        <p:cTn id="240" dur="1" fill="hold">
                                          <p:stCondLst>
                                            <p:cond delay="0"/>
                                          </p:stCondLst>
                                        </p:cTn>
                                        <p:tgtEl>
                                          <p:spTgt spid="59516"/>
                                        </p:tgtEl>
                                        <p:attrNameLst>
                                          <p:attrName>style.visibility</p:attrName>
                                        </p:attrNameLst>
                                      </p:cBhvr>
                                      <p:to>
                                        <p:strVal val="visible"/>
                                      </p:to>
                                    </p:set>
                                    <p:anim calcmode="lin" valueType="num">
                                      <p:cBhvr>
                                        <p:cTn id="241" dur="500" fill="hold"/>
                                        <p:tgtEl>
                                          <p:spTgt spid="59516"/>
                                        </p:tgtEl>
                                        <p:attrNameLst>
                                          <p:attrName>ppt_w</p:attrName>
                                        </p:attrNameLst>
                                      </p:cBhvr>
                                      <p:tavLst>
                                        <p:tav tm="0">
                                          <p:val>
                                            <p:fltVal val="0"/>
                                          </p:val>
                                        </p:tav>
                                        <p:tav tm="100000">
                                          <p:val>
                                            <p:strVal val="#ppt_w"/>
                                          </p:val>
                                        </p:tav>
                                      </p:tavLst>
                                    </p:anim>
                                    <p:anim calcmode="lin" valueType="num">
                                      <p:cBhvr>
                                        <p:cTn id="242" dur="500" fill="hold"/>
                                        <p:tgtEl>
                                          <p:spTgt spid="59516"/>
                                        </p:tgtEl>
                                        <p:attrNameLst>
                                          <p:attrName>ppt_h</p:attrName>
                                        </p:attrNameLst>
                                      </p:cBhvr>
                                      <p:tavLst>
                                        <p:tav tm="0">
                                          <p:val>
                                            <p:fltVal val="0"/>
                                          </p:val>
                                        </p:tav>
                                        <p:tav tm="100000">
                                          <p:val>
                                            <p:strVal val="#ppt_h"/>
                                          </p:val>
                                        </p:tav>
                                      </p:tavLst>
                                    </p:anim>
                                    <p:animEffect transition="in" filter="fade">
                                      <p:cBhvr>
                                        <p:cTn id="243" dur="500"/>
                                        <p:tgtEl>
                                          <p:spTgt spid="59516"/>
                                        </p:tgtEl>
                                      </p:cBhvr>
                                    </p:animEffect>
                                  </p:childTnLst>
                                </p:cTn>
                              </p:par>
                            </p:childTnLst>
                          </p:cTn>
                        </p:par>
                        <p:par>
                          <p:cTn id="244" fill="hold" nodeType="afterGroup">
                            <p:stCondLst>
                              <p:cond delay="1000"/>
                            </p:stCondLst>
                            <p:childTnLst>
                              <p:par>
                                <p:cTn id="245" presetID="53" presetClass="exit" presetSubtype="0" fill="hold" nodeType="afterEffect">
                                  <p:stCondLst>
                                    <p:cond delay="0"/>
                                  </p:stCondLst>
                                  <p:childTnLst>
                                    <p:anim calcmode="lin" valueType="num">
                                      <p:cBhvr>
                                        <p:cTn id="246" dur="500"/>
                                        <p:tgtEl>
                                          <p:spTgt spid="27"/>
                                        </p:tgtEl>
                                        <p:attrNameLst>
                                          <p:attrName>ppt_w</p:attrName>
                                        </p:attrNameLst>
                                      </p:cBhvr>
                                      <p:tavLst>
                                        <p:tav tm="0">
                                          <p:val>
                                            <p:strVal val="ppt_w"/>
                                          </p:val>
                                        </p:tav>
                                        <p:tav tm="100000">
                                          <p:val>
                                            <p:fltVal val="0"/>
                                          </p:val>
                                        </p:tav>
                                      </p:tavLst>
                                    </p:anim>
                                    <p:anim calcmode="lin" valueType="num">
                                      <p:cBhvr>
                                        <p:cTn id="247" dur="500"/>
                                        <p:tgtEl>
                                          <p:spTgt spid="27"/>
                                        </p:tgtEl>
                                        <p:attrNameLst>
                                          <p:attrName>ppt_h</p:attrName>
                                        </p:attrNameLst>
                                      </p:cBhvr>
                                      <p:tavLst>
                                        <p:tav tm="0">
                                          <p:val>
                                            <p:strVal val="ppt_h"/>
                                          </p:val>
                                        </p:tav>
                                        <p:tav tm="100000">
                                          <p:val>
                                            <p:fltVal val="0"/>
                                          </p:val>
                                        </p:tav>
                                      </p:tavLst>
                                    </p:anim>
                                    <p:animEffect transition="out" filter="fade">
                                      <p:cBhvr>
                                        <p:cTn id="248" dur="500"/>
                                        <p:tgtEl>
                                          <p:spTgt spid="27"/>
                                        </p:tgtEl>
                                      </p:cBhvr>
                                    </p:animEffect>
                                    <p:set>
                                      <p:cBhvr>
                                        <p:cTn id="249" dur="1" fill="hold">
                                          <p:stCondLst>
                                            <p:cond delay="499"/>
                                          </p:stCondLst>
                                        </p:cTn>
                                        <p:tgtEl>
                                          <p:spTgt spid="27"/>
                                        </p:tgtEl>
                                        <p:attrNameLst>
                                          <p:attrName>style.visibility</p:attrName>
                                        </p:attrNameLst>
                                      </p:cBhvr>
                                      <p:to>
                                        <p:strVal val="hidden"/>
                                      </p:to>
                                    </p:set>
                                  </p:childTnLst>
                                </p:cTn>
                              </p:par>
                              <p:par>
                                <p:cTn id="250" presetID="53" presetClass="entr" presetSubtype="0" fill="hold" nodeType="withEffect">
                                  <p:stCondLst>
                                    <p:cond delay="0"/>
                                  </p:stCondLst>
                                  <p:childTnLst>
                                    <p:set>
                                      <p:cBhvr>
                                        <p:cTn id="251" dur="1" fill="hold">
                                          <p:stCondLst>
                                            <p:cond delay="0"/>
                                          </p:stCondLst>
                                        </p:cTn>
                                        <p:tgtEl>
                                          <p:spTgt spid="9218"/>
                                        </p:tgtEl>
                                        <p:attrNameLst>
                                          <p:attrName>style.visibility</p:attrName>
                                        </p:attrNameLst>
                                      </p:cBhvr>
                                      <p:to>
                                        <p:strVal val="visible"/>
                                      </p:to>
                                    </p:set>
                                    <p:anim calcmode="lin" valueType="num">
                                      <p:cBhvr>
                                        <p:cTn id="252" dur="500" fill="hold"/>
                                        <p:tgtEl>
                                          <p:spTgt spid="9218"/>
                                        </p:tgtEl>
                                        <p:attrNameLst>
                                          <p:attrName>ppt_w</p:attrName>
                                        </p:attrNameLst>
                                      </p:cBhvr>
                                      <p:tavLst>
                                        <p:tav tm="0">
                                          <p:val>
                                            <p:fltVal val="0"/>
                                          </p:val>
                                        </p:tav>
                                        <p:tav tm="100000">
                                          <p:val>
                                            <p:strVal val="#ppt_w"/>
                                          </p:val>
                                        </p:tav>
                                      </p:tavLst>
                                    </p:anim>
                                    <p:anim calcmode="lin" valueType="num">
                                      <p:cBhvr>
                                        <p:cTn id="253" dur="500" fill="hold"/>
                                        <p:tgtEl>
                                          <p:spTgt spid="9218"/>
                                        </p:tgtEl>
                                        <p:attrNameLst>
                                          <p:attrName>ppt_h</p:attrName>
                                        </p:attrNameLst>
                                      </p:cBhvr>
                                      <p:tavLst>
                                        <p:tav tm="0">
                                          <p:val>
                                            <p:fltVal val="0"/>
                                          </p:val>
                                        </p:tav>
                                        <p:tav tm="100000">
                                          <p:val>
                                            <p:strVal val="#ppt_h"/>
                                          </p:val>
                                        </p:tav>
                                      </p:tavLst>
                                    </p:anim>
                                    <p:animEffect transition="in" filter="fade">
                                      <p:cBhvr>
                                        <p:cTn id="254" dur="500"/>
                                        <p:tgtEl>
                                          <p:spTgt spid="9218"/>
                                        </p:tgtEl>
                                      </p:cBhvr>
                                    </p:animEffec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0" presetClass="path" presetSubtype="0" accel="50000" decel="50000" fill="hold" grpId="1" nodeType="clickEffect">
                                  <p:stCondLst>
                                    <p:cond delay="0"/>
                                  </p:stCondLst>
                                  <p:childTnLst>
                                    <p:animMotion origin="layout" path="M -6.25E-7 -3.7037E-7 C -0.00065 -0.03704 -0.00143 -0.07384 0.00404 -0.1169 C 0.00964 -0.16018 0.0194 -0.2169 0.03281 -0.26018 C 0.04622 -0.3037 0.06745 -0.34514 0.08516 -0.37731 C 0.103 -0.40949 0.12018 -0.43102 0.13945 -0.45301 C 0.15885 -0.47523 0.18242 -0.49653 0.20104 -0.50926 C 0.21966 -0.52222 0.23177 -0.52662 0.25117 -0.53102 C 0.27057 -0.53518 0.29779 -0.53681 0.31784 -0.5331 C 0.33815 -0.52917 0.35391 -0.51968 0.37227 -0.50741 C 0.3905 -0.49491 0.41029 -0.47917 0.4276 -0.45972 C 0.44492 -0.43981 0.46302 -0.41134 0.47578 -0.39005 C 0.48854 -0.36852 0.49453 -0.35486 0.50456 -0.33171 C 0.51458 -0.3081 0.52826 -0.27361 0.53633 -0.24931 C 0.54427 -0.22546 0.54818 -0.20648 0.55274 -0.18611 C 0.55716 -0.1662 0.56042 -0.15 0.56302 -0.12986 C 0.56563 -0.11018 0.56745 -0.0919 0.56823 -0.06713 C 0.56888 -0.04282 0.56719 0.00324 0.56706 0.01782 " pathEditMode="relative" rAng="0" ptsTypes="AAAAAAAAAAAAAAAAA">
                                      <p:cBhvr>
                                        <p:cTn id="258" dur="2000" fill="hold"/>
                                        <p:tgtEl>
                                          <p:spTgt spid="59512"/>
                                        </p:tgtEl>
                                        <p:attrNameLst>
                                          <p:attrName>ppt_x</p:attrName>
                                          <p:attrName>ppt_y</p:attrName>
                                        </p:attrNameLst>
                                      </p:cBhvr>
                                      <p:rCtr x="28385" y="-25880"/>
                                    </p:animMotion>
                                  </p:childTnLst>
                                </p:cTn>
                              </p:par>
                              <p:par>
                                <p:cTn id="259" presetID="0" presetClass="path" presetSubtype="0" accel="50000" decel="50000" fill="hold" grpId="1" nodeType="withEffect">
                                  <p:stCondLst>
                                    <p:cond delay="100"/>
                                  </p:stCondLst>
                                  <p:childTnLst>
                                    <p:animMotion origin="layout" path="M -6.25E-7 -4.07407E-6 C -0.00065 -0.04051 -0.00143 -0.08078 0.00417 -0.12754 C 0.00977 -0.17569 0.01979 -0.23726 0.03372 -0.28472 C 0.04753 -0.3324 0.06927 -0.37777 0.08763 -0.41273 C 0.10586 -0.44791 0.12357 -0.47176 0.14336 -0.49606 C 0.16328 -0.5199 0.18737 -0.54305 0.20651 -0.55694 C 0.22578 -0.57129 0.23815 -0.57638 0.2582 -0.58125 C 0.27813 -0.58564 0.30586 -0.5875 0.32656 -0.58333 C 0.3474 -0.57893 0.3638 -0.56828 0.38255 -0.55486 C 0.40117 -0.54143 0.42162 -0.5243 0.43945 -0.50277 C 0.45703 -0.48125 0.47565 -0.45023 0.4888 -0.42685 C 0.50195 -0.40347 0.5082 -0.38842 0.51836 -0.36273 C 0.52865 -0.3368 0.54271 -0.29953 0.55104 -0.27291 C 0.55925 -0.24676 0.56341 -0.22592 0.56797 -0.2037 C 0.5724 -0.18171 0.57578 -0.16412 0.57839 -0.14213 C 0.58112 -0.12083 0.58307 -0.10023 0.58385 -0.07338 C 0.58451 -0.04676 0.58281 0.00371 0.58268 0.01968 " pathEditMode="relative" rAng="0" ptsTypes="AAAAAAAAAAAAAAAAA">
                                      <p:cBhvr>
                                        <p:cTn id="260" dur="2000" fill="hold"/>
                                        <p:tgtEl>
                                          <p:spTgt spid="59516"/>
                                        </p:tgtEl>
                                        <p:attrNameLst>
                                          <p:attrName>ppt_x</p:attrName>
                                          <p:attrName>ppt_y</p:attrName>
                                        </p:attrNameLst>
                                      </p:cBhvr>
                                      <p:rCtr x="29167" y="-28310"/>
                                    </p:animMotion>
                                  </p:childTnLst>
                                </p:cTn>
                              </p:par>
                            </p:childTnLst>
                          </p:cTn>
                        </p:par>
                      </p:childTnLst>
                    </p:cTn>
                  </p:par>
                  <p:par>
                    <p:cTn id="261" fill="hold" nodeType="clickPar">
                      <p:stCondLst>
                        <p:cond delay="indefinite"/>
                      </p:stCondLst>
                      <p:childTnLst>
                        <p:par>
                          <p:cTn id="262" fill="hold" nodeType="withGroup">
                            <p:stCondLst>
                              <p:cond delay="0"/>
                            </p:stCondLst>
                            <p:childTnLst>
                              <p:par>
                                <p:cTn id="263" presetID="0" presetClass="path" presetSubtype="0" accel="50000" decel="50000" fill="hold" grpId="0" nodeType="clickEffect">
                                  <p:stCondLst>
                                    <p:cond delay="0"/>
                                  </p:stCondLst>
                                  <p:childTnLst>
                                    <p:animMotion origin="layout" path="M 0 -7.40741E-7 C -0.00781 0.00486 -0.01128 0.01204 -0.01997 0.01458 C -0.02049 0.0125 -0.02101 0.00926 -0.02344 0.00926 C -0.0276 0.00949 -0.03177 0.01157 -0.03594 0.01273 C -0.03663 0.01296 -0.03733 0.01343 -0.03802 0.01366 C -0.04375 0.01482 -0.04948 0.01551 -0.05521 0.0162 C -0.06389 0.01898 -0.07552 0.01759 -0.08385 0.01806 C -0.0901 0.0206 -0.0967 0.02083 -0.10312 0.02153 C -0.11424 0.0206 -0.12587 0.02037 -0.13715 0.01806 C -0.15226 0.02176 -0.13976 0.0213 -0.1684 0.02222 C -0.18108 0.02431 -0.1934 0.02292 -0.20417 0.01366 C -0.21233 0.01713 -0.21181 0.01806 -0.22153 0.01875 C -0.2349 0.02477 -0.2276 0.02153 -0.25486 0.0206 C -0.26562 0.02153 -0.2783 0.02153 -0.28872 0.02662 C -0.29427 0.0294 -0.29948 0.03357 -0.30538 0.03611 C -0.31042 0.04514 -0.31858 0.04907 -0.32656 0.05255 C -0.32917 0.06296 -0.32656 0.07431 -0.32865 0.08519 C -0.32812 0.10023 -0.32726 0.1257 -0.31788 0.13773 C -0.31528 0.14838 -0.31858 0.15995 -0.31597 0.1706 C -0.31667 0.17894 -0.31667 0.1757 -0.31667 0.18009 " pathEditMode="relative" rAng="0" ptsTypes="fffffffffffffffffffA">
                                      <p:cBhvr>
                                        <p:cTn id="264" dur="2000" fill="hold"/>
                                        <p:tgtEl>
                                          <p:spTgt spid="59430"/>
                                        </p:tgtEl>
                                        <p:attrNameLst>
                                          <p:attrName>ppt_x</p:attrName>
                                          <p:attrName>ppt_y</p:attrName>
                                        </p:attrNameLst>
                                      </p:cBhvr>
                                      <p:rCtr x="-16458" y="9005"/>
                                    </p:animMotion>
                                  </p:childTnLst>
                                </p:cTn>
                              </p:par>
                              <p:par>
                                <p:cTn id="265" presetID="0" presetClass="path" presetSubtype="0" accel="50000" decel="50000" fill="hold" grpId="0" nodeType="withEffect">
                                  <p:stCondLst>
                                    <p:cond delay="0"/>
                                  </p:stCondLst>
                                  <p:childTnLst>
                                    <p:animMotion origin="layout" path="M 0 0 C -0.00798 0.00533 -0.01163 0.01297 -0.02083 0.01574 C -0.02135 0.01366 -0.02187 0.00996 -0.0243 0.01019 C -0.02882 0.01042 -0.03316 0.0125 -0.0375 0.01389 C -0.03819 0.01412 -0.03889 0.01459 -0.03958 0.01482 C -0.04566 0.01598 -0.05156 0.01667 -0.05764 0.0176 C -0.06666 0.02061 -0.07882 0.01899 -0.0875 0.01945 C -0.09392 0.02223 -0.10087 0.02246 -0.10764 0.02315 C -0.11927 0.02223 -0.13142 0.02199 -0.14305 0.01945 C -0.15885 0.02361 -0.14583 0.02292 -0.17569 0.02408 C -0.18906 0.02616 -0.20191 0.02477 -0.21319 0.01482 C -0.2217 0.01852 -0.22118 0.01945 -0.23125 0.02037 C -0.24514 0.02662 -0.23767 0.02315 -0.26597 0.02223 C -0.27725 0.02315 -0.29062 0.02315 -0.30139 0.02871 C -0.30729 0.03172 -0.31267 0.03611 -0.31875 0.03889 C -0.32413 0.04861 -0.33264 0.05278 -0.34097 0.05649 C -0.34375 0.06783 -0.34097 0.0801 -0.34305 0.09167 C -0.34253 0.10787 -0.34166 0.13519 -0.33194 0.14815 C -0.32916 0.15949 -0.33264 0.17199 -0.32986 0.18334 C -0.33055 0.19236 -0.33055 0.18889 -0.33055 0.19352 " pathEditMode="relative" ptsTypes="fffffffffffffffffffA">
                                      <p:cBhvr>
                                        <p:cTn id="266" dur="2000" fill="hold"/>
                                        <p:tgtEl>
                                          <p:spTgt spid="59429"/>
                                        </p:tgtEl>
                                        <p:attrNameLst>
                                          <p:attrName>ppt_x</p:attrName>
                                          <p:attrName>ppt_y</p:attrName>
                                        </p:attrNameLst>
                                      </p:cBhvr>
                                    </p:animMotion>
                                  </p:childTnLst>
                                </p:cTn>
                              </p:par>
                            </p:childTnLst>
                          </p:cTn>
                        </p:par>
                      </p:childTnLst>
                    </p:cTn>
                  </p:par>
                  <p:par>
                    <p:cTn id="267" fill="hold" nodeType="clickPar">
                      <p:stCondLst>
                        <p:cond delay="indefinite"/>
                      </p:stCondLst>
                      <p:childTnLst>
                        <p:par>
                          <p:cTn id="268" fill="hold" nodeType="withGroup">
                            <p:stCondLst>
                              <p:cond delay="0"/>
                            </p:stCondLst>
                            <p:childTnLst>
                              <p:par>
                                <p:cTn id="269" presetID="0" presetClass="path" presetSubtype="0" accel="50000" decel="50000" fill="hold" nodeType="clickEffect">
                                  <p:stCondLst>
                                    <p:cond delay="0"/>
                                  </p:stCondLst>
                                  <p:childTnLst>
                                    <p:animMotion origin="layout" path="M 3.33333E-6 4.16281E-7 L 0.15833 4.16281E-7 " pathEditMode="relative" ptsTypes="AA">
                                      <p:cBhvr>
                                        <p:cTn id="270" dur="2000" fill="hold"/>
                                        <p:tgtEl>
                                          <p:spTgt spid="28"/>
                                        </p:tgtEl>
                                        <p:attrNameLst>
                                          <p:attrName>ppt_x</p:attrName>
                                          <p:attrName>ppt_y</p:attrName>
                                        </p:attrNameLst>
                                      </p:cBhvr>
                                    </p:animMotion>
                                  </p:childTnLst>
                                  <p:subTnLst>
                                    <p:set>
                                      <p:cBhvr override="childStyle">
                                        <p:cTn dur="1" fill="hold" display="0" masterRel="sameClick" afterEffect="1">
                                          <p:stCondLst>
                                            <p:cond evt="end" delay="0">
                                              <p:tn val="269"/>
                                            </p:cond>
                                          </p:stCondLst>
                                        </p:cTn>
                                        <p:tgtEl>
                                          <p:spTgt spid="28"/>
                                        </p:tgtEl>
                                        <p:attrNameLst>
                                          <p:attrName>style.visibility</p:attrName>
                                        </p:attrNameLst>
                                      </p:cBhvr>
                                      <p:to>
                                        <p:strVal val="hidden"/>
                                      </p:to>
                                    </p:set>
                                  </p:subTnLst>
                                </p:cTn>
                              </p:par>
                            </p:childTnLst>
                          </p:cTn>
                        </p:par>
                        <p:par>
                          <p:cTn id="271" fill="hold" nodeType="afterGroup">
                            <p:stCondLst>
                              <p:cond delay="2000"/>
                            </p:stCondLst>
                            <p:childTnLst>
                              <p:par>
                                <p:cTn id="272" presetID="53" presetClass="entr" presetSubtype="0" fill="hold" nodeType="afterEffect">
                                  <p:stCondLst>
                                    <p:cond delay="0"/>
                                  </p:stCondLst>
                                  <p:childTnLst>
                                    <p:set>
                                      <p:cBhvr>
                                        <p:cTn id="273" dur="1" fill="hold">
                                          <p:stCondLst>
                                            <p:cond delay="0"/>
                                          </p:stCondLst>
                                        </p:cTn>
                                        <p:tgtEl>
                                          <p:spTgt spid="29"/>
                                        </p:tgtEl>
                                        <p:attrNameLst>
                                          <p:attrName>style.visibility</p:attrName>
                                        </p:attrNameLst>
                                      </p:cBhvr>
                                      <p:to>
                                        <p:strVal val="visible"/>
                                      </p:to>
                                    </p:set>
                                    <p:anim calcmode="lin" valueType="num">
                                      <p:cBhvr>
                                        <p:cTn id="274" dur="500" fill="hold"/>
                                        <p:tgtEl>
                                          <p:spTgt spid="29"/>
                                        </p:tgtEl>
                                        <p:attrNameLst>
                                          <p:attrName>ppt_w</p:attrName>
                                        </p:attrNameLst>
                                      </p:cBhvr>
                                      <p:tavLst>
                                        <p:tav tm="0">
                                          <p:val>
                                            <p:fltVal val="0"/>
                                          </p:val>
                                        </p:tav>
                                        <p:tav tm="100000">
                                          <p:val>
                                            <p:strVal val="#ppt_w"/>
                                          </p:val>
                                        </p:tav>
                                      </p:tavLst>
                                    </p:anim>
                                    <p:anim calcmode="lin" valueType="num">
                                      <p:cBhvr>
                                        <p:cTn id="275" dur="500" fill="hold"/>
                                        <p:tgtEl>
                                          <p:spTgt spid="29"/>
                                        </p:tgtEl>
                                        <p:attrNameLst>
                                          <p:attrName>ppt_h</p:attrName>
                                        </p:attrNameLst>
                                      </p:cBhvr>
                                      <p:tavLst>
                                        <p:tav tm="0">
                                          <p:val>
                                            <p:fltVal val="0"/>
                                          </p:val>
                                        </p:tav>
                                        <p:tav tm="100000">
                                          <p:val>
                                            <p:strVal val="#ppt_h"/>
                                          </p:val>
                                        </p:tav>
                                      </p:tavLst>
                                    </p:anim>
                                    <p:animEffect transition="in" filter="fade">
                                      <p:cBhvr>
                                        <p:cTn id="276" dur="500"/>
                                        <p:tgtEl>
                                          <p:spTgt spid="29"/>
                                        </p:tgtEl>
                                      </p:cBhvr>
                                    </p:animEffect>
                                  </p:childTnLst>
                                </p:cTn>
                              </p:par>
                              <p:par>
                                <p:cTn id="277" presetID="53" presetClass="exit" presetSubtype="0" fill="hold" grpId="2" nodeType="withEffect">
                                  <p:stCondLst>
                                    <p:cond delay="0"/>
                                  </p:stCondLst>
                                  <p:childTnLst>
                                    <p:anim calcmode="lin" valueType="num">
                                      <p:cBhvr>
                                        <p:cTn id="278" dur="500"/>
                                        <p:tgtEl>
                                          <p:spTgt spid="59512"/>
                                        </p:tgtEl>
                                        <p:attrNameLst>
                                          <p:attrName>ppt_w</p:attrName>
                                        </p:attrNameLst>
                                      </p:cBhvr>
                                      <p:tavLst>
                                        <p:tav tm="0">
                                          <p:val>
                                            <p:strVal val="ppt_w"/>
                                          </p:val>
                                        </p:tav>
                                        <p:tav tm="100000">
                                          <p:val>
                                            <p:fltVal val="0"/>
                                          </p:val>
                                        </p:tav>
                                      </p:tavLst>
                                    </p:anim>
                                    <p:anim calcmode="lin" valueType="num">
                                      <p:cBhvr>
                                        <p:cTn id="279" dur="500"/>
                                        <p:tgtEl>
                                          <p:spTgt spid="59512"/>
                                        </p:tgtEl>
                                        <p:attrNameLst>
                                          <p:attrName>ppt_h</p:attrName>
                                        </p:attrNameLst>
                                      </p:cBhvr>
                                      <p:tavLst>
                                        <p:tav tm="0">
                                          <p:val>
                                            <p:strVal val="ppt_h"/>
                                          </p:val>
                                        </p:tav>
                                        <p:tav tm="100000">
                                          <p:val>
                                            <p:fltVal val="0"/>
                                          </p:val>
                                        </p:tav>
                                      </p:tavLst>
                                    </p:anim>
                                    <p:animEffect transition="out" filter="fade">
                                      <p:cBhvr>
                                        <p:cTn id="280" dur="500"/>
                                        <p:tgtEl>
                                          <p:spTgt spid="59512"/>
                                        </p:tgtEl>
                                      </p:cBhvr>
                                    </p:animEffect>
                                    <p:set>
                                      <p:cBhvr>
                                        <p:cTn id="281" dur="1" fill="hold">
                                          <p:stCondLst>
                                            <p:cond delay="499"/>
                                          </p:stCondLst>
                                        </p:cTn>
                                        <p:tgtEl>
                                          <p:spTgt spid="59512"/>
                                        </p:tgtEl>
                                        <p:attrNameLst>
                                          <p:attrName>style.visibility</p:attrName>
                                        </p:attrNameLst>
                                      </p:cBhvr>
                                      <p:to>
                                        <p:strVal val="hidden"/>
                                      </p:to>
                                    </p:set>
                                  </p:childTnLst>
                                </p:cTn>
                              </p:par>
                              <p:par>
                                <p:cTn id="282" presetID="53" presetClass="exit" presetSubtype="0" fill="hold" grpId="2" nodeType="withEffect">
                                  <p:stCondLst>
                                    <p:cond delay="0"/>
                                  </p:stCondLst>
                                  <p:childTnLst>
                                    <p:anim calcmode="lin" valueType="num">
                                      <p:cBhvr>
                                        <p:cTn id="283" dur="500"/>
                                        <p:tgtEl>
                                          <p:spTgt spid="59516"/>
                                        </p:tgtEl>
                                        <p:attrNameLst>
                                          <p:attrName>ppt_w</p:attrName>
                                        </p:attrNameLst>
                                      </p:cBhvr>
                                      <p:tavLst>
                                        <p:tav tm="0">
                                          <p:val>
                                            <p:strVal val="ppt_w"/>
                                          </p:val>
                                        </p:tav>
                                        <p:tav tm="100000">
                                          <p:val>
                                            <p:fltVal val="0"/>
                                          </p:val>
                                        </p:tav>
                                      </p:tavLst>
                                    </p:anim>
                                    <p:anim calcmode="lin" valueType="num">
                                      <p:cBhvr>
                                        <p:cTn id="284" dur="500"/>
                                        <p:tgtEl>
                                          <p:spTgt spid="59516"/>
                                        </p:tgtEl>
                                        <p:attrNameLst>
                                          <p:attrName>ppt_h</p:attrName>
                                        </p:attrNameLst>
                                      </p:cBhvr>
                                      <p:tavLst>
                                        <p:tav tm="0">
                                          <p:val>
                                            <p:strVal val="ppt_h"/>
                                          </p:val>
                                        </p:tav>
                                        <p:tav tm="100000">
                                          <p:val>
                                            <p:fltVal val="0"/>
                                          </p:val>
                                        </p:tav>
                                      </p:tavLst>
                                    </p:anim>
                                    <p:animEffect transition="out" filter="fade">
                                      <p:cBhvr>
                                        <p:cTn id="285" dur="500"/>
                                        <p:tgtEl>
                                          <p:spTgt spid="59516"/>
                                        </p:tgtEl>
                                      </p:cBhvr>
                                    </p:animEffect>
                                    <p:set>
                                      <p:cBhvr>
                                        <p:cTn id="286" dur="1" fill="hold">
                                          <p:stCondLst>
                                            <p:cond delay="499"/>
                                          </p:stCondLst>
                                        </p:cTn>
                                        <p:tgtEl>
                                          <p:spTgt spid="59516"/>
                                        </p:tgtEl>
                                        <p:attrNameLst>
                                          <p:attrName>style.visibility</p:attrName>
                                        </p:attrNameLst>
                                      </p:cBhvr>
                                      <p:to>
                                        <p:strVal val="hidden"/>
                                      </p:to>
                                    </p:set>
                                  </p:childTnLst>
                                </p:cTn>
                              </p:par>
                            </p:childTnLst>
                          </p:cTn>
                        </p:par>
                      </p:childTnLst>
                    </p:cTn>
                  </p:par>
                  <p:par>
                    <p:cTn id="287" fill="hold" nodeType="clickPar">
                      <p:stCondLst>
                        <p:cond delay="indefinite"/>
                      </p:stCondLst>
                      <p:childTnLst>
                        <p:par>
                          <p:cTn id="288" fill="hold" nodeType="withGroup">
                            <p:stCondLst>
                              <p:cond delay="0"/>
                            </p:stCondLst>
                            <p:childTnLst>
                              <p:par>
                                <p:cTn id="289" presetID="0" presetClass="path" presetSubtype="0" accel="50000" decel="50000" fill="hold" grpId="0" nodeType="clickEffect">
                                  <p:stCondLst>
                                    <p:cond delay="0"/>
                                  </p:stCondLst>
                                  <p:childTnLst>
                                    <p:animMotion origin="layout" path="M 0 0 C 0.00156 0.00648 0.00087 0.0081 0.00521 0.01041 C 0.01129 0.00902 0.01059 0.00347 0.01459 0 C 0.01684 0.00092 0.01858 0.00254 0.02084 0.00347 C 0.03056 0.00115 0.03507 -0.00996 0.04323 -0.01667 C 0.04879 -0.01528 0.04636 -0.01297 0.05313 -0.01389 C 0.05834 -0.0169 0.06111 -0.01922 0.06667 -0.01736 C 0.06875 -0.01551 0.06927 -0.01343 0.07188 -0.0125 C 0.07622 -0.01389 0.07847 -0.01945 0.08281 -0.02084 C 0.08941 -0.01505 0.09219 -0.00903 0.1 -0.00764 C 0.11077 -0.00926 0.11806 -0.01111 0.12917 -0.01042 C 0.1316 -0.00834 0.13351 -0.00811 0.13646 -0.00764 C 0.14497 -0.00857 0.15365 -0.00672 0.16146 -0.01042 C 0.16493 -0.01667 0.16667 -0.02014 0.17136 -0.02431 C 0.17379 -0.02269 0.17604 -0.01991 0.17865 -0.01875 C 0.17969 -0.01829 0.18212 -0.02037 0.18281 -0.02084 C 0.18872 -0.02385 0.19427 -0.025 0.20052 -0.02639 C 0.21424 -0.02547 0.22188 -0.02338 0.23438 -0.02014 C 0.24722 -0.02107 0.25972 -0.02408 0.2724 -0.025 C 0.27604 -0.02824 0.27778 -0.02871 0.28229 -0.03125 C 0.28872 -0.03496 0.29132 -0.03936 0.29792 -0.04028 C 0.30695 -0.03773 0.30747 -0.03473 0.31406 -0.04028 C 0.31476 -0.0419 0.31997 -0.05602 0.32292 -0.05695 C 0.32639 -0.05811 0.33021 -0.05787 0.33386 -0.05834 C 0.33507 -0.0632 0.33403 -0.06158 0.33646 -0.06389 C 0.34028 -0.06273 0.33715 -0.06273 0.34011 -0.06667 C 0.34132 -0.06829 0.34427 -0.07084 0.34427 -0.07084 C 0.34948 -0.06922 0.3474 -0.06945 0.35052 -0.06945 " pathEditMode="relative" ptsTypes="fffffffffffffffffffffffffffA">
                                      <p:cBhvr>
                                        <p:cTn id="290" dur="2000" fill="hold"/>
                                        <p:tgtEl>
                                          <p:spTgt spid="59435"/>
                                        </p:tgtEl>
                                        <p:attrNameLst>
                                          <p:attrName>ppt_x</p:attrName>
                                          <p:attrName>ppt_y</p:attrName>
                                        </p:attrNameLst>
                                      </p:cBhvr>
                                    </p:animMotion>
                                  </p:childTnLst>
                                </p:cTn>
                              </p:par>
                              <p:par>
                                <p:cTn id="291" presetID="0" presetClass="path" presetSubtype="0" accel="50000" decel="50000" fill="hold" grpId="0" nodeType="withEffect">
                                  <p:stCondLst>
                                    <p:cond delay="0"/>
                                  </p:stCondLst>
                                  <p:childTnLst>
                                    <p:animMotion origin="layout" path="M 0 0 C 0.00156 0.00648 0.00087 0.0081 0.00521 0.01041 C 0.01129 0.00902 0.01059 0.00347 0.01459 0 C 0.01684 0.00092 0.01858 0.00254 0.02084 0.00347 C 0.03056 0.00115 0.03507 -0.00996 0.04323 -0.01667 C 0.04879 -0.01528 0.04636 -0.01297 0.05313 -0.01389 C 0.05834 -0.0169 0.06111 -0.01922 0.06667 -0.01736 C 0.06875 -0.01551 0.06927 -0.01343 0.07188 -0.0125 C 0.07622 -0.01389 0.07847 -0.01945 0.08281 -0.02084 C 0.08941 -0.01505 0.09219 -0.00903 0.1 -0.00764 C 0.11077 -0.00926 0.11806 -0.01111 0.12917 -0.01042 C 0.1316 -0.00834 0.13351 -0.00811 0.13646 -0.00764 C 0.14497 -0.00857 0.15365 -0.00672 0.16146 -0.01042 C 0.16493 -0.01667 0.16667 -0.02014 0.17136 -0.02431 C 0.17379 -0.02269 0.17604 -0.01991 0.17865 -0.01875 C 0.17969 -0.01829 0.18212 -0.02037 0.18281 -0.02084 C 0.18872 -0.02385 0.19427 -0.025 0.20052 -0.02639 C 0.21424 -0.02547 0.22188 -0.02338 0.23438 -0.02014 C 0.24722 -0.02107 0.25972 -0.02408 0.2724 -0.025 C 0.27604 -0.02824 0.27778 -0.02871 0.28229 -0.03125 C 0.28872 -0.03496 0.29132 -0.03936 0.29792 -0.04028 C 0.30695 -0.03773 0.30747 -0.03473 0.31406 -0.04028 C 0.31476 -0.0419 0.31997 -0.05602 0.32292 -0.05695 C 0.32639 -0.05811 0.33021 -0.05787 0.33386 -0.05834 C 0.33507 -0.0632 0.33403 -0.06158 0.33646 -0.06389 C 0.34028 -0.06273 0.33715 -0.06273 0.34011 -0.06667 C 0.34132 -0.06829 0.34427 -0.07084 0.34427 -0.07084 C 0.34948 -0.06922 0.3474 -0.06945 0.35052 -0.06945 " pathEditMode="relative" ptsTypes="fffffffffffffffffffffffffffA">
                                      <p:cBhvr>
                                        <p:cTn id="292" dur="2000" fill="hold"/>
                                        <p:tgtEl>
                                          <p:spTgt spid="59424"/>
                                        </p:tgtEl>
                                        <p:attrNameLst>
                                          <p:attrName>ppt_x</p:attrName>
                                          <p:attrName>ppt_y</p:attrName>
                                        </p:attrNameLst>
                                      </p:cBhvr>
                                    </p:animMotion>
                                  </p:childTnLst>
                                </p:cTn>
                              </p:par>
                            </p:childTnLst>
                          </p:cTn>
                        </p:par>
                      </p:childTnLst>
                    </p:cTn>
                  </p:par>
                  <p:par>
                    <p:cTn id="293" fill="hold" nodeType="clickPar">
                      <p:stCondLst>
                        <p:cond delay="indefinite"/>
                      </p:stCondLst>
                      <p:childTnLst>
                        <p:par>
                          <p:cTn id="294" fill="hold" nodeType="withGroup">
                            <p:stCondLst>
                              <p:cond delay="0"/>
                            </p:stCondLst>
                            <p:childTnLst>
                              <p:par>
                                <p:cTn id="295" presetID="0" presetClass="path" presetSubtype="0" accel="50000" decel="50000" fill="hold" nodeType="clickEffect">
                                  <p:stCondLst>
                                    <p:cond delay="0"/>
                                  </p:stCondLst>
                                  <p:childTnLst>
                                    <p:animMotion origin="layout" path="M 3.33333E-6 7.74283E-6 L 0.1 7.74283E-6 " pathEditMode="relative" ptsTypes="AA">
                                      <p:cBhvr>
                                        <p:cTn id="296" dur="1000" fill="hold"/>
                                        <p:tgtEl>
                                          <p:spTgt spid="30"/>
                                        </p:tgtEl>
                                        <p:attrNameLst>
                                          <p:attrName>ppt_x</p:attrName>
                                          <p:attrName>ppt_y</p:attrName>
                                        </p:attrNameLst>
                                      </p:cBhvr>
                                    </p:animMotion>
                                  </p:childTnLst>
                                </p:cTn>
                              </p:par>
                              <p:par>
                                <p:cTn id="297" presetID="53" presetClass="entr" presetSubtype="0" fill="hold" grpId="0" nodeType="withEffect">
                                  <p:stCondLst>
                                    <p:cond delay="500"/>
                                  </p:stCondLst>
                                  <p:childTnLst>
                                    <p:set>
                                      <p:cBhvr>
                                        <p:cTn id="298" dur="1" fill="hold">
                                          <p:stCondLst>
                                            <p:cond delay="0"/>
                                          </p:stCondLst>
                                        </p:cTn>
                                        <p:tgtEl>
                                          <p:spTgt spid="59523"/>
                                        </p:tgtEl>
                                        <p:attrNameLst>
                                          <p:attrName>style.visibility</p:attrName>
                                        </p:attrNameLst>
                                      </p:cBhvr>
                                      <p:to>
                                        <p:strVal val="visible"/>
                                      </p:to>
                                    </p:set>
                                    <p:anim calcmode="lin" valueType="num">
                                      <p:cBhvr>
                                        <p:cTn id="299" dur="500" fill="hold"/>
                                        <p:tgtEl>
                                          <p:spTgt spid="59523"/>
                                        </p:tgtEl>
                                        <p:attrNameLst>
                                          <p:attrName>ppt_w</p:attrName>
                                        </p:attrNameLst>
                                      </p:cBhvr>
                                      <p:tavLst>
                                        <p:tav tm="0">
                                          <p:val>
                                            <p:fltVal val="0"/>
                                          </p:val>
                                        </p:tav>
                                        <p:tav tm="100000">
                                          <p:val>
                                            <p:strVal val="#ppt_w"/>
                                          </p:val>
                                        </p:tav>
                                      </p:tavLst>
                                    </p:anim>
                                    <p:anim calcmode="lin" valueType="num">
                                      <p:cBhvr>
                                        <p:cTn id="300" dur="500" fill="hold"/>
                                        <p:tgtEl>
                                          <p:spTgt spid="59523"/>
                                        </p:tgtEl>
                                        <p:attrNameLst>
                                          <p:attrName>ppt_h</p:attrName>
                                        </p:attrNameLst>
                                      </p:cBhvr>
                                      <p:tavLst>
                                        <p:tav tm="0">
                                          <p:val>
                                            <p:fltVal val="0"/>
                                          </p:val>
                                        </p:tav>
                                        <p:tav tm="100000">
                                          <p:val>
                                            <p:strVal val="#ppt_h"/>
                                          </p:val>
                                        </p:tav>
                                      </p:tavLst>
                                    </p:anim>
                                    <p:animEffect transition="in" filter="fade">
                                      <p:cBhvr>
                                        <p:cTn id="301" dur="500"/>
                                        <p:tgtEl>
                                          <p:spTgt spid="59523"/>
                                        </p:tgtEl>
                                      </p:cBhvr>
                                    </p:animEffect>
                                  </p:childTnLst>
                                </p:cTn>
                              </p:par>
                              <p:par>
                                <p:cTn id="302" presetID="53" presetClass="entr" presetSubtype="0" fill="hold" grpId="0" nodeType="withEffect">
                                  <p:stCondLst>
                                    <p:cond delay="500"/>
                                  </p:stCondLst>
                                  <p:childTnLst>
                                    <p:set>
                                      <p:cBhvr>
                                        <p:cTn id="303" dur="1" fill="hold">
                                          <p:stCondLst>
                                            <p:cond delay="0"/>
                                          </p:stCondLst>
                                        </p:cTn>
                                        <p:tgtEl>
                                          <p:spTgt spid="59524"/>
                                        </p:tgtEl>
                                        <p:attrNameLst>
                                          <p:attrName>style.visibility</p:attrName>
                                        </p:attrNameLst>
                                      </p:cBhvr>
                                      <p:to>
                                        <p:strVal val="visible"/>
                                      </p:to>
                                    </p:set>
                                    <p:anim calcmode="lin" valueType="num">
                                      <p:cBhvr>
                                        <p:cTn id="304" dur="500" fill="hold"/>
                                        <p:tgtEl>
                                          <p:spTgt spid="59524"/>
                                        </p:tgtEl>
                                        <p:attrNameLst>
                                          <p:attrName>ppt_w</p:attrName>
                                        </p:attrNameLst>
                                      </p:cBhvr>
                                      <p:tavLst>
                                        <p:tav tm="0">
                                          <p:val>
                                            <p:fltVal val="0"/>
                                          </p:val>
                                        </p:tav>
                                        <p:tav tm="100000">
                                          <p:val>
                                            <p:strVal val="#ppt_w"/>
                                          </p:val>
                                        </p:tav>
                                      </p:tavLst>
                                    </p:anim>
                                    <p:anim calcmode="lin" valueType="num">
                                      <p:cBhvr>
                                        <p:cTn id="305" dur="500" fill="hold"/>
                                        <p:tgtEl>
                                          <p:spTgt spid="59524"/>
                                        </p:tgtEl>
                                        <p:attrNameLst>
                                          <p:attrName>ppt_h</p:attrName>
                                        </p:attrNameLst>
                                      </p:cBhvr>
                                      <p:tavLst>
                                        <p:tav tm="0">
                                          <p:val>
                                            <p:fltVal val="0"/>
                                          </p:val>
                                        </p:tav>
                                        <p:tav tm="100000">
                                          <p:val>
                                            <p:strVal val="#ppt_h"/>
                                          </p:val>
                                        </p:tav>
                                      </p:tavLst>
                                    </p:anim>
                                    <p:animEffect transition="in" filter="fade">
                                      <p:cBhvr>
                                        <p:cTn id="306" dur="500"/>
                                        <p:tgtEl>
                                          <p:spTgt spid="59524"/>
                                        </p:tgtEl>
                                      </p:cBhvr>
                                    </p:animEffect>
                                  </p:childTnLst>
                                </p:cTn>
                              </p:par>
                            </p:childTnLst>
                          </p:cTn>
                        </p:par>
                        <p:par>
                          <p:cTn id="307" fill="hold" nodeType="afterGroup">
                            <p:stCondLst>
                              <p:cond delay="1000"/>
                            </p:stCondLst>
                            <p:childTnLst>
                              <p:par>
                                <p:cTn id="308" presetID="53" presetClass="exit" presetSubtype="0" fill="hold" nodeType="afterEffect">
                                  <p:stCondLst>
                                    <p:cond delay="0"/>
                                  </p:stCondLst>
                                  <p:childTnLst>
                                    <p:anim calcmode="lin" valueType="num">
                                      <p:cBhvr>
                                        <p:cTn id="309" dur="500"/>
                                        <p:tgtEl>
                                          <p:spTgt spid="30"/>
                                        </p:tgtEl>
                                        <p:attrNameLst>
                                          <p:attrName>ppt_w</p:attrName>
                                        </p:attrNameLst>
                                      </p:cBhvr>
                                      <p:tavLst>
                                        <p:tav tm="0">
                                          <p:val>
                                            <p:strVal val="ppt_w"/>
                                          </p:val>
                                        </p:tav>
                                        <p:tav tm="100000">
                                          <p:val>
                                            <p:fltVal val="0"/>
                                          </p:val>
                                        </p:tav>
                                      </p:tavLst>
                                    </p:anim>
                                    <p:anim calcmode="lin" valueType="num">
                                      <p:cBhvr>
                                        <p:cTn id="310" dur="500"/>
                                        <p:tgtEl>
                                          <p:spTgt spid="30"/>
                                        </p:tgtEl>
                                        <p:attrNameLst>
                                          <p:attrName>ppt_h</p:attrName>
                                        </p:attrNameLst>
                                      </p:cBhvr>
                                      <p:tavLst>
                                        <p:tav tm="0">
                                          <p:val>
                                            <p:strVal val="ppt_h"/>
                                          </p:val>
                                        </p:tav>
                                        <p:tav tm="100000">
                                          <p:val>
                                            <p:fltVal val="0"/>
                                          </p:val>
                                        </p:tav>
                                      </p:tavLst>
                                    </p:anim>
                                    <p:animEffect transition="out" filter="fade">
                                      <p:cBhvr>
                                        <p:cTn id="311" dur="500"/>
                                        <p:tgtEl>
                                          <p:spTgt spid="30"/>
                                        </p:tgtEl>
                                      </p:cBhvr>
                                    </p:animEffect>
                                    <p:set>
                                      <p:cBhvr>
                                        <p:cTn id="312" dur="1" fill="hold">
                                          <p:stCondLst>
                                            <p:cond delay="499"/>
                                          </p:stCondLst>
                                        </p:cTn>
                                        <p:tgtEl>
                                          <p:spTgt spid="30"/>
                                        </p:tgtEl>
                                        <p:attrNameLst>
                                          <p:attrName>style.visibility</p:attrName>
                                        </p:attrNameLst>
                                      </p:cBhvr>
                                      <p:to>
                                        <p:strVal val="hidden"/>
                                      </p:to>
                                    </p:set>
                                  </p:childTnLst>
                                </p:cTn>
                              </p:par>
                              <p:par>
                                <p:cTn id="313" presetID="53" presetClass="entr" presetSubtype="0" fill="hold" nodeType="withEffect">
                                  <p:stCondLst>
                                    <p:cond delay="0"/>
                                  </p:stCondLst>
                                  <p:childTnLst>
                                    <p:set>
                                      <p:cBhvr>
                                        <p:cTn id="314" dur="1" fill="hold">
                                          <p:stCondLst>
                                            <p:cond delay="0"/>
                                          </p:stCondLst>
                                        </p:cTn>
                                        <p:tgtEl>
                                          <p:spTgt spid="9219"/>
                                        </p:tgtEl>
                                        <p:attrNameLst>
                                          <p:attrName>style.visibility</p:attrName>
                                        </p:attrNameLst>
                                      </p:cBhvr>
                                      <p:to>
                                        <p:strVal val="visible"/>
                                      </p:to>
                                    </p:set>
                                    <p:anim calcmode="lin" valueType="num">
                                      <p:cBhvr>
                                        <p:cTn id="315" dur="500" fill="hold"/>
                                        <p:tgtEl>
                                          <p:spTgt spid="9219"/>
                                        </p:tgtEl>
                                        <p:attrNameLst>
                                          <p:attrName>ppt_w</p:attrName>
                                        </p:attrNameLst>
                                      </p:cBhvr>
                                      <p:tavLst>
                                        <p:tav tm="0">
                                          <p:val>
                                            <p:fltVal val="0"/>
                                          </p:val>
                                        </p:tav>
                                        <p:tav tm="100000">
                                          <p:val>
                                            <p:strVal val="#ppt_w"/>
                                          </p:val>
                                        </p:tav>
                                      </p:tavLst>
                                    </p:anim>
                                    <p:anim calcmode="lin" valueType="num">
                                      <p:cBhvr>
                                        <p:cTn id="316" dur="500" fill="hold"/>
                                        <p:tgtEl>
                                          <p:spTgt spid="9219"/>
                                        </p:tgtEl>
                                        <p:attrNameLst>
                                          <p:attrName>ppt_h</p:attrName>
                                        </p:attrNameLst>
                                      </p:cBhvr>
                                      <p:tavLst>
                                        <p:tav tm="0">
                                          <p:val>
                                            <p:fltVal val="0"/>
                                          </p:val>
                                        </p:tav>
                                        <p:tav tm="100000">
                                          <p:val>
                                            <p:strVal val="#ppt_h"/>
                                          </p:val>
                                        </p:tav>
                                      </p:tavLst>
                                    </p:anim>
                                    <p:animEffect transition="in" filter="fade">
                                      <p:cBhvr>
                                        <p:cTn id="317" dur="500"/>
                                        <p:tgtEl>
                                          <p:spTgt spid="9219"/>
                                        </p:tgtEl>
                                      </p:cBhvr>
                                    </p:animEffect>
                                  </p:childTnLst>
                                </p:cTn>
                              </p:par>
                            </p:childTnLst>
                          </p:cTn>
                        </p:par>
                      </p:childTnLst>
                    </p:cTn>
                  </p:par>
                  <p:par>
                    <p:cTn id="318" fill="hold" nodeType="clickPar">
                      <p:stCondLst>
                        <p:cond delay="indefinite"/>
                      </p:stCondLst>
                      <p:childTnLst>
                        <p:par>
                          <p:cTn id="319" fill="hold" nodeType="withGroup">
                            <p:stCondLst>
                              <p:cond delay="0"/>
                            </p:stCondLst>
                            <p:childTnLst>
                              <p:par>
                                <p:cTn id="320" presetID="0" presetClass="path" presetSubtype="0" accel="50000" decel="50000" fill="hold" grpId="1" nodeType="clickEffect">
                                  <p:stCondLst>
                                    <p:cond delay="0"/>
                                  </p:stCondLst>
                                  <p:childTnLst>
                                    <p:animMotion origin="layout" path="M 4.16667E-7 -4.81481E-6 C -0.00078 -0.0449 -0.00156 -0.08935 0.0043 -0.14143 C 0.01016 -0.19421 0.02057 -0.26273 0.03503 -0.3155 C 0.04935 -0.36782 0.072 -0.41828 0.09102 -0.4574 C 0.11003 -0.49606 0.12839 -0.52268 0.14896 -0.54907 C 0.16966 -0.57592 0.19479 -0.60162 0.21471 -0.61712 C 0.23464 -0.63287 0.24753 -0.63865 0.26836 -0.64375 C 0.28906 -0.64861 0.31797 -0.65092 0.33945 -0.64629 C 0.36107 -0.64143 0.37812 -0.62962 0.39766 -0.61481 C 0.41706 -0.59953 0.43828 -0.58078 0.45677 -0.55717 C 0.47513 -0.5331 0.49453 -0.49884 0.5082 -0.47291 C 0.52187 -0.44675 0.52825 -0.43009 0.53893 -0.40185 C 0.54961 -0.37337 0.56419 -0.33171 0.57292 -0.30254 C 0.58138 -0.27314 0.58568 -0.25 0.59049 -0.22569 C 0.59505 -0.20162 0.59857 -0.18171 0.6013 -0.15763 C 0.60417 -0.13356 0.60612 -0.11111 0.6069 -0.08148 C 0.60768 -0.05185 0.60586 0.00417 0.60573 0.02153 " pathEditMode="relative" rAng="0" ptsTypes="AAAAAAAAAAAAAAAAA">
                                      <p:cBhvr>
                                        <p:cTn id="321" dur="2000" fill="hold"/>
                                        <p:tgtEl>
                                          <p:spTgt spid="59523"/>
                                        </p:tgtEl>
                                        <p:attrNameLst>
                                          <p:attrName>ppt_x</p:attrName>
                                          <p:attrName>ppt_y</p:attrName>
                                        </p:attrNameLst>
                                      </p:cBhvr>
                                      <p:rCtr x="30326" y="-31366"/>
                                    </p:animMotion>
                                  </p:childTnLst>
                                </p:cTn>
                              </p:par>
                              <p:par>
                                <p:cTn id="322" presetID="0" presetClass="path" presetSubtype="0" accel="50000" decel="50000" fill="hold" grpId="1" nodeType="withEffect">
                                  <p:stCondLst>
                                    <p:cond delay="100"/>
                                  </p:stCondLst>
                                  <p:childTnLst>
                                    <p:animMotion origin="layout" path="M 4.16667E-7 4.44444E-6 C -0.00078 -0.04885 -0.00156 -0.09723 0.00443 -0.15417 C 0.01042 -0.21181 0.02096 -0.28612 0.03568 -0.34399 C 0.05026 -0.4007 0.07318 -0.45579 0.09245 -0.49815 C 0.11172 -0.54051 0.13047 -0.56945 0.15143 -0.59838 C 0.1724 -0.62732 0.19805 -0.65556 0.21823 -0.67246 C 0.23841 -0.68982 0.25156 -0.69584 0.27266 -0.70139 C 0.29375 -0.70672 0.32318 -0.70903 0.34505 -0.70394 C 0.36693 -0.69885 0.38424 -0.68612 0.40404 -0.66968 C 0.42396 -0.65348 0.44544 -0.63264 0.46419 -0.60672 C 0.48294 -0.58102 0.5026 -0.54329 0.51654 -0.51505 C 0.53034 -0.48681 0.53685 -0.46852 0.54766 -0.43774 C 0.55859 -0.40672 0.57344 -0.36135 0.58216 -0.32963 C 0.59089 -0.29769 0.59518 -0.27269 0.6 -0.24584 C 0.60482 -0.21968 0.60833 -0.19792 0.61107 -0.17176 C 0.61406 -0.14561 0.61602 -0.12084 0.6168 -0.08843 C 0.61758 -0.05625 0.61575 0.00463 0.61562 0.02361 " pathEditMode="relative" rAng="0" ptsTypes="AAAAAAAAAAAAAAAAA">
                                      <p:cBhvr>
                                        <p:cTn id="323" dur="2000" fill="hold"/>
                                        <p:tgtEl>
                                          <p:spTgt spid="59524"/>
                                        </p:tgtEl>
                                        <p:attrNameLst>
                                          <p:attrName>ppt_x</p:attrName>
                                          <p:attrName>ppt_y</p:attrName>
                                        </p:attrNameLst>
                                      </p:cBhvr>
                                      <p:rCtr x="30820" y="-34167"/>
                                    </p:animMotion>
                                  </p:childTnLst>
                                </p:cTn>
                              </p:par>
                            </p:childTnLst>
                          </p:cTn>
                        </p:par>
                      </p:childTnLst>
                    </p:cTn>
                  </p:par>
                  <p:par>
                    <p:cTn id="324" fill="hold" nodeType="clickPar">
                      <p:stCondLst>
                        <p:cond delay="indefinite"/>
                      </p:stCondLst>
                      <p:childTnLst>
                        <p:par>
                          <p:cTn id="325" fill="hold" nodeType="withGroup">
                            <p:stCondLst>
                              <p:cond delay="0"/>
                            </p:stCondLst>
                            <p:childTnLst>
                              <p:par>
                                <p:cTn id="326" presetID="0" presetClass="path" presetSubtype="0" accel="50000" decel="50000" fill="hold" grpId="0" nodeType="clickEffect">
                                  <p:stCondLst>
                                    <p:cond delay="0"/>
                                  </p:stCondLst>
                                  <p:childTnLst>
                                    <p:animMotion origin="layout" path="M 0 0 C -0.02605 0.00532 -0.0198 0.00602 -0.05053 0.00139 C -0.05504 0.00069 -0.05955 -0.00255 -0.06407 -0.00347 C -0.07657 0.00069 -0.06841 -0.00278 -0.08698 0.0118 L -0.08698 0.0118 C -0.09202 0.01412 -0.08803 0.0125 -0.09948 0.01389 C -0.10244 0.00787 -0.1158 0.00926 -0.11928 0.00903 C -0.12726 0.0037 -0.13438 0.00347 -0.14323 0.00208 C -0.16806 0.00417 -0.15435 0.00764 -0.17813 0.01319 C -0.18577 0.01505 -0.19341 0.01505 -0.20105 0.01597 C -0.20625 0.01574 -0.21146 0.01643 -0.21667 0.01528 C -0.21893 0.01481 -0.21875 0.00972 -0.22032 0.00764 C -0.22518 0.00116 -0.22448 0.00231 -0.23021 0.00069 C -0.2375 0.00185 -0.23594 0.00764 -0.24219 0.01319 C -0.24931 0.01204 -0.25643 0.01134 -0.26355 0.00972 C -0.26737 0.01111 -0.26875 0.01412 -0.2724 0.01597 C -0.2724 0.01597 -0.27032 0.01829 -0.26928 0.01944 C -0.27605 0.0213 -0.28282 0.0206 -0.28959 0.01875 C -0.30573 0.02662 -0.32205 0.02616 -0.33907 0.02708 C -0.35816 0.02639 -0.35226 0.03009 -0.35886 0.02569 " pathEditMode="relative" ptsTypes="fffFfffffffffffffffA">
                                      <p:cBhvr>
                                        <p:cTn id="327" dur="2000" fill="hold"/>
                                        <p:tgtEl>
                                          <p:spTgt spid="59432"/>
                                        </p:tgtEl>
                                        <p:attrNameLst>
                                          <p:attrName>ppt_x</p:attrName>
                                          <p:attrName>ppt_y</p:attrName>
                                        </p:attrNameLst>
                                      </p:cBhvr>
                                    </p:animMotion>
                                  </p:childTnLst>
                                </p:cTn>
                              </p:par>
                              <p:par>
                                <p:cTn id="328" presetID="0" presetClass="path" presetSubtype="0" accel="50000" decel="50000" fill="hold" grpId="0" nodeType="withEffect">
                                  <p:stCondLst>
                                    <p:cond delay="0"/>
                                  </p:stCondLst>
                                  <p:childTnLst>
                                    <p:animMotion origin="layout" path="M 0 0 C -0.02605 0.00532 -0.0198 0.00602 -0.05053 0.00139 C -0.05504 0.00069 -0.05955 -0.00255 -0.06407 -0.00347 C -0.07657 0.00069 -0.06841 -0.00278 -0.08698 0.0118 L -0.08698 0.0118 C -0.09202 0.01412 -0.08803 0.0125 -0.09948 0.01389 C -0.10244 0.00787 -0.1158 0.00926 -0.11928 0.00903 C -0.12726 0.0037 -0.13438 0.00347 -0.14323 0.00208 C -0.16806 0.00417 -0.15435 0.00764 -0.17813 0.01319 C -0.18577 0.01505 -0.19341 0.01505 -0.20105 0.01597 C -0.20625 0.01574 -0.21146 0.01643 -0.21667 0.01528 C -0.21893 0.01481 -0.21875 0.00972 -0.22032 0.00764 C -0.22518 0.00116 -0.22448 0.00231 -0.23021 0.00069 C -0.2375 0.00185 -0.23594 0.00764 -0.24219 0.01319 C -0.24931 0.01204 -0.25643 0.01134 -0.26355 0.00972 C -0.26737 0.01111 -0.26875 0.01412 -0.2724 0.01597 C -0.2724 0.01597 -0.27032 0.01829 -0.26928 0.01944 C -0.27605 0.0213 -0.28282 0.0206 -0.28959 0.01875 C -0.30573 0.02662 -0.32205 0.02616 -0.33907 0.02708 C -0.35816 0.02639 -0.35226 0.03009 -0.35886 0.02569 " pathEditMode="relative" ptsTypes="fffFfffffffffffffffA">
                                      <p:cBhvr>
                                        <p:cTn id="329" dur="2000" fill="hold"/>
                                        <p:tgtEl>
                                          <p:spTgt spid="59431"/>
                                        </p:tgtEl>
                                        <p:attrNameLst>
                                          <p:attrName>ppt_x</p:attrName>
                                          <p:attrName>ppt_y</p:attrName>
                                        </p:attrNameLst>
                                      </p:cBhvr>
                                    </p:animMotion>
                                  </p:childTnLst>
                                </p:cTn>
                              </p:par>
                            </p:childTnLst>
                          </p:cTn>
                        </p:par>
                      </p:childTnLst>
                    </p:cTn>
                  </p:par>
                  <p:par>
                    <p:cTn id="330" fill="hold" nodeType="clickPar">
                      <p:stCondLst>
                        <p:cond delay="indefinite"/>
                      </p:stCondLst>
                      <p:childTnLst>
                        <p:par>
                          <p:cTn id="331" fill="hold" nodeType="withGroup">
                            <p:stCondLst>
                              <p:cond delay="0"/>
                            </p:stCondLst>
                            <p:childTnLst>
                              <p:par>
                                <p:cTn id="332" presetID="0" presetClass="path" presetSubtype="0" accel="50000" decel="50000" fill="hold" nodeType="clickEffect">
                                  <p:stCondLst>
                                    <p:cond delay="0"/>
                                  </p:stCondLst>
                                  <p:childTnLst>
                                    <p:animMotion origin="layout" path="M 3.33333E-6 4.16281E-7 L 0.15833 4.16281E-7 " pathEditMode="relative" ptsTypes="AA">
                                      <p:cBhvr>
                                        <p:cTn id="333" dur="2000" fill="hold"/>
                                        <p:tgtEl>
                                          <p:spTgt spid="31"/>
                                        </p:tgtEl>
                                        <p:attrNameLst>
                                          <p:attrName>ppt_x</p:attrName>
                                          <p:attrName>ppt_y</p:attrName>
                                        </p:attrNameLst>
                                      </p:cBhvr>
                                    </p:animMotion>
                                  </p:childTnLst>
                                  <p:subTnLst>
                                    <p:set>
                                      <p:cBhvr override="childStyle">
                                        <p:cTn dur="1" fill="hold" display="0" masterRel="sameClick" afterEffect="1">
                                          <p:stCondLst>
                                            <p:cond evt="end" delay="0">
                                              <p:tn val="332"/>
                                            </p:cond>
                                          </p:stCondLst>
                                        </p:cTn>
                                        <p:tgtEl>
                                          <p:spTgt spid="31"/>
                                        </p:tgtEl>
                                        <p:attrNameLst>
                                          <p:attrName>style.visibility</p:attrName>
                                        </p:attrNameLst>
                                      </p:cBhvr>
                                      <p:to>
                                        <p:strVal val="hidden"/>
                                      </p:to>
                                    </p:set>
                                  </p:subTnLst>
                                </p:cTn>
                              </p:par>
                            </p:childTnLst>
                          </p:cTn>
                        </p:par>
                        <p:par>
                          <p:cTn id="334" fill="hold" nodeType="afterGroup">
                            <p:stCondLst>
                              <p:cond delay="2000"/>
                            </p:stCondLst>
                            <p:childTnLst>
                              <p:par>
                                <p:cTn id="335" presetID="53" presetClass="entr" presetSubtype="0" fill="hold" nodeType="afterEffect">
                                  <p:stCondLst>
                                    <p:cond delay="0"/>
                                  </p:stCondLst>
                                  <p:childTnLst>
                                    <p:set>
                                      <p:cBhvr>
                                        <p:cTn id="336" dur="1" fill="hold">
                                          <p:stCondLst>
                                            <p:cond delay="0"/>
                                          </p:stCondLst>
                                        </p:cTn>
                                        <p:tgtEl>
                                          <p:spTgt spid="9216"/>
                                        </p:tgtEl>
                                        <p:attrNameLst>
                                          <p:attrName>style.visibility</p:attrName>
                                        </p:attrNameLst>
                                      </p:cBhvr>
                                      <p:to>
                                        <p:strVal val="visible"/>
                                      </p:to>
                                    </p:set>
                                    <p:anim calcmode="lin" valueType="num">
                                      <p:cBhvr>
                                        <p:cTn id="337" dur="500" fill="hold"/>
                                        <p:tgtEl>
                                          <p:spTgt spid="9216"/>
                                        </p:tgtEl>
                                        <p:attrNameLst>
                                          <p:attrName>ppt_w</p:attrName>
                                        </p:attrNameLst>
                                      </p:cBhvr>
                                      <p:tavLst>
                                        <p:tav tm="0">
                                          <p:val>
                                            <p:fltVal val="0"/>
                                          </p:val>
                                        </p:tav>
                                        <p:tav tm="100000">
                                          <p:val>
                                            <p:strVal val="#ppt_w"/>
                                          </p:val>
                                        </p:tav>
                                      </p:tavLst>
                                    </p:anim>
                                    <p:anim calcmode="lin" valueType="num">
                                      <p:cBhvr>
                                        <p:cTn id="338" dur="500" fill="hold"/>
                                        <p:tgtEl>
                                          <p:spTgt spid="9216"/>
                                        </p:tgtEl>
                                        <p:attrNameLst>
                                          <p:attrName>ppt_h</p:attrName>
                                        </p:attrNameLst>
                                      </p:cBhvr>
                                      <p:tavLst>
                                        <p:tav tm="0">
                                          <p:val>
                                            <p:fltVal val="0"/>
                                          </p:val>
                                        </p:tav>
                                        <p:tav tm="100000">
                                          <p:val>
                                            <p:strVal val="#ppt_h"/>
                                          </p:val>
                                        </p:tav>
                                      </p:tavLst>
                                    </p:anim>
                                    <p:animEffect transition="in" filter="fade">
                                      <p:cBhvr>
                                        <p:cTn id="339" dur="500"/>
                                        <p:tgtEl>
                                          <p:spTgt spid="9216"/>
                                        </p:tgtEl>
                                      </p:cBhvr>
                                    </p:animEffect>
                                  </p:childTnLst>
                                </p:cTn>
                              </p:par>
                              <p:par>
                                <p:cTn id="340" presetID="53" presetClass="exit" presetSubtype="0" fill="hold" grpId="2" nodeType="withEffect">
                                  <p:stCondLst>
                                    <p:cond delay="0"/>
                                  </p:stCondLst>
                                  <p:childTnLst>
                                    <p:anim calcmode="lin" valueType="num">
                                      <p:cBhvr>
                                        <p:cTn id="341" dur="500"/>
                                        <p:tgtEl>
                                          <p:spTgt spid="59523"/>
                                        </p:tgtEl>
                                        <p:attrNameLst>
                                          <p:attrName>ppt_w</p:attrName>
                                        </p:attrNameLst>
                                      </p:cBhvr>
                                      <p:tavLst>
                                        <p:tav tm="0">
                                          <p:val>
                                            <p:strVal val="ppt_w"/>
                                          </p:val>
                                        </p:tav>
                                        <p:tav tm="100000">
                                          <p:val>
                                            <p:fltVal val="0"/>
                                          </p:val>
                                        </p:tav>
                                      </p:tavLst>
                                    </p:anim>
                                    <p:anim calcmode="lin" valueType="num">
                                      <p:cBhvr>
                                        <p:cTn id="342" dur="500"/>
                                        <p:tgtEl>
                                          <p:spTgt spid="59523"/>
                                        </p:tgtEl>
                                        <p:attrNameLst>
                                          <p:attrName>ppt_h</p:attrName>
                                        </p:attrNameLst>
                                      </p:cBhvr>
                                      <p:tavLst>
                                        <p:tav tm="0">
                                          <p:val>
                                            <p:strVal val="ppt_h"/>
                                          </p:val>
                                        </p:tav>
                                        <p:tav tm="100000">
                                          <p:val>
                                            <p:fltVal val="0"/>
                                          </p:val>
                                        </p:tav>
                                      </p:tavLst>
                                    </p:anim>
                                    <p:animEffect transition="out" filter="fade">
                                      <p:cBhvr>
                                        <p:cTn id="343" dur="500"/>
                                        <p:tgtEl>
                                          <p:spTgt spid="59523"/>
                                        </p:tgtEl>
                                      </p:cBhvr>
                                    </p:animEffect>
                                    <p:set>
                                      <p:cBhvr>
                                        <p:cTn id="344" dur="1" fill="hold">
                                          <p:stCondLst>
                                            <p:cond delay="499"/>
                                          </p:stCondLst>
                                        </p:cTn>
                                        <p:tgtEl>
                                          <p:spTgt spid="59523"/>
                                        </p:tgtEl>
                                        <p:attrNameLst>
                                          <p:attrName>style.visibility</p:attrName>
                                        </p:attrNameLst>
                                      </p:cBhvr>
                                      <p:to>
                                        <p:strVal val="hidden"/>
                                      </p:to>
                                    </p:set>
                                  </p:childTnLst>
                                </p:cTn>
                              </p:par>
                              <p:par>
                                <p:cTn id="345" presetID="53" presetClass="exit" presetSubtype="0" fill="hold" grpId="2" nodeType="withEffect">
                                  <p:stCondLst>
                                    <p:cond delay="0"/>
                                  </p:stCondLst>
                                  <p:childTnLst>
                                    <p:anim calcmode="lin" valueType="num">
                                      <p:cBhvr>
                                        <p:cTn id="346" dur="500"/>
                                        <p:tgtEl>
                                          <p:spTgt spid="59524"/>
                                        </p:tgtEl>
                                        <p:attrNameLst>
                                          <p:attrName>ppt_w</p:attrName>
                                        </p:attrNameLst>
                                      </p:cBhvr>
                                      <p:tavLst>
                                        <p:tav tm="0">
                                          <p:val>
                                            <p:strVal val="ppt_w"/>
                                          </p:val>
                                        </p:tav>
                                        <p:tav tm="100000">
                                          <p:val>
                                            <p:fltVal val="0"/>
                                          </p:val>
                                        </p:tav>
                                      </p:tavLst>
                                    </p:anim>
                                    <p:anim calcmode="lin" valueType="num">
                                      <p:cBhvr>
                                        <p:cTn id="347" dur="500"/>
                                        <p:tgtEl>
                                          <p:spTgt spid="59524"/>
                                        </p:tgtEl>
                                        <p:attrNameLst>
                                          <p:attrName>ppt_h</p:attrName>
                                        </p:attrNameLst>
                                      </p:cBhvr>
                                      <p:tavLst>
                                        <p:tav tm="0">
                                          <p:val>
                                            <p:strVal val="ppt_h"/>
                                          </p:val>
                                        </p:tav>
                                        <p:tav tm="100000">
                                          <p:val>
                                            <p:fltVal val="0"/>
                                          </p:val>
                                        </p:tav>
                                      </p:tavLst>
                                    </p:anim>
                                    <p:animEffect transition="out" filter="fade">
                                      <p:cBhvr>
                                        <p:cTn id="348" dur="500"/>
                                        <p:tgtEl>
                                          <p:spTgt spid="59524"/>
                                        </p:tgtEl>
                                      </p:cBhvr>
                                    </p:animEffect>
                                    <p:set>
                                      <p:cBhvr>
                                        <p:cTn id="349" dur="1" fill="hold">
                                          <p:stCondLst>
                                            <p:cond delay="499"/>
                                          </p:stCondLst>
                                        </p:cTn>
                                        <p:tgtEl>
                                          <p:spTgt spid="59524"/>
                                        </p:tgtEl>
                                        <p:attrNameLst>
                                          <p:attrName>style.visibility</p:attrName>
                                        </p:attrNameLst>
                                      </p:cBhvr>
                                      <p:to>
                                        <p:strVal val="hidden"/>
                                      </p:to>
                                    </p:set>
                                  </p:childTnLst>
                                </p:cTn>
                              </p:par>
                            </p:childTnLst>
                          </p:cTn>
                        </p:par>
                      </p:childTnLst>
                    </p:cTn>
                  </p:par>
                  <p:par>
                    <p:cTn id="350" fill="hold" nodeType="clickPar">
                      <p:stCondLst>
                        <p:cond delay="indefinite"/>
                      </p:stCondLst>
                      <p:childTnLst>
                        <p:par>
                          <p:cTn id="351" fill="hold" nodeType="withGroup">
                            <p:stCondLst>
                              <p:cond delay="0"/>
                            </p:stCondLst>
                            <p:childTnLst>
                              <p:par>
                                <p:cTn id="352" presetID="0" presetClass="path" presetSubtype="0" accel="50000" decel="50000" fill="hold" grpId="0" nodeType="clickEffect">
                                  <p:stCondLst>
                                    <p:cond delay="0"/>
                                  </p:stCondLst>
                                  <p:childTnLst>
                                    <p:animMotion origin="layout" path="M 0 0 C 0.00208 -0.00046 0.00416 -0.0007 0.00625 -0.00139 C 0.00764 -0.00185 0.00902 -0.0037 0.01041 -0.00347 C 0.02205 -0.00093 0.02899 0.01157 0.0401 0.01528 C 0.04427 0.01227 0.04739 0.00833 0.04896 0.00208 C 0.0533 0.00255 0.05798 0.00393 0.06198 0.00069 C 0.06284 0 0.0625 -0.00162 0.06302 -0.00278 C 0.06562 -0.0088 0.06823 -0.01389 0.07343 -0.01597 C 0.07708 -0.01551 0.07899 -0.01597 0.08177 -0.0125 C 0.08923 -0.00324 0.0835 -0.00625 0.08802 -0.00417 C 0.09149 -0.00533 0.09427 -0.01366 0.09843 -0.01736 C 0.11909 -0.01227 0.11128 -0.01366 0.12187 -0.01181 C 0.13073 -0.00509 0.12639 -0.00671 0.13437 -0.00556 C 0.15416 -0.0132 0.13333 -0.00347 0.15 -0.01597 C 0.15677 -0.02107 0.16649 -0.02199 0.17396 -0.02361 C 0.17656 -0.02315 0.17743 -0.02315 0.17968 -0.02153 C 0.18142 -0.02037 0.18281 -0.01759 0.18489 -0.01736 C 0.18836 -0.01713 0.19184 -0.0169 0.19531 -0.01667 C 0.20312 -0.01528 0.20781 -0.01713 0.2151 -0.01945 C 0.22343 -0.01875 0.22517 -0.01644 0.23229 -0.01528 C 0.24635 -0.01667 0.26111 -0.01644 0.275 -0.02014 C 0.27968 -0.01898 0.2809 -0.01806 0.28489 -0.01667 C 0.28698 -0.0169 0.28906 -0.01667 0.29114 -0.01736 C 0.29409 -0.01852 0.29323 -0.02014 0.29479 -0.02222 C 0.2993 -0.02824 0.30312 -0.03519 0.30833 -0.04028 C 0.30659 -0.06412 0.30729 -0.09769 0.30364 -0.12222 C 0.30382 -0.12408 0.30364 -0.13542 0.30521 -0.13889 C 0.30607 -0.14097 0.30989 -0.14167 0.30989 -0.14167 C 0.31093 -0.1412 0.31198 -0.13912 0.31302 -0.13958 C 0.31475 -0.14051 0.31562 -0.14306 0.31718 -0.14445 C 0.31823 -0.15486 0.31649 -0.14607 0.31927 -0.1507 C 0.31961 -0.15116 0.31927 -0.15232 0.31979 -0.15278 C 0.32066 -0.1537 0.32291 -0.15417 0.32291 -0.15417 C 0.32621 -0.15394 0.33021 -0.15556 0.33281 -0.15278 C 0.33472 -0.1507 0.33576 -0.14445 0.33906 -0.14445 C 0.34253 -0.14445 0.346 -0.14445 0.34948 -0.14445 " pathEditMode="relative" ptsTypes="fffffffffffffffffffffffffffffffffffA">
                                      <p:cBhvr>
                                        <p:cTn id="353" dur="2000" fill="hold"/>
                                        <p:tgtEl>
                                          <p:spTgt spid="59422"/>
                                        </p:tgtEl>
                                        <p:attrNameLst>
                                          <p:attrName>ppt_x</p:attrName>
                                          <p:attrName>ppt_y</p:attrName>
                                        </p:attrNameLst>
                                      </p:cBhvr>
                                    </p:animMotion>
                                  </p:childTnLst>
                                </p:cTn>
                              </p:par>
                              <p:par>
                                <p:cTn id="354" presetID="0" presetClass="path" presetSubtype="0" accel="50000" decel="50000" fill="hold" grpId="0" nodeType="withEffect">
                                  <p:stCondLst>
                                    <p:cond delay="0"/>
                                  </p:stCondLst>
                                  <p:childTnLst>
                                    <p:animMotion origin="layout" path="M 3.33333E-6 0.00209 C 0.00225 0.00162 0.00451 0.00139 0.00694 0.00093 C 0.0085 0.00047 0.01007 -0.00115 0.01163 -0.00092 C 0.02465 0.00139 0.03246 0.01204 0.04479 0.01528 C 0.04948 0.0125 0.05295 0.00926 0.05486 0.00394 C 0.05972 0.00417 0.06493 0.00556 0.06944 0.00278 C 0.07031 0.00209 0.06996 0.0007 0.07048 -0.00023 C 0.07343 -0.00555 0.07639 -0.00972 0.08229 -0.01157 C 0.08628 -0.01111 0.08836 -0.01157 0.09149 -0.00856 C 0.1 -0.00069 0.09357 -0.00324 0.09861 -0.00139 C 0.10243 -0.00254 0.10555 -0.00972 0.11024 -0.01273 C 0.13333 -0.00833 0.12465 -0.00972 0.13646 -0.0081 C 0.14635 -0.00231 0.14149 -0.0037 0.15052 -0.00277 C 0.17274 -0.00926 0.1493 -0.00092 0.16805 -0.01157 C 0.17569 -0.01597 0.18646 -0.01666 0.19479 -0.01805 C 0.19774 -0.01782 0.19878 -0.01782 0.20121 -0.01643 C 0.2033 -0.01527 0.20486 -0.01296 0.20711 -0.01273 C 0.21093 -0.0125 0.21493 -0.0125 0.21875 -0.01227 C 0.2276 -0.01111 0.23281 -0.0125 0.24097 -0.01458 C 0.25034 -0.01389 0.25225 -0.01203 0.26024 -0.01111 C 0.27604 -0.01227 0.29253 -0.01203 0.30816 -0.01527 C 0.31336 -0.01412 0.31475 -0.01342 0.31927 -0.01227 C 0.32152 -0.0125 0.32378 -0.01227 0.32621 -0.01273 C 0.32951 -0.01389 0.32847 -0.01527 0.33021 -0.0169 C 0.33541 -0.02199 0.33958 -0.02801 0.34548 -0.0324 C 0.34357 -0.05277 0.34427 -0.08148 0.34027 -0.10254 C 0.34045 -0.10416 0.34027 -0.11389 0.34201 -0.1169 C 0.34288 -0.11875 0.34722 -0.11921 0.34722 -0.11898 C 0.34843 -0.11875 0.34948 -0.11713 0.35069 -0.11736 C 0.3526 -0.11828 0.35364 -0.12037 0.35538 -0.12152 C 0.35659 -0.13055 0.35468 -0.12291 0.35764 -0.12708 C 0.35816 -0.12731 0.35764 -0.12847 0.35833 -0.1287 C 0.3592 -0.12963 0.3618 -0.12986 0.3618 -0.12986 C 0.36545 -0.12986 0.36996 -0.13102 0.37291 -0.1287 C 0.375 -0.12708 0.37621 -0.12152 0.37986 -0.12152 C 0.38385 -0.12152 0.38767 -0.12152 0.39166 -0.12152 " pathEditMode="relative" rAng="0" ptsTypes="fffffffffffffffffffffffffffffffffffA">
                                      <p:cBhvr>
                                        <p:cTn id="355" dur="2000" fill="hold"/>
                                        <p:tgtEl>
                                          <p:spTgt spid="59436"/>
                                        </p:tgtEl>
                                        <p:attrNameLst>
                                          <p:attrName>ppt_x</p:attrName>
                                          <p:attrName>ppt_y</p:attrName>
                                        </p:attrNameLst>
                                      </p:cBhvr>
                                      <p:rCtr x="19583" y="-59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17" grpId="0"/>
      <p:bldP spid="59418" grpId="0"/>
      <p:bldP spid="59419" grpId="0"/>
      <p:bldP spid="59420" grpId="0"/>
      <p:bldP spid="59421" grpId="0"/>
      <p:bldP spid="59422" grpId="0"/>
      <p:bldP spid="59423" grpId="0"/>
      <p:bldP spid="59424" grpId="0"/>
      <p:bldP spid="59425" grpId="0"/>
      <p:bldP spid="59426" grpId="0"/>
      <p:bldP spid="59427" grpId="0"/>
      <p:bldP spid="59428" grpId="0"/>
      <p:bldP spid="59429" grpId="0"/>
      <p:bldP spid="59430" grpId="0"/>
      <p:bldP spid="59431" grpId="0"/>
      <p:bldP spid="59432" grpId="0"/>
      <p:bldP spid="59433" grpId="0"/>
      <p:bldP spid="59434" grpId="0"/>
      <p:bldP spid="59435" grpId="0"/>
      <p:bldP spid="59436" grpId="0"/>
      <p:bldP spid="59479" grpId="0" animBg="1"/>
      <p:bldP spid="59479" grpId="1" animBg="1"/>
      <p:bldP spid="59479" grpId="2" animBg="1"/>
      <p:bldP spid="59483" grpId="0" animBg="1"/>
      <p:bldP spid="59483" grpId="1" animBg="1"/>
      <p:bldP spid="59483" grpId="2" animBg="1"/>
      <p:bldP spid="59493" grpId="0" animBg="1"/>
      <p:bldP spid="59493" grpId="1" animBg="1"/>
      <p:bldP spid="59493" grpId="2" animBg="1"/>
      <p:bldP spid="59494" grpId="0" animBg="1"/>
      <p:bldP spid="59494" grpId="1" animBg="1"/>
      <p:bldP spid="59494" grpId="2" animBg="1"/>
      <p:bldP spid="59501" grpId="0" animBg="1"/>
      <p:bldP spid="59501" grpId="1" animBg="1"/>
      <p:bldP spid="59501" grpId="2" animBg="1"/>
      <p:bldP spid="59505" grpId="0" animBg="1"/>
      <p:bldP spid="59505" grpId="1" animBg="1"/>
      <p:bldP spid="59505" grpId="2" animBg="1"/>
      <p:bldP spid="59512" grpId="0" animBg="1"/>
      <p:bldP spid="59512" grpId="1" animBg="1"/>
      <p:bldP spid="59512" grpId="2" animBg="1"/>
      <p:bldP spid="59516" grpId="0" animBg="1"/>
      <p:bldP spid="59516" grpId="1" animBg="1"/>
      <p:bldP spid="59516" grpId="2" animBg="1"/>
      <p:bldP spid="59523" grpId="0" animBg="1"/>
      <p:bldP spid="59523" grpId="1" animBg="1"/>
      <p:bldP spid="59523" grpId="2" animBg="1"/>
      <p:bldP spid="59524" grpId="0" animBg="1"/>
      <p:bldP spid="59524" grpId="1" animBg="1"/>
      <p:bldP spid="59524" grpId="2" animBg="1"/>
      <p:bldP spid="59539" grpId="0" animBg="1"/>
      <p:bldP spid="59540" grpId="0" animBg="1"/>
      <p:bldP spid="59541" grpId="0" animBg="1"/>
      <p:bldP spid="59542" grpId="0" animBg="1"/>
      <p:bldP spid="5954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Activity Series</a:t>
            </a:r>
          </a:p>
        </p:txBody>
      </p:sp>
      <p:sp>
        <p:nvSpPr>
          <p:cNvPr id="3" name="Content Placeholder 2"/>
          <p:cNvSpPr>
            <a:spLocks noGrp="1"/>
          </p:cNvSpPr>
          <p:nvPr>
            <p:ph idx="1"/>
          </p:nvPr>
        </p:nvSpPr>
        <p:spPr>
          <a:xfrm>
            <a:off x="477520" y="1845734"/>
            <a:ext cx="8930640" cy="4270586"/>
          </a:xfrm>
        </p:spPr>
        <p:txBody>
          <a:bodyPr>
            <a:normAutofit/>
          </a:bodyPr>
          <a:lstStyle/>
          <a:p>
            <a:r>
              <a:rPr lang="en-US" dirty="0"/>
              <a:t>(Reference Table J)</a:t>
            </a:r>
          </a:p>
          <a:p>
            <a:r>
              <a:rPr lang="en-US" dirty="0"/>
              <a:t>The activity series shows which elements will successfully replace other elements. </a:t>
            </a:r>
          </a:p>
          <a:p>
            <a:endParaRPr lang="en-US" sz="500" dirty="0"/>
          </a:p>
          <a:p>
            <a:r>
              <a:rPr lang="en-US" dirty="0"/>
              <a:t>If a metal is higher on the Activity series, it is trying to lose electrons, meaning it is better at being oxidized than the metals under it.</a:t>
            </a:r>
          </a:p>
          <a:p>
            <a:r>
              <a:rPr lang="en-US" dirty="0"/>
              <a:t> </a:t>
            </a:r>
          </a:p>
          <a:p>
            <a:r>
              <a:rPr lang="en-US" dirty="0"/>
              <a:t>If a nonmetal is higher on the activity series, it is trying to gain electrons, meaning it is better at being reduced than the nonmetals under it.</a:t>
            </a:r>
          </a:p>
        </p:txBody>
      </p:sp>
      <p:pic>
        <p:nvPicPr>
          <p:cNvPr id="4" name="Picture 3"/>
          <p:cNvPicPr>
            <a:picLocks noChangeAspect="1"/>
          </p:cNvPicPr>
          <p:nvPr/>
        </p:nvPicPr>
        <p:blipFill>
          <a:blip r:embed="rId2"/>
          <a:stretch>
            <a:fillRect/>
          </a:stretch>
        </p:blipFill>
        <p:spPr>
          <a:xfrm>
            <a:off x="9550400" y="12545"/>
            <a:ext cx="2621683" cy="6846555"/>
          </a:xfrm>
          <a:prstGeom prst="rect">
            <a:avLst/>
          </a:prstGeom>
        </p:spPr>
      </p:pic>
    </p:spTree>
    <p:extLst>
      <p:ext uri="{BB962C8B-B14F-4D97-AF65-F5344CB8AC3E}">
        <p14:creationId xmlns:p14="http://schemas.microsoft.com/office/powerpoint/2010/main" val="14413655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84766F-2EFF-4810-B408-D635AE558B40}"/>
              </a:ext>
            </a:extLst>
          </p:cNvPr>
          <p:cNvSpPr/>
          <p:nvPr/>
        </p:nvSpPr>
        <p:spPr>
          <a:xfrm>
            <a:off x="9811756" y="3732439"/>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B5AFB30-366C-40C8-B85E-0F3F5508FB6E}"/>
              </a:ext>
            </a:extLst>
          </p:cNvPr>
          <p:cNvSpPr/>
          <p:nvPr/>
        </p:nvSpPr>
        <p:spPr>
          <a:xfrm>
            <a:off x="6916517" y="3222233"/>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4D6F8D5-3A78-48BA-9E50-65A0AFCA5206}"/>
              </a:ext>
            </a:extLst>
          </p:cNvPr>
          <p:cNvSpPr/>
          <p:nvPr/>
        </p:nvSpPr>
        <p:spPr>
          <a:xfrm>
            <a:off x="11025583" y="3222233"/>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lock Arc 13">
            <a:extLst>
              <a:ext uri="{FF2B5EF4-FFF2-40B4-BE49-F238E27FC236}">
                <a16:creationId xmlns:a16="http://schemas.microsoft.com/office/drawing/2014/main" id="{93470215-50F6-4D30-A30C-AF42A46A5056}"/>
              </a:ext>
            </a:extLst>
          </p:cNvPr>
          <p:cNvSpPr/>
          <p:nvPr/>
        </p:nvSpPr>
        <p:spPr>
          <a:xfrm>
            <a:off x="7985464" y="3100653"/>
            <a:ext cx="2583638" cy="1705212"/>
          </a:xfrm>
          <a:prstGeom prst="blockArc">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1">
            <a:extLst>
              <a:ext uri="{FF2B5EF4-FFF2-40B4-BE49-F238E27FC236}">
                <a16:creationId xmlns:a16="http://schemas.microsoft.com/office/drawing/2014/main" id="{33A92D6C-4967-4037-9441-E34EE91C3819}"/>
              </a:ext>
            </a:extLst>
          </p:cNvPr>
          <p:cNvSpPr/>
          <p:nvPr/>
        </p:nvSpPr>
        <p:spPr>
          <a:xfrm>
            <a:off x="6757131" y="3732439"/>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45422BAC-AF5E-4597-B579-3BF83A787C13}"/>
              </a:ext>
            </a:extLst>
          </p:cNvPr>
          <p:cNvCxnSpPr>
            <a:cxnSpLocks/>
            <a:stCxn id="4" idx="0"/>
          </p:cNvCxnSpPr>
          <p:nvPr/>
        </p:nvCxnSpPr>
        <p:spPr>
          <a:xfrm flipV="1">
            <a:off x="7222750" y="2509930"/>
            <a:ext cx="1142552" cy="71230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A18F857-D4C5-40EC-9725-62FDB27B3C04}"/>
              </a:ext>
            </a:extLst>
          </p:cNvPr>
          <p:cNvCxnSpPr>
            <a:cxnSpLocks/>
            <a:stCxn id="5" idx="0"/>
          </p:cNvCxnSpPr>
          <p:nvPr/>
        </p:nvCxnSpPr>
        <p:spPr>
          <a:xfrm flipH="1" flipV="1">
            <a:off x="10322951" y="2489400"/>
            <a:ext cx="1008865" cy="73283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2C46B095-6451-4EB8-B139-61596649C355}"/>
              </a:ext>
            </a:extLst>
          </p:cNvPr>
          <p:cNvCxnSpPr>
            <a:cxnSpLocks/>
          </p:cNvCxnSpPr>
          <p:nvPr/>
        </p:nvCxnSpPr>
        <p:spPr>
          <a:xfrm flipH="1">
            <a:off x="8365302" y="2489400"/>
            <a:ext cx="1957649" cy="2053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4B4D97A8-FE5D-4A4E-B848-CF7EF5B13985}"/>
              </a:ext>
            </a:extLst>
          </p:cNvPr>
          <p:cNvSpPr txBox="1"/>
          <p:nvPr/>
        </p:nvSpPr>
        <p:spPr>
          <a:xfrm>
            <a:off x="3637945" y="65996"/>
            <a:ext cx="4916109" cy="2308324"/>
          </a:xfrm>
          <a:prstGeom prst="rect">
            <a:avLst/>
          </a:prstGeom>
          <a:noFill/>
        </p:spPr>
        <p:txBody>
          <a:bodyPr wrap="square" rtlCol="0">
            <a:spAutoFit/>
          </a:bodyPr>
          <a:lstStyle/>
          <a:p>
            <a:pPr algn="ctr"/>
            <a:r>
              <a:rPr lang="en-US" sz="2400" b="1" dirty="0"/>
              <a:t>Fill in: </a:t>
            </a:r>
          </a:p>
          <a:p>
            <a:pPr algn="ctr"/>
            <a:r>
              <a:rPr lang="en-US" sz="2400" b="1" dirty="0"/>
              <a:t>Anode / Cathode</a:t>
            </a:r>
          </a:p>
          <a:p>
            <a:pPr algn="ctr"/>
            <a:r>
              <a:rPr lang="en-US" sz="2400" b="1" dirty="0"/>
              <a:t>Oxidized / Reduced</a:t>
            </a:r>
          </a:p>
          <a:p>
            <a:pPr algn="ctr"/>
            <a:r>
              <a:rPr lang="en-US" sz="2400" b="1" dirty="0"/>
              <a:t>Half Reactions (Anode and Cathode)</a:t>
            </a:r>
          </a:p>
          <a:p>
            <a:pPr algn="ctr"/>
            <a:r>
              <a:rPr lang="en-US" sz="2400" b="1" dirty="0"/>
              <a:t>Direction of electron flow</a:t>
            </a:r>
          </a:p>
          <a:p>
            <a:pPr algn="ctr"/>
            <a:r>
              <a:rPr lang="en-US" sz="2400" b="1" dirty="0"/>
              <a:t>Full Balanced Reaction</a:t>
            </a:r>
          </a:p>
        </p:txBody>
      </p:sp>
      <p:sp>
        <p:nvSpPr>
          <p:cNvPr id="31" name="Rectangle 30">
            <a:extLst>
              <a:ext uri="{FF2B5EF4-FFF2-40B4-BE49-F238E27FC236}">
                <a16:creationId xmlns:a16="http://schemas.microsoft.com/office/drawing/2014/main" id="{9C5254E2-87B3-4BBF-B6C8-89ABCB7A17DC}"/>
              </a:ext>
            </a:extLst>
          </p:cNvPr>
          <p:cNvSpPr/>
          <p:nvPr/>
        </p:nvSpPr>
        <p:spPr>
          <a:xfrm>
            <a:off x="3449192" y="3712197"/>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1C5ADAE-4E53-449D-9A05-1E70EE89E2B5}"/>
              </a:ext>
            </a:extLst>
          </p:cNvPr>
          <p:cNvSpPr/>
          <p:nvPr/>
        </p:nvSpPr>
        <p:spPr>
          <a:xfrm>
            <a:off x="553953" y="3201991"/>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7E6FF2A-266D-44FE-9F22-130D05268246}"/>
              </a:ext>
            </a:extLst>
          </p:cNvPr>
          <p:cNvSpPr/>
          <p:nvPr/>
        </p:nvSpPr>
        <p:spPr>
          <a:xfrm>
            <a:off x="4663019" y="3201991"/>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Block Arc 33">
            <a:extLst>
              <a:ext uri="{FF2B5EF4-FFF2-40B4-BE49-F238E27FC236}">
                <a16:creationId xmlns:a16="http://schemas.microsoft.com/office/drawing/2014/main" id="{FE5B973F-90D9-4255-8159-5CDF4A0563F8}"/>
              </a:ext>
            </a:extLst>
          </p:cNvPr>
          <p:cNvSpPr/>
          <p:nvPr/>
        </p:nvSpPr>
        <p:spPr>
          <a:xfrm>
            <a:off x="1622900" y="3080411"/>
            <a:ext cx="2583638" cy="1705212"/>
          </a:xfrm>
          <a:prstGeom prst="blockArc">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1DE66EF8-5FCA-429E-A048-733F312CA0C4}"/>
              </a:ext>
            </a:extLst>
          </p:cNvPr>
          <p:cNvSpPr/>
          <p:nvPr/>
        </p:nvSpPr>
        <p:spPr>
          <a:xfrm>
            <a:off x="394567" y="3712197"/>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C9B36EC3-9D16-42BD-B636-F8EA90344D2B}"/>
              </a:ext>
            </a:extLst>
          </p:cNvPr>
          <p:cNvCxnSpPr>
            <a:cxnSpLocks/>
            <a:stCxn id="32" idx="0"/>
          </p:cNvCxnSpPr>
          <p:nvPr/>
        </p:nvCxnSpPr>
        <p:spPr>
          <a:xfrm flipV="1">
            <a:off x="860186" y="2489688"/>
            <a:ext cx="1142552" cy="71230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1DF5B72A-01A1-471D-9A02-94ABA59FE29D}"/>
              </a:ext>
            </a:extLst>
          </p:cNvPr>
          <p:cNvCxnSpPr>
            <a:cxnSpLocks/>
            <a:stCxn id="33" idx="0"/>
          </p:cNvCxnSpPr>
          <p:nvPr/>
        </p:nvCxnSpPr>
        <p:spPr>
          <a:xfrm flipH="1" flipV="1">
            <a:off x="3960387" y="2469158"/>
            <a:ext cx="1008865" cy="73283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4EAA8D8C-2081-4B8B-87E2-25E9F4D7A5B8}"/>
              </a:ext>
            </a:extLst>
          </p:cNvPr>
          <p:cNvCxnSpPr>
            <a:cxnSpLocks/>
          </p:cNvCxnSpPr>
          <p:nvPr/>
        </p:nvCxnSpPr>
        <p:spPr>
          <a:xfrm flipH="1">
            <a:off x="2002738" y="2469158"/>
            <a:ext cx="1957649" cy="2053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D7E4E20D-E71D-487A-847F-83EEE45401CB}"/>
              </a:ext>
            </a:extLst>
          </p:cNvPr>
          <p:cNvSpPr txBox="1"/>
          <p:nvPr/>
        </p:nvSpPr>
        <p:spPr>
          <a:xfrm>
            <a:off x="553951" y="4134678"/>
            <a:ext cx="612468" cy="584775"/>
          </a:xfrm>
          <a:prstGeom prst="rect">
            <a:avLst/>
          </a:prstGeom>
          <a:noFill/>
        </p:spPr>
        <p:txBody>
          <a:bodyPr wrap="square" rtlCol="0">
            <a:spAutoFit/>
          </a:bodyPr>
          <a:lstStyle/>
          <a:p>
            <a:r>
              <a:rPr lang="en-US" sz="3200" dirty="0"/>
              <a:t>Ba</a:t>
            </a:r>
          </a:p>
        </p:txBody>
      </p:sp>
      <p:sp>
        <p:nvSpPr>
          <p:cNvPr id="40" name="TextBox 39">
            <a:extLst>
              <a:ext uri="{FF2B5EF4-FFF2-40B4-BE49-F238E27FC236}">
                <a16:creationId xmlns:a16="http://schemas.microsoft.com/office/drawing/2014/main" id="{4DF6F222-BCFF-434C-B9EF-887D1B8B8AEB}"/>
              </a:ext>
            </a:extLst>
          </p:cNvPr>
          <p:cNvSpPr txBox="1"/>
          <p:nvPr/>
        </p:nvSpPr>
        <p:spPr>
          <a:xfrm>
            <a:off x="1341720" y="5003441"/>
            <a:ext cx="893646" cy="584775"/>
          </a:xfrm>
          <a:prstGeom prst="rect">
            <a:avLst/>
          </a:prstGeom>
          <a:noFill/>
        </p:spPr>
        <p:txBody>
          <a:bodyPr wrap="square" rtlCol="0">
            <a:spAutoFit/>
          </a:bodyPr>
          <a:lstStyle/>
          <a:p>
            <a:r>
              <a:rPr lang="en-US" sz="3200" dirty="0"/>
              <a:t>Ba</a:t>
            </a:r>
            <a:r>
              <a:rPr lang="en-US" sz="3200" b="1" baseline="30000" dirty="0"/>
              <a:t>+</a:t>
            </a:r>
          </a:p>
        </p:txBody>
      </p:sp>
      <p:sp>
        <p:nvSpPr>
          <p:cNvPr id="41" name="TextBox 40">
            <a:extLst>
              <a:ext uri="{FF2B5EF4-FFF2-40B4-BE49-F238E27FC236}">
                <a16:creationId xmlns:a16="http://schemas.microsoft.com/office/drawing/2014/main" id="{028BB583-69E0-415E-9A89-84CAD7292467}"/>
              </a:ext>
            </a:extLst>
          </p:cNvPr>
          <p:cNvSpPr txBox="1"/>
          <p:nvPr/>
        </p:nvSpPr>
        <p:spPr>
          <a:xfrm>
            <a:off x="4654606" y="4089974"/>
            <a:ext cx="612468" cy="584775"/>
          </a:xfrm>
          <a:prstGeom prst="rect">
            <a:avLst/>
          </a:prstGeom>
          <a:noFill/>
        </p:spPr>
        <p:txBody>
          <a:bodyPr wrap="square" rtlCol="0">
            <a:spAutoFit/>
          </a:bodyPr>
          <a:lstStyle/>
          <a:p>
            <a:r>
              <a:rPr lang="en-US" sz="3200" dirty="0"/>
              <a:t>Fe</a:t>
            </a:r>
          </a:p>
        </p:txBody>
      </p:sp>
      <p:sp>
        <p:nvSpPr>
          <p:cNvPr id="42" name="TextBox 41">
            <a:extLst>
              <a:ext uri="{FF2B5EF4-FFF2-40B4-BE49-F238E27FC236}">
                <a16:creationId xmlns:a16="http://schemas.microsoft.com/office/drawing/2014/main" id="{FEB1BEA9-8727-4B86-9C40-40AA8DC832A3}"/>
              </a:ext>
            </a:extLst>
          </p:cNvPr>
          <p:cNvSpPr txBox="1"/>
          <p:nvPr/>
        </p:nvSpPr>
        <p:spPr>
          <a:xfrm>
            <a:off x="3615759" y="5003440"/>
            <a:ext cx="893646" cy="584775"/>
          </a:xfrm>
          <a:prstGeom prst="rect">
            <a:avLst/>
          </a:prstGeom>
          <a:noFill/>
        </p:spPr>
        <p:txBody>
          <a:bodyPr wrap="square" rtlCol="0">
            <a:spAutoFit/>
          </a:bodyPr>
          <a:lstStyle/>
          <a:p>
            <a:r>
              <a:rPr lang="en-US" sz="3200" dirty="0"/>
              <a:t>Fe</a:t>
            </a:r>
            <a:r>
              <a:rPr lang="en-US" sz="3200" b="1" baseline="30000" dirty="0"/>
              <a:t>+3</a:t>
            </a:r>
          </a:p>
        </p:txBody>
      </p:sp>
      <p:sp>
        <p:nvSpPr>
          <p:cNvPr id="44" name="TextBox 43">
            <a:extLst>
              <a:ext uri="{FF2B5EF4-FFF2-40B4-BE49-F238E27FC236}">
                <a16:creationId xmlns:a16="http://schemas.microsoft.com/office/drawing/2014/main" id="{7B62024C-DC04-4B44-9615-DBF7DE5AE29C}"/>
              </a:ext>
            </a:extLst>
          </p:cNvPr>
          <p:cNvSpPr txBox="1"/>
          <p:nvPr/>
        </p:nvSpPr>
        <p:spPr>
          <a:xfrm>
            <a:off x="6910744" y="4086842"/>
            <a:ext cx="612468" cy="584775"/>
          </a:xfrm>
          <a:prstGeom prst="rect">
            <a:avLst/>
          </a:prstGeom>
          <a:noFill/>
        </p:spPr>
        <p:txBody>
          <a:bodyPr wrap="square" rtlCol="0">
            <a:spAutoFit/>
          </a:bodyPr>
          <a:lstStyle/>
          <a:p>
            <a:r>
              <a:rPr lang="en-US" sz="3200" dirty="0"/>
              <a:t>Ag</a:t>
            </a:r>
          </a:p>
        </p:txBody>
      </p:sp>
      <p:sp>
        <p:nvSpPr>
          <p:cNvPr id="45" name="TextBox 44">
            <a:extLst>
              <a:ext uri="{FF2B5EF4-FFF2-40B4-BE49-F238E27FC236}">
                <a16:creationId xmlns:a16="http://schemas.microsoft.com/office/drawing/2014/main" id="{E6933FB5-82FB-4DA7-A627-344DA0412F9C}"/>
              </a:ext>
            </a:extLst>
          </p:cNvPr>
          <p:cNvSpPr txBox="1"/>
          <p:nvPr/>
        </p:nvSpPr>
        <p:spPr>
          <a:xfrm>
            <a:off x="7698513" y="4955605"/>
            <a:ext cx="893646" cy="584775"/>
          </a:xfrm>
          <a:prstGeom prst="rect">
            <a:avLst/>
          </a:prstGeom>
          <a:noFill/>
        </p:spPr>
        <p:txBody>
          <a:bodyPr wrap="square" rtlCol="0">
            <a:spAutoFit/>
          </a:bodyPr>
          <a:lstStyle/>
          <a:p>
            <a:r>
              <a:rPr lang="en-US" sz="3200" dirty="0"/>
              <a:t>Ag</a:t>
            </a:r>
            <a:r>
              <a:rPr lang="en-US" sz="3200" b="1" baseline="30000" dirty="0"/>
              <a:t>+</a:t>
            </a:r>
          </a:p>
        </p:txBody>
      </p:sp>
      <p:sp>
        <p:nvSpPr>
          <p:cNvPr id="46" name="TextBox 45">
            <a:extLst>
              <a:ext uri="{FF2B5EF4-FFF2-40B4-BE49-F238E27FC236}">
                <a16:creationId xmlns:a16="http://schemas.microsoft.com/office/drawing/2014/main" id="{3F1198A6-E2AB-4031-A17A-E5176CF369D6}"/>
              </a:ext>
            </a:extLst>
          </p:cNvPr>
          <p:cNvSpPr txBox="1"/>
          <p:nvPr/>
        </p:nvSpPr>
        <p:spPr>
          <a:xfrm>
            <a:off x="11011399" y="4042138"/>
            <a:ext cx="612468" cy="584775"/>
          </a:xfrm>
          <a:prstGeom prst="rect">
            <a:avLst/>
          </a:prstGeom>
          <a:noFill/>
        </p:spPr>
        <p:txBody>
          <a:bodyPr wrap="square" rtlCol="0">
            <a:spAutoFit/>
          </a:bodyPr>
          <a:lstStyle/>
          <a:p>
            <a:r>
              <a:rPr lang="en-US" sz="3200" dirty="0"/>
              <a:t>Sn</a:t>
            </a:r>
          </a:p>
        </p:txBody>
      </p:sp>
      <p:sp>
        <p:nvSpPr>
          <p:cNvPr id="47" name="TextBox 46">
            <a:extLst>
              <a:ext uri="{FF2B5EF4-FFF2-40B4-BE49-F238E27FC236}">
                <a16:creationId xmlns:a16="http://schemas.microsoft.com/office/drawing/2014/main" id="{14604C67-5DA6-4E7C-BA49-62821FF39F03}"/>
              </a:ext>
            </a:extLst>
          </p:cNvPr>
          <p:cNvSpPr txBox="1"/>
          <p:nvPr/>
        </p:nvSpPr>
        <p:spPr>
          <a:xfrm>
            <a:off x="9972552" y="4955604"/>
            <a:ext cx="893646" cy="584775"/>
          </a:xfrm>
          <a:prstGeom prst="rect">
            <a:avLst/>
          </a:prstGeom>
          <a:noFill/>
        </p:spPr>
        <p:txBody>
          <a:bodyPr wrap="square" rtlCol="0">
            <a:spAutoFit/>
          </a:bodyPr>
          <a:lstStyle/>
          <a:p>
            <a:r>
              <a:rPr lang="en-US" sz="3200" dirty="0"/>
              <a:t>Sn</a:t>
            </a:r>
            <a:r>
              <a:rPr lang="en-US" sz="3200" b="1" baseline="30000" dirty="0"/>
              <a:t>+4</a:t>
            </a:r>
          </a:p>
        </p:txBody>
      </p:sp>
    </p:spTree>
    <p:extLst>
      <p:ext uri="{BB962C8B-B14F-4D97-AF65-F5344CB8AC3E}">
        <p14:creationId xmlns:p14="http://schemas.microsoft.com/office/powerpoint/2010/main" val="20073455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84766F-2EFF-4810-B408-D635AE558B40}"/>
              </a:ext>
            </a:extLst>
          </p:cNvPr>
          <p:cNvSpPr/>
          <p:nvPr/>
        </p:nvSpPr>
        <p:spPr>
          <a:xfrm>
            <a:off x="9811756" y="3732439"/>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B5AFB30-366C-40C8-B85E-0F3F5508FB6E}"/>
              </a:ext>
            </a:extLst>
          </p:cNvPr>
          <p:cNvSpPr/>
          <p:nvPr/>
        </p:nvSpPr>
        <p:spPr>
          <a:xfrm>
            <a:off x="6916517" y="3222233"/>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4D6F8D5-3A78-48BA-9E50-65A0AFCA5206}"/>
              </a:ext>
            </a:extLst>
          </p:cNvPr>
          <p:cNvSpPr/>
          <p:nvPr/>
        </p:nvSpPr>
        <p:spPr>
          <a:xfrm>
            <a:off x="11025583" y="3222233"/>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lock Arc 13">
            <a:extLst>
              <a:ext uri="{FF2B5EF4-FFF2-40B4-BE49-F238E27FC236}">
                <a16:creationId xmlns:a16="http://schemas.microsoft.com/office/drawing/2014/main" id="{93470215-50F6-4D30-A30C-AF42A46A5056}"/>
              </a:ext>
            </a:extLst>
          </p:cNvPr>
          <p:cNvSpPr/>
          <p:nvPr/>
        </p:nvSpPr>
        <p:spPr>
          <a:xfrm>
            <a:off x="7985464" y="3100653"/>
            <a:ext cx="2583638" cy="1705212"/>
          </a:xfrm>
          <a:prstGeom prst="blockArc">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1">
            <a:extLst>
              <a:ext uri="{FF2B5EF4-FFF2-40B4-BE49-F238E27FC236}">
                <a16:creationId xmlns:a16="http://schemas.microsoft.com/office/drawing/2014/main" id="{33A92D6C-4967-4037-9441-E34EE91C3819}"/>
              </a:ext>
            </a:extLst>
          </p:cNvPr>
          <p:cNvSpPr/>
          <p:nvPr/>
        </p:nvSpPr>
        <p:spPr>
          <a:xfrm>
            <a:off x="6757131" y="3732439"/>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45422BAC-AF5E-4597-B579-3BF83A787C13}"/>
              </a:ext>
            </a:extLst>
          </p:cNvPr>
          <p:cNvCxnSpPr>
            <a:cxnSpLocks/>
            <a:stCxn id="4" idx="0"/>
          </p:cNvCxnSpPr>
          <p:nvPr/>
        </p:nvCxnSpPr>
        <p:spPr>
          <a:xfrm flipV="1">
            <a:off x="7222750" y="2509930"/>
            <a:ext cx="1142552" cy="71230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A18F857-D4C5-40EC-9725-62FDB27B3C04}"/>
              </a:ext>
            </a:extLst>
          </p:cNvPr>
          <p:cNvCxnSpPr>
            <a:cxnSpLocks/>
            <a:stCxn id="5" idx="0"/>
          </p:cNvCxnSpPr>
          <p:nvPr/>
        </p:nvCxnSpPr>
        <p:spPr>
          <a:xfrm flipH="1" flipV="1">
            <a:off x="10322951" y="2489400"/>
            <a:ext cx="1008865" cy="73283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2C46B095-6451-4EB8-B139-61596649C355}"/>
              </a:ext>
            </a:extLst>
          </p:cNvPr>
          <p:cNvCxnSpPr>
            <a:cxnSpLocks/>
          </p:cNvCxnSpPr>
          <p:nvPr/>
        </p:nvCxnSpPr>
        <p:spPr>
          <a:xfrm flipH="1">
            <a:off x="8365302" y="2489400"/>
            <a:ext cx="1957649" cy="2053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4B4D97A8-FE5D-4A4E-B848-CF7EF5B13985}"/>
              </a:ext>
            </a:extLst>
          </p:cNvPr>
          <p:cNvSpPr txBox="1"/>
          <p:nvPr/>
        </p:nvSpPr>
        <p:spPr>
          <a:xfrm>
            <a:off x="3637945" y="65996"/>
            <a:ext cx="4916109" cy="2308324"/>
          </a:xfrm>
          <a:prstGeom prst="rect">
            <a:avLst/>
          </a:prstGeom>
          <a:noFill/>
        </p:spPr>
        <p:txBody>
          <a:bodyPr wrap="square" rtlCol="0">
            <a:spAutoFit/>
          </a:bodyPr>
          <a:lstStyle/>
          <a:p>
            <a:pPr algn="ctr"/>
            <a:r>
              <a:rPr lang="en-US" sz="2400" b="1" dirty="0"/>
              <a:t>Fill in: </a:t>
            </a:r>
          </a:p>
          <a:p>
            <a:pPr algn="ctr"/>
            <a:r>
              <a:rPr lang="en-US" sz="2400" b="1" dirty="0"/>
              <a:t>Anode / Cathode</a:t>
            </a:r>
          </a:p>
          <a:p>
            <a:pPr algn="ctr"/>
            <a:r>
              <a:rPr lang="en-US" sz="2400" b="1" dirty="0"/>
              <a:t>Oxidized / Reduced</a:t>
            </a:r>
          </a:p>
          <a:p>
            <a:pPr algn="ctr"/>
            <a:r>
              <a:rPr lang="en-US" sz="2400" b="1" dirty="0"/>
              <a:t>Half Reactions (Anode and Cathode)</a:t>
            </a:r>
          </a:p>
          <a:p>
            <a:pPr algn="ctr"/>
            <a:r>
              <a:rPr lang="en-US" sz="2400" b="1" dirty="0"/>
              <a:t>Direction of electron flow</a:t>
            </a:r>
          </a:p>
          <a:p>
            <a:pPr algn="ctr"/>
            <a:r>
              <a:rPr lang="en-US" sz="2400" b="1" dirty="0"/>
              <a:t>Full Balanced Reaction</a:t>
            </a:r>
          </a:p>
        </p:txBody>
      </p:sp>
      <p:sp>
        <p:nvSpPr>
          <p:cNvPr id="31" name="Rectangle 30">
            <a:extLst>
              <a:ext uri="{FF2B5EF4-FFF2-40B4-BE49-F238E27FC236}">
                <a16:creationId xmlns:a16="http://schemas.microsoft.com/office/drawing/2014/main" id="{9C5254E2-87B3-4BBF-B6C8-89ABCB7A17DC}"/>
              </a:ext>
            </a:extLst>
          </p:cNvPr>
          <p:cNvSpPr/>
          <p:nvPr/>
        </p:nvSpPr>
        <p:spPr>
          <a:xfrm>
            <a:off x="3449192" y="3712197"/>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1C5ADAE-4E53-449D-9A05-1E70EE89E2B5}"/>
              </a:ext>
            </a:extLst>
          </p:cNvPr>
          <p:cNvSpPr/>
          <p:nvPr/>
        </p:nvSpPr>
        <p:spPr>
          <a:xfrm>
            <a:off x="553953" y="3201991"/>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7E6FF2A-266D-44FE-9F22-130D05268246}"/>
              </a:ext>
            </a:extLst>
          </p:cNvPr>
          <p:cNvSpPr/>
          <p:nvPr/>
        </p:nvSpPr>
        <p:spPr>
          <a:xfrm>
            <a:off x="4663019" y="3201991"/>
            <a:ext cx="612466"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Block Arc 33">
            <a:extLst>
              <a:ext uri="{FF2B5EF4-FFF2-40B4-BE49-F238E27FC236}">
                <a16:creationId xmlns:a16="http://schemas.microsoft.com/office/drawing/2014/main" id="{FE5B973F-90D9-4255-8159-5CDF4A0563F8}"/>
              </a:ext>
            </a:extLst>
          </p:cNvPr>
          <p:cNvSpPr/>
          <p:nvPr/>
        </p:nvSpPr>
        <p:spPr>
          <a:xfrm>
            <a:off x="1622900" y="3080411"/>
            <a:ext cx="2583638" cy="1705212"/>
          </a:xfrm>
          <a:prstGeom prst="blockArc">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1DE66EF8-5FCA-429E-A048-733F312CA0C4}"/>
              </a:ext>
            </a:extLst>
          </p:cNvPr>
          <p:cNvSpPr/>
          <p:nvPr/>
        </p:nvSpPr>
        <p:spPr>
          <a:xfrm>
            <a:off x="394567" y="3712197"/>
            <a:ext cx="1985678" cy="214685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C9B36EC3-9D16-42BD-B636-F8EA90344D2B}"/>
              </a:ext>
            </a:extLst>
          </p:cNvPr>
          <p:cNvCxnSpPr>
            <a:cxnSpLocks/>
            <a:stCxn id="32" idx="0"/>
          </p:cNvCxnSpPr>
          <p:nvPr/>
        </p:nvCxnSpPr>
        <p:spPr>
          <a:xfrm flipV="1">
            <a:off x="860186" y="2489688"/>
            <a:ext cx="1142552" cy="71230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1DF5B72A-01A1-471D-9A02-94ABA59FE29D}"/>
              </a:ext>
            </a:extLst>
          </p:cNvPr>
          <p:cNvCxnSpPr>
            <a:cxnSpLocks/>
            <a:stCxn id="33" idx="0"/>
          </p:cNvCxnSpPr>
          <p:nvPr/>
        </p:nvCxnSpPr>
        <p:spPr>
          <a:xfrm flipH="1" flipV="1">
            <a:off x="3960387" y="2469158"/>
            <a:ext cx="1008865" cy="732833"/>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4EAA8D8C-2081-4B8B-87E2-25E9F4D7A5B8}"/>
              </a:ext>
            </a:extLst>
          </p:cNvPr>
          <p:cNvCxnSpPr>
            <a:cxnSpLocks/>
          </p:cNvCxnSpPr>
          <p:nvPr/>
        </p:nvCxnSpPr>
        <p:spPr>
          <a:xfrm flipH="1">
            <a:off x="2002738" y="2469158"/>
            <a:ext cx="1957649" cy="2053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D7E4E20D-E71D-487A-847F-83EEE45401CB}"/>
              </a:ext>
            </a:extLst>
          </p:cNvPr>
          <p:cNvSpPr txBox="1"/>
          <p:nvPr/>
        </p:nvSpPr>
        <p:spPr>
          <a:xfrm>
            <a:off x="553951" y="4134678"/>
            <a:ext cx="612468" cy="584775"/>
          </a:xfrm>
          <a:prstGeom prst="rect">
            <a:avLst/>
          </a:prstGeom>
          <a:noFill/>
        </p:spPr>
        <p:txBody>
          <a:bodyPr wrap="square" rtlCol="0">
            <a:spAutoFit/>
          </a:bodyPr>
          <a:lstStyle/>
          <a:p>
            <a:r>
              <a:rPr lang="en-US" sz="3200" dirty="0"/>
              <a:t>Ni</a:t>
            </a:r>
          </a:p>
        </p:txBody>
      </p:sp>
      <p:sp>
        <p:nvSpPr>
          <p:cNvPr id="40" name="TextBox 39">
            <a:extLst>
              <a:ext uri="{FF2B5EF4-FFF2-40B4-BE49-F238E27FC236}">
                <a16:creationId xmlns:a16="http://schemas.microsoft.com/office/drawing/2014/main" id="{4DF6F222-BCFF-434C-B9EF-887D1B8B8AEB}"/>
              </a:ext>
            </a:extLst>
          </p:cNvPr>
          <p:cNvSpPr txBox="1"/>
          <p:nvPr/>
        </p:nvSpPr>
        <p:spPr>
          <a:xfrm>
            <a:off x="1341720" y="5003441"/>
            <a:ext cx="893646" cy="584775"/>
          </a:xfrm>
          <a:prstGeom prst="rect">
            <a:avLst/>
          </a:prstGeom>
          <a:noFill/>
        </p:spPr>
        <p:txBody>
          <a:bodyPr wrap="square" rtlCol="0">
            <a:spAutoFit/>
          </a:bodyPr>
          <a:lstStyle/>
          <a:p>
            <a:r>
              <a:rPr lang="en-US" sz="3200" dirty="0"/>
              <a:t>Ni</a:t>
            </a:r>
            <a:r>
              <a:rPr lang="en-US" sz="3200" b="1" baseline="30000" dirty="0"/>
              <a:t>+3</a:t>
            </a:r>
          </a:p>
        </p:txBody>
      </p:sp>
      <p:sp>
        <p:nvSpPr>
          <p:cNvPr id="41" name="TextBox 40">
            <a:extLst>
              <a:ext uri="{FF2B5EF4-FFF2-40B4-BE49-F238E27FC236}">
                <a16:creationId xmlns:a16="http://schemas.microsoft.com/office/drawing/2014/main" id="{028BB583-69E0-415E-9A89-84CAD7292467}"/>
              </a:ext>
            </a:extLst>
          </p:cNvPr>
          <p:cNvSpPr txBox="1"/>
          <p:nvPr/>
        </p:nvSpPr>
        <p:spPr>
          <a:xfrm>
            <a:off x="4654606" y="4089974"/>
            <a:ext cx="612468" cy="584775"/>
          </a:xfrm>
          <a:prstGeom prst="rect">
            <a:avLst/>
          </a:prstGeom>
          <a:noFill/>
        </p:spPr>
        <p:txBody>
          <a:bodyPr wrap="square" rtlCol="0">
            <a:spAutoFit/>
          </a:bodyPr>
          <a:lstStyle/>
          <a:p>
            <a:r>
              <a:rPr lang="en-US" sz="3200" dirty="0"/>
              <a:t>K</a:t>
            </a:r>
          </a:p>
        </p:txBody>
      </p:sp>
      <p:sp>
        <p:nvSpPr>
          <p:cNvPr id="42" name="TextBox 41">
            <a:extLst>
              <a:ext uri="{FF2B5EF4-FFF2-40B4-BE49-F238E27FC236}">
                <a16:creationId xmlns:a16="http://schemas.microsoft.com/office/drawing/2014/main" id="{FEB1BEA9-8727-4B86-9C40-40AA8DC832A3}"/>
              </a:ext>
            </a:extLst>
          </p:cNvPr>
          <p:cNvSpPr txBox="1"/>
          <p:nvPr/>
        </p:nvSpPr>
        <p:spPr>
          <a:xfrm>
            <a:off x="3615759" y="5003440"/>
            <a:ext cx="893646" cy="584775"/>
          </a:xfrm>
          <a:prstGeom prst="rect">
            <a:avLst/>
          </a:prstGeom>
          <a:noFill/>
        </p:spPr>
        <p:txBody>
          <a:bodyPr wrap="square" rtlCol="0">
            <a:spAutoFit/>
          </a:bodyPr>
          <a:lstStyle/>
          <a:p>
            <a:r>
              <a:rPr lang="en-US" sz="3200" dirty="0"/>
              <a:t>K</a:t>
            </a:r>
            <a:r>
              <a:rPr lang="en-US" sz="3200" b="1" baseline="30000" dirty="0"/>
              <a:t>+</a:t>
            </a:r>
          </a:p>
        </p:txBody>
      </p:sp>
      <p:sp>
        <p:nvSpPr>
          <p:cNvPr id="44" name="TextBox 43">
            <a:extLst>
              <a:ext uri="{FF2B5EF4-FFF2-40B4-BE49-F238E27FC236}">
                <a16:creationId xmlns:a16="http://schemas.microsoft.com/office/drawing/2014/main" id="{7B62024C-DC04-4B44-9615-DBF7DE5AE29C}"/>
              </a:ext>
            </a:extLst>
          </p:cNvPr>
          <p:cNvSpPr txBox="1"/>
          <p:nvPr/>
        </p:nvSpPr>
        <p:spPr>
          <a:xfrm>
            <a:off x="6832457" y="4089974"/>
            <a:ext cx="780585" cy="584775"/>
          </a:xfrm>
          <a:prstGeom prst="rect">
            <a:avLst/>
          </a:prstGeom>
          <a:noFill/>
        </p:spPr>
        <p:txBody>
          <a:bodyPr wrap="square" rtlCol="0">
            <a:spAutoFit/>
          </a:bodyPr>
          <a:lstStyle/>
          <a:p>
            <a:r>
              <a:rPr lang="en-US" sz="3200" dirty="0"/>
              <a:t>Mg</a:t>
            </a:r>
          </a:p>
        </p:txBody>
      </p:sp>
      <p:sp>
        <p:nvSpPr>
          <p:cNvPr id="45" name="TextBox 44">
            <a:extLst>
              <a:ext uri="{FF2B5EF4-FFF2-40B4-BE49-F238E27FC236}">
                <a16:creationId xmlns:a16="http://schemas.microsoft.com/office/drawing/2014/main" id="{E6933FB5-82FB-4DA7-A627-344DA0412F9C}"/>
              </a:ext>
            </a:extLst>
          </p:cNvPr>
          <p:cNvSpPr txBox="1"/>
          <p:nvPr/>
        </p:nvSpPr>
        <p:spPr>
          <a:xfrm>
            <a:off x="7698513" y="4955605"/>
            <a:ext cx="1044296" cy="584775"/>
          </a:xfrm>
          <a:prstGeom prst="rect">
            <a:avLst/>
          </a:prstGeom>
          <a:noFill/>
        </p:spPr>
        <p:txBody>
          <a:bodyPr wrap="square" rtlCol="0">
            <a:spAutoFit/>
          </a:bodyPr>
          <a:lstStyle/>
          <a:p>
            <a:r>
              <a:rPr lang="en-US" sz="3200" dirty="0"/>
              <a:t>Mg</a:t>
            </a:r>
            <a:r>
              <a:rPr lang="en-US" sz="3200" b="1" baseline="30000" dirty="0"/>
              <a:t>+2</a:t>
            </a:r>
          </a:p>
        </p:txBody>
      </p:sp>
      <p:sp>
        <p:nvSpPr>
          <p:cNvPr id="46" name="TextBox 45">
            <a:extLst>
              <a:ext uri="{FF2B5EF4-FFF2-40B4-BE49-F238E27FC236}">
                <a16:creationId xmlns:a16="http://schemas.microsoft.com/office/drawing/2014/main" id="{3F1198A6-E2AB-4031-A17A-E5176CF369D6}"/>
              </a:ext>
            </a:extLst>
          </p:cNvPr>
          <p:cNvSpPr txBox="1"/>
          <p:nvPr/>
        </p:nvSpPr>
        <p:spPr>
          <a:xfrm>
            <a:off x="11011399" y="4042138"/>
            <a:ext cx="612468" cy="584775"/>
          </a:xfrm>
          <a:prstGeom prst="rect">
            <a:avLst/>
          </a:prstGeom>
          <a:noFill/>
        </p:spPr>
        <p:txBody>
          <a:bodyPr wrap="square" rtlCol="0">
            <a:spAutoFit/>
          </a:bodyPr>
          <a:lstStyle/>
          <a:p>
            <a:r>
              <a:rPr lang="en-US" sz="3200" dirty="0"/>
              <a:t>Pb</a:t>
            </a:r>
          </a:p>
        </p:txBody>
      </p:sp>
      <p:sp>
        <p:nvSpPr>
          <p:cNvPr id="47" name="TextBox 46">
            <a:extLst>
              <a:ext uri="{FF2B5EF4-FFF2-40B4-BE49-F238E27FC236}">
                <a16:creationId xmlns:a16="http://schemas.microsoft.com/office/drawing/2014/main" id="{14604C67-5DA6-4E7C-BA49-62821FF39F03}"/>
              </a:ext>
            </a:extLst>
          </p:cNvPr>
          <p:cNvSpPr txBox="1"/>
          <p:nvPr/>
        </p:nvSpPr>
        <p:spPr>
          <a:xfrm>
            <a:off x="9972552" y="4955604"/>
            <a:ext cx="893646" cy="584775"/>
          </a:xfrm>
          <a:prstGeom prst="rect">
            <a:avLst/>
          </a:prstGeom>
          <a:noFill/>
        </p:spPr>
        <p:txBody>
          <a:bodyPr wrap="square" rtlCol="0">
            <a:spAutoFit/>
          </a:bodyPr>
          <a:lstStyle/>
          <a:p>
            <a:r>
              <a:rPr lang="en-US" sz="3200" dirty="0"/>
              <a:t>Pb</a:t>
            </a:r>
            <a:r>
              <a:rPr lang="en-US" sz="3200" b="1" baseline="30000" dirty="0"/>
              <a:t>+2</a:t>
            </a:r>
          </a:p>
        </p:txBody>
      </p:sp>
    </p:spTree>
    <p:extLst>
      <p:ext uri="{BB962C8B-B14F-4D97-AF65-F5344CB8AC3E}">
        <p14:creationId xmlns:p14="http://schemas.microsoft.com/office/powerpoint/2010/main" val="135761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oxidation state</a:t>
            </a:r>
          </a:p>
        </p:txBody>
      </p:sp>
      <p:sp>
        <p:nvSpPr>
          <p:cNvPr id="3" name="Content Placeholder 2"/>
          <p:cNvSpPr>
            <a:spLocks noGrp="1"/>
          </p:cNvSpPr>
          <p:nvPr>
            <p:ph idx="1"/>
          </p:nvPr>
        </p:nvSpPr>
        <p:spPr>
          <a:xfrm>
            <a:off x="1097280" y="1845734"/>
            <a:ext cx="10058400" cy="4504266"/>
          </a:xfrm>
        </p:spPr>
        <p:txBody>
          <a:bodyPr>
            <a:normAutofit/>
          </a:bodyPr>
          <a:lstStyle/>
          <a:p>
            <a:r>
              <a:rPr lang="en-US" dirty="0"/>
              <a:t>The total charge of a compound (the sum of all the oxidation states) will always be 0. </a:t>
            </a:r>
          </a:p>
          <a:p>
            <a:endParaRPr lang="en-US" sz="400" dirty="0"/>
          </a:p>
          <a:p>
            <a:r>
              <a:rPr lang="en-US" dirty="0"/>
              <a:t>Finding the oxidation state of each element in a compound can be done in different ways. We can use the </a:t>
            </a:r>
            <a:r>
              <a:rPr lang="en-US" dirty="0" err="1"/>
              <a:t>criss-cross</a:t>
            </a:r>
            <a:r>
              <a:rPr lang="en-US" dirty="0"/>
              <a:t> method, like we did to write the formulas for ionic compounds, or we can treat it like a puzzle. </a:t>
            </a:r>
          </a:p>
          <a:p>
            <a:endParaRPr lang="en-US" dirty="0"/>
          </a:p>
          <a:p>
            <a:r>
              <a:rPr lang="en-US" dirty="0"/>
              <a:t>If all the pieces need to add up to 0, and we know one or two of the oxidation states for sure (oxygen is always -2, Na is always +1, </a:t>
            </a:r>
            <a:r>
              <a:rPr lang="en-US" dirty="0" err="1"/>
              <a:t>etc</a:t>
            </a:r>
            <a:r>
              <a:rPr lang="en-US" dirty="0"/>
              <a:t>), then we can puzzle out the rest of the oxidation states. </a:t>
            </a:r>
          </a:p>
          <a:p>
            <a:r>
              <a:rPr lang="en-US" dirty="0"/>
              <a:t>Example: CaSO</a:t>
            </a:r>
            <a:r>
              <a:rPr lang="en-US" baseline="-25000" dirty="0"/>
              <a:t>4 </a:t>
            </a:r>
          </a:p>
        </p:txBody>
      </p:sp>
    </p:spTree>
    <p:extLst>
      <p:ext uri="{BB962C8B-B14F-4D97-AF65-F5344CB8AC3E}">
        <p14:creationId xmlns:p14="http://schemas.microsoft.com/office/powerpoint/2010/main" val="4773377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9147" y="1530457"/>
            <a:ext cx="5792853" cy="4433463"/>
          </a:xfrm>
          <a:prstGeom prst="rect">
            <a:avLst/>
          </a:prstGeom>
        </p:spPr>
      </p:pic>
      <p:sp>
        <p:nvSpPr>
          <p:cNvPr id="2" name="Title 1"/>
          <p:cNvSpPr>
            <a:spLocks noGrp="1"/>
          </p:cNvSpPr>
          <p:nvPr>
            <p:ph type="title"/>
          </p:nvPr>
        </p:nvSpPr>
        <p:spPr>
          <a:xfrm>
            <a:off x="1097280" y="266283"/>
            <a:ext cx="10058400" cy="1450757"/>
          </a:xfrm>
        </p:spPr>
        <p:txBody>
          <a:bodyPr/>
          <a:lstStyle/>
          <a:p>
            <a:r>
              <a:rPr lang="en-US" dirty="0"/>
              <a:t>Electrolytic Cells</a:t>
            </a:r>
          </a:p>
        </p:txBody>
      </p:sp>
      <p:sp>
        <p:nvSpPr>
          <p:cNvPr id="3" name="Content Placeholder 2"/>
          <p:cNvSpPr>
            <a:spLocks noGrp="1"/>
          </p:cNvSpPr>
          <p:nvPr>
            <p:ph idx="1"/>
          </p:nvPr>
        </p:nvSpPr>
        <p:spPr>
          <a:xfrm>
            <a:off x="91439" y="1791546"/>
            <a:ext cx="6512561" cy="4549241"/>
          </a:xfrm>
        </p:spPr>
        <p:txBody>
          <a:bodyPr>
            <a:normAutofit lnSpcReduction="10000"/>
          </a:bodyPr>
          <a:lstStyle/>
          <a:p>
            <a:r>
              <a:rPr lang="en-US" dirty="0"/>
              <a:t>Use a battery to force a reaction to happen.</a:t>
            </a:r>
          </a:p>
          <a:p>
            <a:r>
              <a:rPr lang="en-US" dirty="0"/>
              <a:t>Change electrical energy to chemical energy</a:t>
            </a:r>
          </a:p>
          <a:p>
            <a:endParaRPr lang="en-US" dirty="0"/>
          </a:p>
          <a:p>
            <a:r>
              <a:rPr lang="en-US" dirty="0"/>
              <a:t>In an electrolytic cell, the anode and the cathode have reversed charges. The anode is positive and the cathode is negative. By filling the cathode with electrons, it attracts the positive ions to be reduced. </a:t>
            </a:r>
          </a:p>
          <a:p>
            <a:pPr marL="0" indent="0">
              <a:buNone/>
            </a:pPr>
            <a:endParaRPr lang="en-US" dirty="0"/>
          </a:p>
          <a:p>
            <a:pPr marL="0" indent="0">
              <a:buNone/>
            </a:pPr>
            <a:r>
              <a:rPr lang="en-US" dirty="0"/>
              <a:t>These electrolytic cells are used for metal plating. For car bumpers and spoons and jewelry.</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273803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66283"/>
            <a:ext cx="10058400" cy="1450757"/>
          </a:xfrm>
        </p:spPr>
        <p:txBody>
          <a:bodyPr/>
          <a:lstStyle/>
          <a:p>
            <a:r>
              <a:rPr lang="en-US" dirty="0"/>
              <a:t>Electrolytic Cells</a:t>
            </a:r>
          </a:p>
        </p:txBody>
      </p:sp>
      <p:sp>
        <p:nvSpPr>
          <p:cNvPr id="3" name="Content Placeholder 2"/>
          <p:cNvSpPr>
            <a:spLocks noGrp="1"/>
          </p:cNvSpPr>
          <p:nvPr>
            <p:ph idx="1"/>
          </p:nvPr>
        </p:nvSpPr>
        <p:spPr>
          <a:xfrm>
            <a:off x="91439" y="1791546"/>
            <a:ext cx="6512561" cy="4549241"/>
          </a:xfrm>
        </p:spPr>
        <p:txBody>
          <a:bodyPr>
            <a:normAutofit lnSpcReduction="10000"/>
          </a:bodyPr>
          <a:lstStyle/>
          <a:p>
            <a:r>
              <a:rPr lang="en-US" dirty="0"/>
              <a:t>Use a battery to force a reaction to happen.</a:t>
            </a:r>
          </a:p>
          <a:p>
            <a:endParaRPr lang="en-US" dirty="0"/>
          </a:p>
          <a:p>
            <a:r>
              <a:rPr lang="en-US" dirty="0"/>
              <a:t>In an electrolytic cell, the anode and the cathode have reversed charges. The anode is positive and the cathode is negative. </a:t>
            </a:r>
          </a:p>
          <a:p>
            <a:endParaRPr lang="en-US" dirty="0"/>
          </a:p>
          <a:p>
            <a:r>
              <a:rPr lang="en-US" dirty="0"/>
              <a:t>By filling the cathode with electrons, it attracts the positive ions to be reduced. </a:t>
            </a:r>
          </a:p>
          <a:p>
            <a:pPr marL="0" indent="0">
              <a:buNone/>
            </a:pPr>
            <a:endParaRPr lang="en-US" dirty="0"/>
          </a:p>
          <a:p>
            <a:pPr marL="0" indent="0">
              <a:buNone/>
            </a:pPr>
            <a:r>
              <a:rPr lang="en-US" dirty="0"/>
              <a:t>These electrolytic cells are used for metal plating. For car bumpers and spoons and jewelry.</a:t>
            </a:r>
          </a:p>
          <a:p>
            <a:endParaRPr lang="en-US" dirty="0"/>
          </a:p>
          <a:p>
            <a:endParaRPr lang="en-US" dirty="0"/>
          </a:p>
          <a:p>
            <a:endParaRPr lang="en-US" dirty="0"/>
          </a:p>
          <a:p>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8640" y="77463"/>
            <a:ext cx="4903787" cy="6695124"/>
          </a:xfrm>
          <a:prstGeom prst="rect">
            <a:avLst/>
          </a:prstGeom>
        </p:spPr>
      </p:pic>
    </p:spTree>
    <p:extLst>
      <p:ext uri="{BB962C8B-B14F-4D97-AF65-F5344CB8AC3E}">
        <p14:creationId xmlns:p14="http://schemas.microsoft.com/office/powerpoint/2010/main" val="325113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2320506"/>
            <a:ext cx="12192000" cy="3416320"/>
          </a:xfrm>
          <a:prstGeom prst="rect">
            <a:avLst/>
          </a:prstGeom>
          <a:noFill/>
        </p:spPr>
        <p:txBody>
          <a:bodyPr wrap="square" rtlCol="0">
            <a:spAutoFit/>
          </a:bodyPr>
          <a:lstStyle/>
          <a:p>
            <a:pPr algn="ctr"/>
            <a:r>
              <a:rPr lang="en-US" sz="2400" dirty="0"/>
              <a:t>Give the oxidation states of each element in each compound:</a:t>
            </a:r>
          </a:p>
          <a:p>
            <a:pPr algn="ctr"/>
            <a:endParaRPr lang="en-US" sz="2400" dirty="0"/>
          </a:p>
          <a:p>
            <a:pPr algn="ctr"/>
            <a:r>
              <a:rPr lang="en-US" sz="2400" dirty="0"/>
              <a:t>FeCl</a:t>
            </a:r>
            <a:r>
              <a:rPr lang="en-US" sz="2400" baseline="-25000" dirty="0"/>
              <a:t>2</a:t>
            </a:r>
          </a:p>
          <a:p>
            <a:pPr algn="ctr"/>
            <a:r>
              <a:rPr lang="en-US" sz="2400" dirty="0" err="1"/>
              <a:t>MgO</a:t>
            </a:r>
            <a:endParaRPr lang="en-US" sz="2400" dirty="0"/>
          </a:p>
          <a:p>
            <a:pPr algn="ctr"/>
            <a:r>
              <a:rPr lang="en-US" sz="2400" dirty="0"/>
              <a:t>Mn</a:t>
            </a:r>
            <a:r>
              <a:rPr lang="en-US" sz="2400" baseline="-25000" dirty="0"/>
              <a:t>2</a:t>
            </a:r>
            <a:r>
              <a:rPr lang="en-US" sz="2400" dirty="0"/>
              <a:t>S</a:t>
            </a:r>
            <a:r>
              <a:rPr lang="en-US" sz="2400" baseline="-25000" dirty="0"/>
              <a:t>7</a:t>
            </a:r>
          </a:p>
          <a:p>
            <a:pPr algn="ctr"/>
            <a:r>
              <a:rPr lang="en-US" sz="2400" dirty="0"/>
              <a:t>NaNO</a:t>
            </a:r>
            <a:r>
              <a:rPr lang="en-US" sz="2400" baseline="-25000" dirty="0"/>
              <a:t>3</a:t>
            </a:r>
          </a:p>
          <a:p>
            <a:pPr algn="ctr"/>
            <a:r>
              <a:rPr lang="en-US" sz="2400" dirty="0"/>
              <a:t>H</a:t>
            </a:r>
            <a:r>
              <a:rPr lang="en-US" sz="2400" baseline="-25000" dirty="0"/>
              <a:t>3</a:t>
            </a:r>
            <a:r>
              <a:rPr lang="en-US" sz="2400" dirty="0"/>
              <a:t>PO</a:t>
            </a:r>
            <a:r>
              <a:rPr lang="en-US" sz="2400" baseline="-25000" dirty="0"/>
              <a:t>4</a:t>
            </a:r>
          </a:p>
          <a:p>
            <a:pPr algn="ctr"/>
            <a:r>
              <a:rPr lang="en-US" sz="2400" dirty="0"/>
              <a:t>MgCO</a:t>
            </a:r>
            <a:r>
              <a:rPr lang="en-US" sz="2400" baseline="-25000" dirty="0"/>
              <a:t>3</a:t>
            </a:r>
          </a:p>
          <a:p>
            <a:pPr algn="ctr"/>
            <a:r>
              <a:rPr lang="en-US" sz="2400" dirty="0"/>
              <a:t>Ca(OH)</a:t>
            </a:r>
            <a:r>
              <a:rPr lang="en-US" sz="2400" baseline="-25000" dirty="0"/>
              <a:t>2</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56142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2320506"/>
            <a:ext cx="12192000" cy="4647426"/>
          </a:xfrm>
          <a:prstGeom prst="rect">
            <a:avLst/>
          </a:prstGeom>
          <a:noFill/>
        </p:spPr>
        <p:txBody>
          <a:bodyPr wrap="square" rtlCol="0">
            <a:spAutoFit/>
          </a:bodyPr>
          <a:lstStyle/>
          <a:p>
            <a:pPr algn="ctr"/>
            <a:r>
              <a:rPr lang="en-US" sz="2400" dirty="0"/>
              <a:t>Give the oxidation states of each element in each compound:</a:t>
            </a:r>
          </a:p>
          <a:p>
            <a:pPr algn="ctr"/>
            <a:endParaRPr lang="en-US" sz="2400" dirty="0"/>
          </a:p>
          <a:p>
            <a:pPr algn="ctr"/>
            <a:r>
              <a:rPr lang="en-US" sz="2400" dirty="0"/>
              <a:t>FeCl</a:t>
            </a:r>
            <a:r>
              <a:rPr lang="en-US" sz="2400" baseline="-25000" dirty="0"/>
              <a:t>2       </a:t>
            </a:r>
            <a:r>
              <a:rPr lang="en-US" sz="2400" b="1" dirty="0">
                <a:solidFill>
                  <a:srgbClr val="92D050"/>
                </a:solidFill>
              </a:rPr>
              <a:t>Fe: +2  Cl: -1</a:t>
            </a:r>
            <a:endParaRPr lang="en-US" sz="2400" b="1" baseline="-25000" dirty="0">
              <a:solidFill>
                <a:srgbClr val="92D050"/>
              </a:solidFill>
            </a:endParaRPr>
          </a:p>
          <a:p>
            <a:pPr algn="ctr"/>
            <a:r>
              <a:rPr lang="en-US" sz="2400" dirty="0" err="1"/>
              <a:t>MgO</a:t>
            </a:r>
            <a:r>
              <a:rPr lang="en-US" sz="2400" dirty="0"/>
              <a:t>      </a:t>
            </a:r>
            <a:r>
              <a:rPr lang="en-US" sz="2400" b="1" dirty="0">
                <a:solidFill>
                  <a:srgbClr val="92D050"/>
                </a:solidFill>
              </a:rPr>
              <a:t>Mg: +2  O: -2</a:t>
            </a:r>
          </a:p>
          <a:p>
            <a:pPr algn="ctr"/>
            <a:r>
              <a:rPr lang="en-US" sz="2400" dirty="0"/>
              <a:t>Mn</a:t>
            </a:r>
            <a:r>
              <a:rPr lang="en-US" sz="2400" baseline="-25000" dirty="0"/>
              <a:t>2</a:t>
            </a:r>
            <a:r>
              <a:rPr lang="en-US" sz="2400" dirty="0"/>
              <a:t>S</a:t>
            </a:r>
            <a:r>
              <a:rPr lang="en-US" sz="2400" baseline="-25000" dirty="0"/>
              <a:t>7    </a:t>
            </a:r>
            <a:r>
              <a:rPr lang="en-US" sz="2400" b="1" dirty="0" err="1">
                <a:solidFill>
                  <a:srgbClr val="92D050"/>
                </a:solidFill>
              </a:rPr>
              <a:t>Mn</a:t>
            </a:r>
            <a:r>
              <a:rPr lang="en-US" sz="2400" b="1" dirty="0">
                <a:solidFill>
                  <a:srgbClr val="92D050"/>
                </a:solidFill>
              </a:rPr>
              <a:t>: +7  S: -2</a:t>
            </a:r>
          </a:p>
          <a:p>
            <a:pPr algn="ctr"/>
            <a:r>
              <a:rPr lang="en-US" sz="2400" dirty="0"/>
              <a:t>NaNO</a:t>
            </a:r>
            <a:r>
              <a:rPr lang="en-US" sz="2400" baseline="-25000" dirty="0"/>
              <a:t>3      </a:t>
            </a:r>
            <a:r>
              <a:rPr lang="en-US" sz="2400" b="1" dirty="0">
                <a:solidFill>
                  <a:srgbClr val="92D050"/>
                </a:solidFill>
              </a:rPr>
              <a:t>Na: +1  N: +5  O: -2</a:t>
            </a:r>
          </a:p>
          <a:p>
            <a:pPr algn="ctr"/>
            <a:r>
              <a:rPr lang="en-US" sz="2400" dirty="0"/>
              <a:t>H</a:t>
            </a:r>
            <a:r>
              <a:rPr lang="en-US" sz="2400" baseline="-25000" dirty="0"/>
              <a:t>3</a:t>
            </a:r>
            <a:r>
              <a:rPr lang="en-US" sz="2400" dirty="0"/>
              <a:t>PO</a:t>
            </a:r>
            <a:r>
              <a:rPr lang="en-US" sz="2400" baseline="-25000" dirty="0"/>
              <a:t>4      </a:t>
            </a:r>
            <a:r>
              <a:rPr lang="en-US" sz="2400" b="1" dirty="0">
                <a:solidFill>
                  <a:srgbClr val="92D050"/>
                </a:solidFill>
              </a:rPr>
              <a:t>H: +1  P: +5  O: -2</a:t>
            </a:r>
          </a:p>
          <a:p>
            <a:pPr algn="ctr"/>
            <a:r>
              <a:rPr lang="en-US" sz="2400" dirty="0"/>
              <a:t>MgCO</a:t>
            </a:r>
            <a:r>
              <a:rPr lang="en-US" sz="2400" baseline="-25000" dirty="0"/>
              <a:t>3 </a:t>
            </a:r>
            <a:r>
              <a:rPr lang="en-US" sz="2400" b="1" dirty="0">
                <a:solidFill>
                  <a:srgbClr val="92D050"/>
                </a:solidFill>
              </a:rPr>
              <a:t>Mg: +2  C: +4  O: -2</a:t>
            </a:r>
          </a:p>
          <a:p>
            <a:pPr algn="ctr"/>
            <a:r>
              <a:rPr lang="en-US" sz="2400" dirty="0"/>
              <a:t>Ca(OH)</a:t>
            </a:r>
            <a:r>
              <a:rPr lang="en-US" sz="2400" baseline="-25000" dirty="0"/>
              <a:t>2  </a:t>
            </a:r>
            <a:r>
              <a:rPr lang="en-US" sz="2400" b="1" dirty="0">
                <a:solidFill>
                  <a:srgbClr val="92D050"/>
                </a:solidFill>
              </a:rPr>
              <a:t>Ca: +2  O: -2 H: +1 </a:t>
            </a:r>
          </a:p>
          <a:p>
            <a:pPr algn="ctr"/>
            <a:endParaRPr lang="en-US" sz="2400" baseline="-25000" dirty="0"/>
          </a:p>
          <a:p>
            <a:pPr algn="ctr"/>
            <a:endParaRPr lang="en-US" sz="2400" b="1" baseline="-25000" dirty="0">
              <a:solidFill>
                <a:srgbClr val="92D050"/>
              </a:solidFill>
            </a:endParaRPr>
          </a:p>
          <a:p>
            <a:pPr algn="ctr"/>
            <a:endParaRPr lang="en-US" sz="2400" b="1" dirty="0">
              <a:solidFill>
                <a:srgbClr val="92D050"/>
              </a:solidFill>
            </a:endParaRPr>
          </a:p>
          <a:p>
            <a:pPr algn="ctr"/>
            <a:endParaRPr lang="en-US" sz="24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875574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84775"/>
          </a:xfrm>
          <a:prstGeom prst="rect">
            <a:avLst/>
          </a:prstGeom>
          <a:noFill/>
        </p:spPr>
        <p:txBody>
          <a:bodyPr wrap="square" rtlCol="0">
            <a:spAutoFit/>
          </a:bodyPr>
          <a:lstStyle/>
          <a:p>
            <a:pPr algn="ctr"/>
            <a:r>
              <a:rPr lang="en-US" sz="3200" dirty="0"/>
              <a:t>The oxidation state of the nitrogen in N</a:t>
            </a:r>
            <a:r>
              <a:rPr lang="en-US" sz="3200" baseline="-25000" dirty="0"/>
              <a:t>2</a:t>
            </a:r>
            <a:r>
              <a:rPr lang="en-US" sz="3200" dirty="0"/>
              <a:t>O is</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+1			     +2			       -1				-2 	</a:t>
            </a:r>
          </a:p>
        </p:txBody>
      </p:sp>
    </p:spTree>
    <p:extLst>
      <p:ext uri="{BB962C8B-B14F-4D97-AF65-F5344CB8AC3E}">
        <p14:creationId xmlns:p14="http://schemas.microsoft.com/office/powerpoint/2010/main" val="325789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84775"/>
          </a:xfrm>
          <a:prstGeom prst="rect">
            <a:avLst/>
          </a:prstGeom>
          <a:noFill/>
        </p:spPr>
        <p:txBody>
          <a:bodyPr wrap="square" rtlCol="0">
            <a:spAutoFit/>
          </a:bodyPr>
          <a:lstStyle/>
          <a:p>
            <a:pPr algn="ctr"/>
            <a:r>
              <a:rPr lang="en-US" sz="3200" dirty="0"/>
              <a:t>The oxidation state of the nitrogen in N</a:t>
            </a:r>
            <a:r>
              <a:rPr lang="en-US" sz="3200" baseline="-25000" dirty="0"/>
              <a:t>2</a:t>
            </a:r>
            <a:r>
              <a:rPr lang="en-US" sz="3200" dirty="0"/>
              <a:t>O is</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4566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856480"/>
            <a:ext cx="12192000" cy="523220"/>
          </a:xfrm>
          <a:prstGeom prst="rect">
            <a:avLst/>
          </a:prstGeom>
          <a:noFill/>
        </p:spPr>
        <p:txBody>
          <a:bodyPr wrap="square" rtlCol="0">
            <a:spAutoFit/>
          </a:bodyPr>
          <a:lstStyle/>
          <a:p>
            <a:r>
              <a:rPr lang="en-US" sz="2800" dirty="0"/>
              <a:t>	   +1			     +2			       -1				-2 	</a:t>
            </a:r>
          </a:p>
        </p:txBody>
      </p:sp>
      <p:sp>
        <p:nvSpPr>
          <p:cNvPr id="13" name="Oval 12"/>
          <p:cNvSpPr/>
          <p:nvPr/>
        </p:nvSpPr>
        <p:spPr>
          <a:xfrm>
            <a:off x="237063" y="33550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3413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Oxidation &amp; Reduction</a:t>
            </a:r>
          </a:p>
        </p:txBody>
      </p:sp>
      <p:sp>
        <p:nvSpPr>
          <p:cNvPr id="3" name="Content Placeholder 2"/>
          <p:cNvSpPr>
            <a:spLocks noGrp="1"/>
          </p:cNvSpPr>
          <p:nvPr>
            <p:ph idx="1"/>
          </p:nvPr>
        </p:nvSpPr>
        <p:spPr>
          <a:xfrm>
            <a:off x="640080" y="1845734"/>
            <a:ext cx="11176000" cy="4023360"/>
          </a:xfrm>
        </p:spPr>
        <p:txBody>
          <a:bodyPr>
            <a:normAutofit/>
          </a:bodyPr>
          <a:lstStyle/>
          <a:p>
            <a:r>
              <a:rPr lang="en-US" dirty="0"/>
              <a:t>When we know the oxidation state, we know whether the element has gained electrons or lost electrons.</a:t>
            </a:r>
          </a:p>
          <a:p>
            <a:endParaRPr lang="en-US" sz="200" dirty="0"/>
          </a:p>
          <a:p>
            <a:r>
              <a:rPr lang="en-US" b="1" u="sng" dirty="0"/>
              <a:t>O</a:t>
            </a:r>
            <a:r>
              <a:rPr lang="en-US" dirty="0"/>
              <a:t>xidation </a:t>
            </a:r>
            <a:r>
              <a:rPr lang="en-US" b="1" u="sng" dirty="0"/>
              <a:t>i</a:t>
            </a:r>
            <a:r>
              <a:rPr lang="en-US" dirty="0"/>
              <a:t>s </a:t>
            </a:r>
            <a:r>
              <a:rPr lang="en-US" b="1" u="sng" dirty="0"/>
              <a:t>l</a:t>
            </a:r>
            <a:r>
              <a:rPr lang="en-US" dirty="0"/>
              <a:t>osing electrons,    </a:t>
            </a:r>
            <a:r>
              <a:rPr lang="en-US" b="1" u="sng" dirty="0"/>
              <a:t>R</a:t>
            </a:r>
            <a:r>
              <a:rPr lang="en-US" dirty="0"/>
              <a:t>eduction </a:t>
            </a:r>
            <a:r>
              <a:rPr lang="en-US" b="1" u="sng" dirty="0"/>
              <a:t>i</a:t>
            </a:r>
            <a:r>
              <a:rPr lang="en-US" dirty="0"/>
              <a:t>s </a:t>
            </a:r>
            <a:r>
              <a:rPr lang="en-US" b="1" u="sng" dirty="0"/>
              <a:t>g</a:t>
            </a:r>
            <a:r>
              <a:rPr lang="en-US" dirty="0"/>
              <a:t>aining electrons</a:t>
            </a:r>
          </a:p>
          <a:p>
            <a:r>
              <a:rPr lang="en-US" dirty="0"/>
              <a:t>We can remember this easily using: </a:t>
            </a:r>
            <a:r>
              <a:rPr lang="en-US" b="1" u="sng" dirty="0"/>
              <a:t>Oil Rig</a:t>
            </a:r>
          </a:p>
          <a:p>
            <a:endParaRPr lang="en-US" b="1" u="sng" dirty="0"/>
          </a:p>
          <a:p>
            <a:r>
              <a:rPr lang="en-US" dirty="0"/>
              <a:t>An element that has been oxidized has a positive oxidation state, it is the reducing agent.</a:t>
            </a:r>
          </a:p>
          <a:p>
            <a:r>
              <a:rPr lang="en-US" dirty="0"/>
              <a:t>An element that has been reduced has a negative oxidation state, it is the oxidizing agent.</a:t>
            </a:r>
          </a:p>
          <a:p>
            <a:pPr algn="ctr"/>
            <a:r>
              <a:rPr lang="en-US" dirty="0"/>
              <a:t>(Think of the elements as ‘double agents’ they do the opposite of what agent they are)</a:t>
            </a:r>
          </a:p>
        </p:txBody>
      </p:sp>
    </p:spTree>
    <p:extLst>
      <p:ext uri="{BB962C8B-B14F-4D97-AF65-F5344CB8AC3E}">
        <p14:creationId xmlns:p14="http://schemas.microsoft.com/office/powerpoint/2010/main" val="110565524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2851</TotalTime>
  <Words>2351</Words>
  <Application>Microsoft Office PowerPoint</Application>
  <PresentationFormat>Widescreen</PresentationFormat>
  <Paragraphs>428</Paragraphs>
  <Slides>41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MS PGothic</vt:lpstr>
      <vt:lpstr>Arial</vt:lpstr>
      <vt:lpstr>Arial Unicode MS</vt:lpstr>
      <vt:lpstr>Calibri</vt:lpstr>
      <vt:lpstr>Calibri Light</vt:lpstr>
      <vt:lpstr>Impact</vt:lpstr>
      <vt:lpstr>Wingdings</vt:lpstr>
      <vt:lpstr>Retrospect</vt:lpstr>
      <vt:lpstr>Electrochemistry (Oxidation &amp; Reduction)</vt:lpstr>
      <vt:lpstr>What is an oxidation state?</vt:lpstr>
      <vt:lpstr>Finding the oxidation state</vt:lpstr>
      <vt:lpstr>Finding the oxidation state</vt:lpstr>
      <vt:lpstr>Concept Check</vt:lpstr>
      <vt:lpstr>Concept Check</vt:lpstr>
      <vt:lpstr>Concept Check</vt:lpstr>
      <vt:lpstr>Concept Check</vt:lpstr>
      <vt:lpstr>Oxidation &amp; Reduction</vt:lpstr>
      <vt:lpstr>Oxidation &amp; Reduction</vt:lpstr>
      <vt:lpstr>Oxidation &amp; Reduction</vt:lpstr>
      <vt:lpstr>Concept Check</vt:lpstr>
      <vt:lpstr>Concept Check</vt:lpstr>
      <vt:lpstr>Concept Check</vt:lpstr>
      <vt:lpstr>Concept Check</vt:lpstr>
      <vt:lpstr>Reduction/Oxidation (Redox) Reactions</vt:lpstr>
      <vt:lpstr>Reduction/Oxidation (Redox) Reactions</vt:lpstr>
      <vt:lpstr>Concept Check</vt:lpstr>
      <vt:lpstr>Concept Check</vt:lpstr>
      <vt:lpstr>Concept Check</vt:lpstr>
      <vt:lpstr>Concept Check</vt:lpstr>
      <vt:lpstr>Concept Check</vt:lpstr>
      <vt:lpstr>Concept Check</vt:lpstr>
      <vt:lpstr>Concept Check</vt:lpstr>
      <vt:lpstr>Concept Check</vt:lpstr>
      <vt:lpstr>Balancing Redox Reactions</vt:lpstr>
      <vt:lpstr>Concept Check</vt:lpstr>
      <vt:lpstr>Concept Check</vt:lpstr>
      <vt:lpstr>Concept Check</vt:lpstr>
      <vt:lpstr>Concept Check</vt:lpstr>
      <vt:lpstr>Concept Check</vt:lpstr>
      <vt:lpstr>Concept Check</vt:lpstr>
      <vt:lpstr>Electrochemical Cells</vt:lpstr>
      <vt:lpstr>Voltaic Cells</vt:lpstr>
      <vt:lpstr>Voltaic Cells</vt:lpstr>
      <vt:lpstr>Voltaic Cell</vt:lpstr>
      <vt:lpstr>The Activity Series</vt:lpstr>
      <vt:lpstr>PowerPoint Presentation</vt:lpstr>
      <vt:lpstr>PowerPoint Presentation</vt:lpstr>
      <vt:lpstr>Electrolytic Cells</vt:lpstr>
      <vt:lpstr>Electrolytic Cells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Teo Mesiouris</cp:lastModifiedBy>
  <cp:revision>263</cp:revision>
  <dcterms:created xsi:type="dcterms:W3CDTF">2013-11-27T15:32:32Z</dcterms:created>
  <dcterms:modified xsi:type="dcterms:W3CDTF">2018-06-14T14:41:38Z</dcterms:modified>
</cp:coreProperties>
</file>