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6"/>
  </p:notesMasterIdLst>
  <p:sldIdLst>
    <p:sldId id="256" r:id="rId2"/>
    <p:sldId id="257" r:id="rId3"/>
    <p:sldId id="258" r:id="rId4"/>
    <p:sldId id="273" r:id="rId5"/>
    <p:sldId id="274" r:id="rId6"/>
    <p:sldId id="272" r:id="rId7"/>
    <p:sldId id="275" r:id="rId8"/>
    <p:sldId id="276" r:id="rId9"/>
    <p:sldId id="277" r:id="rId10"/>
    <p:sldId id="278" r:id="rId11"/>
    <p:sldId id="271" r:id="rId12"/>
    <p:sldId id="279" r:id="rId13"/>
    <p:sldId id="293" r:id="rId14"/>
    <p:sldId id="295" r:id="rId15"/>
    <p:sldId id="297" r:id="rId16"/>
    <p:sldId id="330" r:id="rId17"/>
    <p:sldId id="331" r:id="rId18"/>
    <p:sldId id="259" r:id="rId19"/>
    <p:sldId id="264" r:id="rId20"/>
    <p:sldId id="265" r:id="rId21"/>
    <p:sldId id="266" r:id="rId22"/>
    <p:sldId id="267" r:id="rId23"/>
    <p:sldId id="268" r:id="rId24"/>
    <p:sldId id="269" r:id="rId25"/>
    <p:sldId id="294" r:id="rId26"/>
    <p:sldId id="296" r:id="rId27"/>
    <p:sldId id="260" r:id="rId28"/>
    <p:sldId id="270" r:id="rId29"/>
    <p:sldId id="261" r:id="rId30"/>
    <p:sldId id="498" r:id="rId31"/>
    <p:sldId id="332" r:id="rId32"/>
    <p:sldId id="333" r:id="rId33"/>
    <p:sldId id="302" r:id="rId34"/>
    <p:sldId id="304" r:id="rId35"/>
    <p:sldId id="305" r:id="rId36"/>
    <p:sldId id="306" r:id="rId37"/>
    <p:sldId id="307" r:id="rId38"/>
    <p:sldId id="308" r:id="rId39"/>
    <p:sldId id="309" r:id="rId40"/>
    <p:sldId id="310" r:id="rId41"/>
    <p:sldId id="311" r:id="rId42"/>
    <p:sldId id="312" r:id="rId43"/>
    <p:sldId id="313" r:id="rId44"/>
    <p:sldId id="316" r:id="rId45"/>
    <p:sldId id="317" r:id="rId46"/>
    <p:sldId id="314" r:id="rId47"/>
    <p:sldId id="315" r:id="rId48"/>
    <p:sldId id="262" r:id="rId49"/>
    <p:sldId id="322" r:id="rId50"/>
    <p:sldId id="281" r:id="rId51"/>
    <p:sldId id="282" r:id="rId52"/>
    <p:sldId id="283" r:id="rId53"/>
    <p:sldId id="286" r:id="rId54"/>
    <p:sldId id="285" r:id="rId55"/>
    <p:sldId id="287" r:id="rId56"/>
    <p:sldId id="288" r:id="rId57"/>
    <p:sldId id="289" r:id="rId58"/>
    <p:sldId id="290" r:id="rId59"/>
    <p:sldId id="291" r:id="rId60"/>
    <p:sldId id="292" r:id="rId61"/>
    <p:sldId id="284" r:id="rId62"/>
    <p:sldId id="323" r:id="rId63"/>
    <p:sldId id="298" r:id="rId64"/>
    <p:sldId id="326" r:id="rId65"/>
    <p:sldId id="325" r:id="rId66"/>
    <p:sldId id="299" r:id="rId67"/>
    <p:sldId id="319" r:id="rId68"/>
    <p:sldId id="328" r:id="rId69"/>
    <p:sldId id="300" r:id="rId70"/>
    <p:sldId id="320" r:id="rId71"/>
    <p:sldId id="327" r:id="rId72"/>
    <p:sldId id="301" r:id="rId73"/>
    <p:sldId id="321" r:id="rId74"/>
    <p:sldId id="329" r:id="rId7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86" autoAdjust="0"/>
    <p:restoredTop sz="93391" autoAdjust="0"/>
  </p:normalViewPr>
  <p:slideViewPr>
    <p:cSldViewPr snapToGrid="0">
      <p:cViewPr varScale="1">
        <p:scale>
          <a:sx n="48" d="100"/>
          <a:sy n="48" d="100"/>
        </p:scale>
        <p:origin x="66" y="972"/>
      </p:cViewPr>
      <p:guideLst>
        <p:guide orient="horz" pos="2160"/>
        <p:guide pos="384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433259-0707-46EC-B8C5-4D8DEE08FE67}" type="datetimeFigureOut">
              <a:rPr lang="en-US" smtClean="0"/>
              <a:t>10/7/2021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53E9DD-2E5A-48E3-8A08-84182FDEFAAC}" type="slidenum">
              <a:rPr lang="en-US" smtClean="0"/>
              <a:t>‹#›</a:t>
            </a:fld>
            <a:endParaRPr lang="en-US"/>
          </a:p>
        </p:txBody>
      </p:sp>
    </p:spTree>
    <p:extLst>
      <p:ext uri="{BB962C8B-B14F-4D97-AF65-F5344CB8AC3E}">
        <p14:creationId xmlns:p14="http://schemas.microsoft.com/office/powerpoint/2010/main" val="28824985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F6E938D-EF1A-4803-9BCC-FE5FDD82DABC}" type="datetimeFigureOut">
              <a:rPr lang="en-US" smtClean="0"/>
              <a:t>10/7/2021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5A7E132-889E-4055-8E72-18315C371BA8}"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440178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6E938D-EF1A-4803-9BCC-FE5FDD82DABC}" type="datetimeFigureOut">
              <a:rPr lang="en-US" smtClean="0"/>
              <a:t>10/7/2021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5A7E132-889E-4055-8E72-18315C371BA8}" type="slidenum">
              <a:rPr lang="en-US" smtClean="0"/>
              <a:t>‹#›</a:t>
            </a:fld>
            <a:endParaRPr lang="en-US" dirty="0"/>
          </a:p>
        </p:txBody>
      </p:sp>
    </p:spTree>
    <p:extLst>
      <p:ext uri="{BB962C8B-B14F-4D97-AF65-F5344CB8AC3E}">
        <p14:creationId xmlns:p14="http://schemas.microsoft.com/office/powerpoint/2010/main" val="3485054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6E938D-EF1A-4803-9BCC-FE5FDD82DABC}" type="datetimeFigureOut">
              <a:rPr lang="en-US" smtClean="0"/>
              <a:t>10/7/2021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5A7E132-889E-4055-8E72-18315C371BA8}" type="slidenum">
              <a:rPr lang="en-US" smtClean="0"/>
              <a:t>‹#›</a:t>
            </a:fld>
            <a:endParaRPr lang="en-US" dirty="0"/>
          </a:p>
        </p:txBody>
      </p:sp>
    </p:spTree>
    <p:extLst>
      <p:ext uri="{BB962C8B-B14F-4D97-AF65-F5344CB8AC3E}">
        <p14:creationId xmlns:p14="http://schemas.microsoft.com/office/powerpoint/2010/main" val="22786225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normAutofit/>
          </a:bodyPr>
          <a:lstStyle>
            <a:lvl1pPr>
              <a:defRPr sz="2400"/>
            </a:lvl1pPr>
            <a:lvl2pPr>
              <a:defRPr sz="2000"/>
            </a:lvl2pPr>
            <a:lvl3pPr>
              <a:defRPr sz="16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4F6E938D-EF1A-4803-9BCC-FE5FDD82DABC}" type="datetimeFigureOut">
              <a:rPr lang="en-US" smtClean="0"/>
              <a:t>10/7/2021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5A7E132-889E-4055-8E72-18315C371BA8}" type="slidenum">
              <a:rPr lang="en-US" smtClean="0"/>
              <a:t>‹#›</a:t>
            </a:fld>
            <a:endParaRPr lang="en-US" dirty="0"/>
          </a:p>
        </p:txBody>
      </p:sp>
    </p:spTree>
    <p:extLst>
      <p:ext uri="{BB962C8B-B14F-4D97-AF65-F5344CB8AC3E}">
        <p14:creationId xmlns:p14="http://schemas.microsoft.com/office/powerpoint/2010/main" val="24492614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F6E938D-EF1A-4803-9BCC-FE5FDD82DABC}" type="datetimeFigureOut">
              <a:rPr lang="en-US" smtClean="0"/>
              <a:t>10/7/2021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5A7E132-889E-4055-8E72-18315C371BA8}"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1861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F6E938D-EF1A-4803-9BCC-FE5FDD82DABC}" type="datetimeFigureOut">
              <a:rPr lang="en-US" smtClean="0"/>
              <a:t>10/7/2021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5A7E132-889E-4055-8E72-18315C371BA8}" type="slidenum">
              <a:rPr lang="en-US" smtClean="0"/>
              <a:t>‹#›</a:t>
            </a:fld>
            <a:endParaRPr lang="en-US" dirty="0"/>
          </a:p>
        </p:txBody>
      </p:sp>
    </p:spTree>
    <p:extLst>
      <p:ext uri="{BB962C8B-B14F-4D97-AF65-F5344CB8AC3E}">
        <p14:creationId xmlns:p14="http://schemas.microsoft.com/office/powerpoint/2010/main" val="6185129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F6E938D-EF1A-4803-9BCC-FE5FDD82DABC}" type="datetimeFigureOut">
              <a:rPr lang="en-US" smtClean="0"/>
              <a:t>10/7/2021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5A7E132-889E-4055-8E72-18315C371BA8}" type="slidenum">
              <a:rPr lang="en-US" smtClean="0"/>
              <a:t>‹#›</a:t>
            </a:fld>
            <a:endParaRPr lang="en-US" dirty="0"/>
          </a:p>
        </p:txBody>
      </p:sp>
    </p:spTree>
    <p:extLst>
      <p:ext uri="{BB962C8B-B14F-4D97-AF65-F5344CB8AC3E}">
        <p14:creationId xmlns:p14="http://schemas.microsoft.com/office/powerpoint/2010/main" val="37850700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F6E938D-EF1A-4803-9BCC-FE5FDD82DABC}" type="datetimeFigureOut">
              <a:rPr lang="en-US" smtClean="0"/>
              <a:t>10/7/2021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5A7E132-889E-4055-8E72-18315C371BA8}" type="slidenum">
              <a:rPr lang="en-US" smtClean="0"/>
              <a:t>‹#›</a:t>
            </a:fld>
            <a:endParaRPr lang="en-US" dirty="0"/>
          </a:p>
        </p:txBody>
      </p:sp>
    </p:spTree>
    <p:extLst>
      <p:ext uri="{BB962C8B-B14F-4D97-AF65-F5344CB8AC3E}">
        <p14:creationId xmlns:p14="http://schemas.microsoft.com/office/powerpoint/2010/main" val="22815245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F6E938D-EF1A-4803-9BCC-FE5FDD82DABC}" type="datetimeFigureOut">
              <a:rPr lang="en-US" smtClean="0"/>
              <a:t>10/7/2021</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15A7E132-889E-4055-8E72-18315C371BA8}" type="slidenum">
              <a:rPr lang="en-US" smtClean="0"/>
              <a:t>‹#›</a:t>
            </a:fld>
            <a:endParaRPr lang="en-US" dirty="0"/>
          </a:p>
        </p:txBody>
      </p:sp>
    </p:spTree>
    <p:extLst>
      <p:ext uri="{BB962C8B-B14F-4D97-AF65-F5344CB8AC3E}">
        <p14:creationId xmlns:p14="http://schemas.microsoft.com/office/powerpoint/2010/main" val="28645589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4F6E938D-EF1A-4803-9BCC-FE5FDD82DABC}" type="datetimeFigureOut">
              <a:rPr lang="en-US" smtClean="0"/>
              <a:t>10/7/2021</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5A7E132-889E-4055-8E72-18315C371BA8}" type="slidenum">
              <a:rPr lang="en-US" smtClean="0"/>
              <a:t>‹#›</a:t>
            </a:fld>
            <a:endParaRPr lang="en-US" dirty="0"/>
          </a:p>
        </p:txBody>
      </p:sp>
    </p:spTree>
    <p:extLst>
      <p:ext uri="{BB962C8B-B14F-4D97-AF65-F5344CB8AC3E}">
        <p14:creationId xmlns:p14="http://schemas.microsoft.com/office/powerpoint/2010/main" val="2456579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F6E938D-EF1A-4803-9BCC-FE5FDD82DABC}" type="datetimeFigureOut">
              <a:rPr lang="en-US" smtClean="0"/>
              <a:t>10/7/2021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5A7E132-889E-4055-8E72-18315C371BA8}" type="slidenum">
              <a:rPr lang="en-US" smtClean="0"/>
              <a:t>‹#›</a:t>
            </a:fld>
            <a:endParaRPr lang="en-US" dirty="0"/>
          </a:p>
        </p:txBody>
      </p:sp>
    </p:spTree>
    <p:extLst>
      <p:ext uri="{BB962C8B-B14F-4D97-AF65-F5344CB8AC3E}">
        <p14:creationId xmlns:p14="http://schemas.microsoft.com/office/powerpoint/2010/main" val="1381081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4F6E938D-EF1A-4803-9BCC-FE5FDD82DABC}" type="datetimeFigureOut">
              <a:rPr lang="en-US" smtClean="0"/>
              <a:t>10/7/2021</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15A7E132-889E-4055-8E72-18315C371BA8}" type="slidenum">
              <a:rPr lang="en-US" smtClean="0"/>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52816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629555"/>
            <a:ext cx="12192000" cy="3566160"/>
          </a:xfrm>
        </p:spPr>
        <p:txBody>
          <a:bodyPr>
            <a:noAutofit/>
          </a:bodyPr>
          <a:lstStyle/>
          <a:p>
            <a:pPr algn="ctr"/>
            <a:r>
              <a:rPr lang="en-US" sz="9600" dirty="0"/>
              <a:t>Math of Chem</a:t>
            </a:r>
          </a:p>
        </p:txBody>
      </p:sp>
      <p:sp>
        <p:nvSpPr>
          <p:cNvPr id="3" name="Subtitle 2"/>
          <p:cNvSpPr>
            <a:spLocks noGrp="1"/>
          </p:cNvSpPr>
          <p:nvPr>
            <p:ph type="subTitle" idx="1"/>
          </p:nvPr>
        </p:nvSpPr>
        <p:spPr>
          <a:xfrm>
            <a:off x="1100051" y="4766171"/>
            <a:ext cx="10058400" cy="1143000"/>
          </a:xfrm>
        </p:spPr>
        <p:txBody>
          <a:bodyPr/>
          <a:lstStyle/>
          <a:p>
            <a:r>
              <a:rPr lang="en-US" dirty="0"/>
              <a:t>Mr. Mesiouris</a:t>
            </a:r>
          </a:p>
        </p:txBody>
      </p:sp>
    </p:spTree>
    <p:extLst>
      <p:ext uri="{BB962C8B-B14F-4D97-AF65-F5344CB8AC3E}">
        <p14:creationId xmlns:p14="http://schemas.microsoft.com/office/powerpoint/2010/main" val="36329030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Gram Formula Mass</a:t>
            </a:r>
          </a:p>
        </p:txBody>
      </p:sp>
      <p:sp>
        <p:nvSpPr>
          <p:cNvPr id="3" name="Content Placeholder 2"/>
          <p:cNvSpPr>
            <a:spLocks noGrp="1"/>
          </p:cNvSpPr>
          <p:nvPr>
            <p:ph idx="1"/>
          </p:nvPr>
        </p:nvSpPr>
        <p:spPr>
          <a:xfrm>
            <a:off x="1097280" y="1845734"/>
            <a:ext cx="10058400" cy="3935306"/>
          </a:xfrm>
        </p:spPr>
        <p:txBody>
          <a:bodyPr>
            <a:normAutofit/>
          </a:bodyPr>
          <a:lstStyle/>
          <a:p>
            <a:r>
              <a:rPr lang="en-US" dirty="0"/>
              <a:t>The gram formula mass is the mass of 1 mole of a substance.</a:t>
            </a:r>
          </a:p>
          <a:p>
            <a:r>
              <a:rPr lang="en-US" dirty="0"/>
              <a:t>If there is any amount more or less than a mole, we can use dimensional analysis.</a:t>
            </a:r>
          </a:p>
          <a:p>
            <a:r>
              <a:rPr lang="en-US" dirty="0"/>
              <a:t>Remember : what you want divided by what you have.</a:t>
            </a:r>
          </a:p>
          <a:p>
            <a:endParaRPr lang="en-US" dirty="0"/>
          </a:p>
          <a:p>
            <a:r>
              <a:rPr lang="en-US" dirty="0"/>
              <a:t>So if our problem said: How many moles are in 86 g of CO</a:t>
            </a:r>
            <a:r>
              <a:rPr lang="en-US" baseline="-25000" dirty="0"/>
              <a:t>2</a:t>
            </a:r>
            <a:r>
              <a:rPr lang="en-US" dirty="0"/>
              <a:t> ? </a:t>
            </a:r>
          </a:p>
          <a:p>
            <a:endParaRPr lang="en-US" dirty="0"/>
          </a:p>
          <a:p>
            <a:endParaRPr lang="en-US" dirty="0"/>
          </a:p>
        </p:txBody>
      </p:sp>
      <p:cxnSp>
        <p:nvCxnSpPr>
          <p:cNvPr id="5" name="Straight Connector 4"/>
          <p:cNvCxnSpPr/>
          <p:nvPr/>
        </p:nvCxnSpPr>
        <p:spPr>
          <a:xfrm>
            <a:off x="4648200" y="5451509"/>
            <a:ext cx="1579880"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Oval 10"/>
          <p:cNvSpPr/>
          <p:nvPr/>
        </p:nvSpPr>
        <p:spPr>
          <a:xfrm>
            <a:off x="4216400" y="5335338"/>
            <a:ext cx="203200" cy="23234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3048000" y="5110480"/>
            <a:ext cx="1097280" cy="584775"/>
          </a:xfrm>
          <a:prstGeom prst="rect">
            <a:avLst/>
          </a:prstGeom>
          <a:noFill/>
        </p:spPr>
        <p:txBody>
          <a:bodyPr wrap="square" rtlCol="0">
            <a:spAutoFit/>
          </a:bodyPr>
          <a:lstStyle/>
          <a:p>
            <a:r>
              <a:rPr lang="en-US" sz="3200" dirty="0"/>
              <a:t>86 g</a:t>
            </a:r>
          </a:p>
        </p:txBody>
      </p:sp>
      <p:sp>
        <p:nvSpPr>
          <p:cNvPr id="4" name="TextBox 3"/>
          <p:cNvSpPr txBox="1"/>
          <p:nvPr/>
        </p:nvSpPr>
        <p:spPr>
          <a:xfrm>
            <a:off x="6456680" y="5159121"/>
            <a:ext cx="3383280" cy="584775"/>
          </a:xfrm>
          <a:prstGeom prst="rect">
            <a:avLst/>
          </a:prstGeom>
          <a:noFill/>
        </p:spPr>
        <p:txBody>
          <a:bodyPr wrap="square" rtlCol="0">
            <a:spAutoFit/>
          </a:bodyPr>
          <a:lstStyle/>
          <a:p>
            <a:r>
              <a:rPr lang="en-US" sz="3200" dirty="0"/>
              <a:t>= 1.955 moles</a:t>
            </a:r>
          </a:p>
        </p:txBody>
      </p:sp>
      <p:sp>
        <p:nvSpPr>
          <p:cNvPr id="6" name="TextBox 5"/>
          <p:cNvSpPr txBox="1"/>
          <p:nvPr/>
        </p:nvSpPr>
        <p:spPr>
          <a:xfrm>
            <a:off x="4648200" y="4927600"/>
            <a:ext cx="1579880" cy="1077218"/>
          </a:xfrm>
          <a:prstGeom prst="rect">
            <a:avLst/>
          </a:prstGeom>
          <a:noFill/>
        </p:spPr>
        <p:txBody>
          <a:bodyPr wrap="square" rtlCol="0">
            <a:spAutoFit/>
          </a:bodyPr>
          <a:lstStyle/>
          <a:p>
            <a:r>
              <a:rPr lang="en-US" sz="3200" dirty="0"/>
              <a:t> 1 mole</a:t>
            </a:r>
          </a:p>
          <a:p>
            <a:r>
              <a:rPr lang="en-US" sz="3200" dirty="0"/>
              <a:t>   44 g </a:t>
            </a:r>
          </a:p>
        </p:txBody>
      </p:sp>
    </p:spTree>
    <p:extLst>
      <p:ext uri="{BB962C8B-B14F-4D97-AF65-F5344CB8AC3E}">
        <p14:creationId xmlns:p14="http://schemas.microsoft.com/office/powerpoint/2010/main" val="32578674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Empirical vs Molecular Formulas</a:t>
            </a:r>
          </a:p>
        </p:txBody>
      </p:sp>
      <p:sp>
        <p:nvSpPr>
          <p:cNvPr id="3" name="Content Placeholder 2"/>
          <p:cNvSpPr>
            <a:spLocks noGrp="1"/>
          </p:cNvSpPr>
          <p:nvPr>
            <p:ph idx="1"/>
          </p:nvPr>
        </p:nvSpPr>
        <p:spPr/>
        <p:txBody>
          <a:bodyPr/>
          <a:lstStyle/>
          <a:p>
            <a:pPr marL="0" indent="0">
              <a:buNone/>
            </a:pPr>
            <a:r>
              <a:rPr lang="en-US" dirty="0"/>
              <a:t>There are two types of chemical formulas: molecular formulas and empirical formulas. </a:t>
            </a:r>
          </a:p>
          <a:p>
            <a:pPr marL="0" indent="0">
              <a:buNone/>
            </a:pPr>
            <a:endParaRPr lang="en-US" sz="100" dirty="0"/>
          </a:p>
          <a:p>
            <a:pPr marL="0" indent="0">
              <a:buNone/>
            </a:pPr>
            <a:r>
              <a:rPr lang="en-US" dirty="0"/>
              <a:t>(These play a big role in organic chemistry, which we will get to near the end of the year.)</a:t>
            </a:r>
          </a:p>
          <a:p>
            <a:pPr marL="0" indent="0">
              <a:buNone/>
            </a:pPr>
            <a:endParaRPr lang="en-US" sz="100" dirty="0"/>
          </a:p>
          <a:p>
            <a:pPr marL="0" indent="0">
              <a:buNone/>
            </a:pPr>
            <a:r>
              <a:rPr lang="en-US" dirty="0"/>
              <a:t>The difference between them, is that an empirical formula is the simplest it can be, while a molecular formula is based on the molecule, which may or may not be in its simplest form.</a:t>
            </a:r>
          </a:p>
        </p:txBody>
      </p:sp>
    </p:spTree>
    <p:extLst>
      <p:ext uri="{BB962C8B-B14F-4D97-AF65-F5344CB8AC3E}">
        <p14:creationId xmlns:p14="http://schemas.microsoft.com/office/powerpoint/2010/main" val="32313738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Empirical vs Molecular Formulas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53198425"/>
              </p:ext>
            </p:extLst>
          </p:nvPr>
        </p:nvGraphicFramePr>
        <p:xfrm>
          <a:off x="548640" y="1930401"/>
          <a:ext cx="11023599" cy="3759198"/>
        </p:xfrm>
        <a:graphic>
          <a:graphicData uri="http://schemas.openxmlformats.org/drawingml/2006/table">
            <a:tbl>
              <a:tblPr firstRow="1" bandRow="1">
                <a:tableStyleId>{5C22544A-7EE6-4342-B048-85BDC9FD1C3A}</a:tableStyleId>
              </a:tblPr>
              <a:tblGrid>
                <a:gridCol w="3674533">
                  <a:extLst>
                    <a:ext uri="{9D8B030D-6E8A-4147-A177-3AD203B41FA5}">
                      <a16:colId xmlns:a16="http://schemas.microsoft.com/office/drawing/2014/main" val="20000"/>
                    </a:ext>
                  </a:extLst>
                </a:gridCol>
                <a:gridCol w="3674533">
                  <a:extLst>
                    <a:ext uri="{9D8B030D-6E8A-4147-A177-3AD203B41FA5}">
                      <a16:colId xmlns:a16="http://schemas.microsoft.com/office/drawing/2014/main" val="20001"/>
                    </a:ext>
                  </a:extLst>
                </a:gridCol>
                <a:gridCol w="3674533">
                  <a:extLst>
                    <a:ext uri="{9D8B030D-6E8A-4147-A177-3AD203B41FA5}">
                      <a16:colId xmlns:a16="http://schemas.microsoft.com/office/drawing/2014/main" val="20002"/>
                    </a:ext>
                  </a:extLst>
                </a:gridCol>
              </a:tblGrid>
              <a:tr h="626533">
                <a:tc>
                  <a:txBody>
                    <a:bodyPr/>
                    <a:lstStyle/>
                    <a:p>
                      <a:r>
                        <a:rPr lang="en-US" sz="2800" dirty="0"/>
                        <a:t>Compound</a:t>
                      </a:r>
                    </a:p>
                  </a:txBody>
                  <a:tcPr/>
                </a:tc>
                <a:tc>
                  <a:txBody>
                    <a:bodyPr/>
                    <a:lstStyle/>
                    <a:p>
                      <a:r>
                        <a:rPr lang="en-US" sz="2800" dirty="0"/>
                        <a:t>Molecular</a:t>
                      </a:r>
                    </a:p>
                  </a:txBody>
                  <a:tcPr/>
                </a:tc>
                <a:tc>
                  <a:txBody>
                    <a:bodyPr/>
                    <a:lstStyle/>
                    <a:p>
                      <a:r>
                        <a:rPr lang="en-US" sz="2800" dirty="0"/>
                        <a:t>Empirical</a:t>
                      </a:r>
                    </a:p>
                  </a:txBody>
                  <a:tcPr/>
                </a:tc>
                <a:extLst>
                  <a:ext uri="{0D108BD9-81ED-4DB2-BD59-A6C34878D82A}">
                    <a16:rowId xmlns:a16="http://schemas.microsoft.com/office/drawing/2014/main" val="10000"/>
                  </a:ext>
                </a:extLst>
              </a:tr>
              <a:tr h="626533">
                <a:tc>
                  <a:txBody>
                    <a:bodyPr/>
                    <a:lstStyle/>
                    <a:p>
                      <a:r>
                        <a:rPr lang="en-US" sz="2800" dirty="0"/>
                        <a:t>Water</a:t>
                      </a:r>
                    </a:p>
                  </a:txBody>
                  <a:tcPr/>
                </a:tc>
                <a:tc>
                  <a:txBody>
                    <a:bodyPr/>
                    <a:lstStyle/>
                    <a:p>
                      <a:r>
                        <a:rPr lang="en-US" sz="2800" dirty="0"/>
                        <a:t>H</a:t>
                      </a:r>
                      <a:r>
                        <a:rPr lang="en-US" sz="2800" baseline="-25000" dirty="0"/>
                        <a:t>2</a:t>
                      </a:r>
                      <a:r>
                        <a:rPr lang="en-US" sz="2800" dirty="0"/>
                        <a:t>O</a:t>
                      </a:r>
                    </a:p>
                  </a:txBody>
                  <a:tcPr/>
                </a:tc>
                <a:tc>
                  <a:txBody>
                    <a:bodyPr/>
                    <a:lstStyle/>
                    <a:p>
                      <a:r>
                        <a:rPr lang="en-US" sz="2800" dirty="0"/>
                        <a:t>H</a:t>
                      </a:r>
                      <a:r>
                        <a:rPr lang="en-US" sz="2800" baseline="-25000" dirty="0"/>
                        <a:t>2</a:t>
                      </a:r>
                      <a:r>
                        <a:rPr lang="en-US" sz="2800" dirty="0"/>
                        <a:t>O</a:t>
                      </a:r>
                    </a:p>
                  </a:txBody>
                  <a:tcPr/>
                </a:tc>
                <a:extLst>
                  <a:ext uri="{0D108BD9-81ED-4DB2-BD59-A6C34878D82A}">
                    <a16:rowId xmlns:a16="http://schemas.microsoft.com/office/drawing/2014/main" val="10001"/>
                  </a:ext>
                </a:extLst>
              </a:tr>
              <a:tr h="626533">
                <a:tc>
                  <a:txBody>
                    <a:bodyPr/>
                    <a:lstStyle/>
                    <a:p>
                      <a:r>
                        <a:rPr lang="en-US" sz="2800" dirty="0"/>
                        <a:t>Glucose (sugar)</a:t>
                      </a:r>
                    </a:p>
                  </a:txBody>
                  <a:tcPr/>
                </a:tc>
                <a:tc>
                  <a:txBody>
                    <a:bodyPr/>
                    <a:lstStyle/>
                    <a:p>
                      <a:r>
                        <a:rPr lang="en-US" sz="2800" dirty="0"/>
                        <a:t>C</a:t>
                      </a:r>
                      <a:r>
                        <a:rPr lang="en-US" sz="2800" baseline="-25000" dirty="0"/>
                        <a:t>6</a:t>
                      </a:r>
                      <a:r>
                        <a:rPr lang="en-US" sz="2800" dirty="0"/>
                        <a:t>H</a:t>
                      </a:r>
                      <a:r>
                        <a:rPr lang="en-US" sz="2800" baseline="-25000" dirty="0"/>
                        <a:t>12</a:t>
                      </a:r>
                      <a:r>
                        <a:rPr lang="en-US" sz="2800" dirty="0"/>
                        <a:t>O</a:t>
                      </a:r>
                      <a:r>
                        <a:rPr lang="en-US" sz="2800" baseline="-25000" dirty="0"/>
                        <a:t>6</a:t>
                      </a:r>
                    </a:p>
                  </a:txBody>
                  <a:tcPr/>
                </a:tc>
                <a:tc>
                  <a:txBody>
                    <a:bodyPr/>
                    <a:lstStyle/>
                    <a:p>
                      <a:r>
                        <a:rPr lang="en-US" sz="2800" dirty="0"/>
                        <a:t>CH</a:t>
                      </a:r>
                      <a:r>
                        <a:rPr lang="en-US" sz="2800" baseline="-25000" dirty="0"/>
                        <a:t>2</a:t>
                      </a:r>
                      <a:r>
                        <a:rPr lang="en-US" sz="2800" dirty="0"/>
                        <a:t>O</a:t>
                      </a:r>
                    </a:p>
                  </a:txBody>
                  <a:tcPr/>
                </a:tc>
                <a:extLst>
                  <a:ext uri="{0D108BD9-81ED-4DB2-BD59-A6C34878D82A}">
                    <a16:rowId xmlns:a16="http://schemas.microsoft.com/office/drawing/2014/main" val="10002"/>
                  </a:ext>
                </a:extLst>
              </a:tr>
              <a:tr h="626533">
                <a:tc>
                  <a:txBody>
                    <a:bodyPr/>
                    <a:lstStyle/>
                    <a:p>
                      <a:r>
                        <a:rPr lang="en-US" sz="2800" dirty="0"/>
                        <a:t>Ethyne</a:t>
                      </a:r>
                    </a:p>
                  </a:txBody>
                  <a:tcPr/>
                </a:tc>
                <a:tc>
                  <a:txBody>
                    <a:bodyPr/>
                    <a:lstStyle/>
                    <a:p>
                      <a:r>
                        <a:rPr lang="en-US" sz="2800" baseline="0" dirty="0"/>
                        <a:t>C</a:t>
                      </a:r>
                      <a:r>
                        <a:rPr lang="en-US" sz="2800" baseline="-25000" dirty="0"/>
                        <a:t>2</a:t>
                      </a:r>
                      <a:r>
                        <a:rPr lang="en-US" sz="2800" baseline="0" dirty="0"/>
                        <a:t>H</a:t>
                      </a:r>
                      <a:r>
                        <a:rPr lang="en-US" sz="2800" baseline="-25000" dirty="0"/>
                        <a:t>2</a:t>
                      </a:r>
                    </a:p>
                  </a:txBody>
                  <a:tcPr/>
                </a:tc>
                <a:tc>
                  <a:txBody>
                    <a:bodyPr/>
                    <a:lstStyle/>
                    <a:p>
                      <a:r>
                        <a:rPr lang="en-US" sz="2800" baseline="0" dirty="0"/>
                        <a:t>CH</a:t>
                      </a:r>
                    </a:p>
                  </a:txBody>
                  <a:tcPr/>
                </a:tc>
                <a:extLst>
                  <a:ext uri="{0D108BD9-81ED-4DB2-BD59-A6C34878D82A}">
                    <a16:rowId xmlns:a16="http://schemas.microsoft.com/office/drawing/2014/main" val="10003"/>
                  </a:ext>
                </a:extLst>
              </a:tr>
              <a:tr h="626533">
                <a:tc>
                  <a:txBody>
                    <a:bodyPr/>
                    <a:lstStyle/>
                    <a:p>
                      <a:r>
                        <a:rPr lang="en-US" sz="2800" dirty="0"/>
                        <a:t>Benzene</a:t>
                      </a:r>
                    </a:p>
                  </a:txBody>
                  <a:tcPr/>
                </a:tc>
                <a:tc>
                  <a:txBody>
                    <a:bodyPr/>
                    <a:lstStyle/>
                    <a:p>
                      <a:r>
                        <a:rPr lang="en-US" sz="2800" dirty="0"/>
                        <a:t>C</a:t>
                      </a:r>
                      <a:r>
                        <a:rPr lang="en-US" sz="2800" baseline="-25000" dirty="0"/>
                        <a:t>6</a:t>
                      </a:r>
                      <a:r>
                        <a:rPr lang="en-US" sz="2800" dirty="0"/>
                        <a:t>H</a:t>
                      </a:r>
                      <a:r>
                        <a:rPr lang="en-US" sz="2800" baseline="-25000" dirty="0"/>
                        <a:t>6</a:t>
                      </a:r>
                    </a:p>
                  </a:txBody>
                  <a:tcPr/>
                </a:tc>
                <a:tc>
                  <a:txBody>
                    <a:bodyPr/>
                    <a:lstStyle/>
                    <a:p>
                      <a:r>
                        <a:rPr lang="en-US" sz="2800" dirty="0"/>
                        <a:t>CH</a:t>
                      </a:r>
                    </a:p>
                  </a:txBody>
                  <a:tcPr/>
                </a:tc>
                <a:extLst>
                  <a:ext uri="{0D108BD9-81ED-4DB2-BD59-A6C34878D82A}">
                    <a16:rowId xmlns:a16="http://schemas.microsoft.com/office/drawing/2014/main" val="10004"/>
                  </a:ext>
                </a:extLst>
              </a:tr>
              <a:tr h="626533">
                <a:tc>
                  <a:txBody>
                    <a:bodyPr/>
                    <a:lstStyle/>
                    <a:p>
                      <a:r>
                        <a:rPr lang="en-US" sz="2800" dirty="0"/>
                        <a:t>Ethane</a:t>
                      </a:r>
                    </a:p>
                  </a:txBody>
                  <a:tcPr/>
                </a:tc>
                <a:tc>
                  <a:txBody>
                    <a:bodyPr/>
                    <a:lstStyle/>
                    <a:p>
                      <a:r>
                        <a:rPr lang="en-US" sz="2800" dirty="0"/>
                        <a:t>C</a:t>
                      </a:r>
                      <a:r>
                        <a:rPr lang="en-US" sz="2800" baseline="-25000" dirty="0"/>
                        <a:t>2</a:t>
                      </a:r>
                      <a:r>
                        <a:rPr lang="en-US" sz="2800" dirty="0"/>
                        <a:t>H</a:t>
                      </a:r>
                      <a:r>
                        <a:rPr lang="en-US" sz="2800" baseline="-25000" dirty="0"/>
                        <a:t>6</a:t>
                      </a:r>
                    </a:p>
                  </a:txBody>
                  <a:tcPr/>
                </a:tc>
                <a:tc>
                  <a:txBody>
                    <a:bodyPr/>
                    <a:lstStyle/>
                    <a:p>
                      <a:r>
                        <a:rPr lang="en-US" sz="2800" dirty="0"/>
                        <a:t>CH</a:t>
                      </a:r>
                      <a:r>
                        <a:rPr lang="en-US" sz="2800" baseline="-25000" dirty="0"/>
                        <a:t>3</a:t>
                      </a:r>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2704062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Empirical vs Molecular Formulas</a:t>
            </a:r>
          </a:p>
        </p:txBody>
      </p:sp>
      <p:sp>
        <p:nvSpPr>
          <p:cNvPr id="3" name="Content Placeholder 2"/>
          <p:cNvSpPr>
            <a:spLocks noGrp="1"/>
          </p:cNvSpPr>
          <p:nvPr>
            <p:ph idx="1"/>
          </p:nvPr>
        </p:nvSpPr>
        <p:spPr>
          <a:xfrm>
            <a:off x="762000" y="1845734"/>
            <a:ext cx="10576560" cy="4023360"/>
          </a:xfrm>
        </p:spPr>
        <p:txBody>
          <a:bodyPr>
            <a:normAutofit/>
          </a:bodyPr>
          <a:lstStyle/>
          <a:p>
            <a:r>
              <a:rPr lang="en-US" dirty="0"/>
              <a:t>The regents can ask about these in a lot of different ways. Sometimes the problem will ask to identify the empirical formula, or find it based on the molecular formula. </a:t>
            </a:r>
          </a:p>
          <a:p>
            <a:pPr marL="0" indent="0">
              <a:buNone/>
            </a:pPr>
            <a:r>
              <a:rPr lang="en-US" dirty="0"/>
              <a:t>Other times:</a:t>
            </a:r>
          </a:p>
          <a:p>
            <a:pPr marL="0" indent="0">
              <a:buNone/>
            </a:pPr>
            <a:r>
              <a:rPr lang="en-US" dirty="0"/>
              <a:t>A compound has an empirical formula of NH</a:t>
            </a:r>
            <a:r>
              <a:rPr lang="en-US" baseline="-25000" dirty="0"/>
              <a:t>2</a:t>
            </a:r>
            <a:r>
              <a:rPr lang="en-US" dirty="0"/>
              <a:t>. The molar mass of the compound is 32.06 g/mol. Find the molecular formula.</a:t>
            </a:r>
          </a:p>
          <a:p>
            <a:pPr marL="0" indent="0">
              <a:buNone/>
            </a:pPr>
            <a:r>
              <a:rPr lang="en-US" dirty="0"/>
              <a:t>Calculate the molecular formula of a compound whose molar mass is 90.0 g/</a:t>
            </a:r>
            <a:r>
              <a:rPr lang="en-US" dirty="0" err="1"/>
              <a:t>mol</a:t>
            </a:r>
            <a:r>
              <a:rPr lang="en-US" dirty="0"/>
              <a:t> and empirical formula is CH</a:t>
            </a:r>
            <a:r>
              <a:rPr lang="en-US" baseline="-25000" dirty="0"/>
              <a:t>4</a:t>
            </a:r>
            <a:r>
              <a:rPr lang="en-US" dirty="0"/>
              <a:t>N.</a:t>
            </a:r>
          </a:p>
        </p:txBody>
      </p:sp>
    </p:spTree>
    <p:extLst>
      <p:ext uri="{BB962C8B-B14F-4D97-AF65-F5344CB8AC3E}">
        <p14:creationId xmlns:p14="http://schemas.microsoft.com/office/powerpoint/2010/main" val="11658805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Empirical vs Molecular Formulas</a:t>
            </a:r>
          </a:p>
        </p:txBody>
      </p:sp>
      <p:sp>
        <p:nvSpPr>
          <p:cNvPr id="3" name="Content Placeholder 2"/>
          <p:cNvSpPr>
            <a:spLocks noGrp="1"/>
          </p:cNvSpPr>
          <p:nvPr>
            <p:ph idx="1"/>
          </p:nvPr>
        </p:nvSpPr>
        <p:spPr>
          <a:xfrm>
            <a:off x="762000" y="1845734"/>
            <a:ext cx="10576560" cy="4023360"/>
          </a:xfrm>
        </p:spPr>
        <p:txBody>
          <a:bodyPr>
            <a:normAutofit/>
          </a:bodyPr>
          <a:lstStyle/>
          <a:p>
            <a:r>
              <a:rPr lang="en-US" dirty="0"/>
              <a:t>Practice:</a:t>
            </a:r>
          </a:p>
          <a:p>
            <a:r>
              <a:rPr lang="en-US" dirty="0"/>
              <a:t>What is the empirical formula of the compound C</a:t>
            </a:r>
            <a:r>
              <a:rPr lang="en-US" baseline="-25000" dirty="0"/>
              <a:t>4</a:t>
            </a:r>
            <a:r>
              <a:rPr lang="en-US" dirty="0"/>
              <a:t>H</a:t>
            </a:r>
            <a:r>
              <a:rPr lang="en-US" baseline="-25000" dirty="0"/>
              <a:t>12</a:t>
            </a:r>
            <a:r>
              <a:rPr lang="en-US" dirty="0"/>
              <a:t>?</a:t>
            </a:r>
          </a:p>
          <a:p>
            <a:endParaRPr lang="en-US" dirty="0"/>
          </a:p>
          <a:p>
            <a:r>
              <a:rPr lang="en-US" dirty="0"/>
              <a:t>What is the molecular formula of a compound with a molar mass of 150 g / </a:t>
            </a:r>
            <a:r>
              <a:rPr lang="en-US" dirty="0" err="1"/>
              <a:t>mol</a:t>
            </a:r>
            <a:r>
              <a:rPr lang="en-US" dirty="0"/>
              <a:t> and an empirical formula of CH</a:t>
            </a:r>
            <a:r>
              <a:rPr lang="en-US" baseline="-25000" dirty="0"/>
              <a:t>2</a:t>
            </a:r>
            <a:r>
              <a:rPr lang="en-US" dirty="0"/>
              <a:t>O?</a:t>
            </a:r>
          </a:p>
          <a:p>
            <a:endParaRPr lang="en-US" dirty="0"/>
          </a:p>
          <a:p>
            <a:r>
              <a:rPr lang="en-US" dirty="0"/>
              <a:t>What is the molecular formula of a compound with a molar mass of 174 g / </a:t>
            </a:r>
            <a:r>
              <a:rPr lang="en-US" dirty="0" err="1"/>
              <a:t>mol</a:t>
            </a:r>
            <a:r>
              <a:rPr lang="en-US" dirty="0"/>
              <a:t> and an empirical formula of N</a:t>
            </a:r>
            <a:r>
              <a:rPr lang="en-US" baseline="-25000" dirty="0"/>
              <a:t>2</a:t>
            </a:r>
            <a:r>
              <a:rPr lang="en-US" dirty="0"/>
              <a:t>H?</a:t>
            </a:r>
          </a:p>
        </p:txBody>
      </p:sp>
    </p:spTree>
    <p:extLst>
      <p:ext uri="{BB962C8B-B14F-4D97-AF65-F5344CB8AC3E}">
        <p14:creationId xmlns:p14="http://schemas.microsoft.com/office/powerpoint/2010/main" val="37982251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Empirical vs Molecular Formulas</a:t>
            </a:r>
          </a:p>
        </p:txBody>
      </p:sp>
      <p:sp>
        <p:nvSpPr>
          <p:cNvPr id="3" name="Content Placeholder 2"/>
          <p:cNvSpPr>
            <a:spLocks noGrp="1"/>
          </p:cNvSpPr>
          <p:nvPr>
            <p:ph idx="1"/>
          </p:nvPr>
        </p:nvSpPr>
        <p:spPr>
          <a:xfrm>
            <a:off x="762000" y="1845734"/>
            <a:ext cx="10576560" cy="4023360"/>
          </a:xfrm>
        </p:spPr>
        <p:txBody>
          <a:bodyPr>
            <a:normAutofit/>
          </a:bodyPr>
          <a:lstStyle/>
          <a:p>
            <a:r>
              <a:rPr lang="en-US" dirty="0"/>
              <a:t>Practice:</a:t>
            </a:r>
          </a:p>
          <a:p>
            <a:r>
              <a:rPr lang="en-US" dirty="0"/>
              <a:t>What is the empirical formula of the compound C</a:t>
            </a:r>
            <a:r>
              <a:rPr lang="en-US" baseline="-25000" dirty="0"/>
              <a:t>4</a:t>
            </a:r>
            <a:r>
              <a:rPr lang="en-US" dirty="0"/>
              <a:t>H</a:t>
            </a:r>
            <a:r>
              <a:rPr lang="en-US" baseline="-25000" dirty="0"/>
              <a:t>12</a:t>
            </a:r>
            <a:r>
              <a:rPr lang="en-US" dirty="0"/>
              <a:t>? </a:t>
            </a:r>
            <a:r>
              <a:rPr lang="en-US" b="1" dirty="0">
                <a:solidFill>
                  <a:srgbClr val="92D050"/>
                </a:solidFill>
              </a:rPr>
              <a:t>CH</a:t>
            </a:r>
            <a:r>
              <a:rPr lang="en-US" b="1" baseline="-25000" dirty="0">
                <a:solidFill>
                  <a:srgbClr val="92D050"/>
                </a:solidFill>
              </a:rPr>
              <a:t>3</a:t>
            </a:r>
          </a:p>
          <a:p>
            <a:endParaRPr lang="en-US" dirty="0"/>
          </a:p>
          <a:p>
            <a:r>
              <a:rPr lang="en-US" dirty="0"/>
              <a:t>What is the molecular formula of a compound with a molar mass of 150 g / </a:t>
            </a:r>
            <a:r>
              <a:rPr lang="en-US" dirty="0" err="1"/>
              <a:t>mol</a:t>
            </a:r>
            <a:r>
              <a:rPr lang="en-US" dirty="0"/>
              <a:t> and an empirical formula of CH</a:t>
            </a:r>
            <a:r>
              <a:rPr lang="en-US" baseline="-25000" dirty="0"/>
              <a:t>2</a:t>
            </a:r>
            <a:r>
              <a:rPr lang="en-US" dirty="0"/>
              <a:t>O?  </a:t>
            </a:r>
            <a:r>
              <a:rPr lang="en-US" b="1" dirty="0">
                <a:solidFill>
                  <a:srgbClr val="92D050"/>
                </a:solidFill>
              </a:rPr>
              <a:t>C</a:t>
            </a:r>
            <a:r>
              <a:rPr lang="en-US" b="1" baseline="-25000" dirty="0">
                <a:solidFill>
                  <a:srgbClr val="92D050"/>
                </a:solidFill>
              </a:rPr>
              <a:t>5</a:t>
            </a:r>
            <a:r>
              <a:rPr lang="en-US" b="1" dirty="0">
                <a:solidFill>
                  <a:srgbClr val="92D050"/>
                </a:solidFill>
              </a:rPr>
              <a:t>H</a:t>
            </a:r>
            <a:r>
              <a:rPr lang="en-US" b="1" baseline="-25000" dirty="0">
                <a:solidFill>
                  <a:srgbClr val="92D050"/>
                </a:solidFill>
              </a:rPr>
              <a:t>10</a:t>
            </a:r>
            <a:r>
              <a:rPr lang="en-US" b="1" dirty="0">
                <a:solidFill>
                  <a:srgbClr val="92D050"/>
                </a:solidFill>
              </a:rPr>
              <a:t>O</a:t>
            </a:r>
            <a:r>
              <a:rPr lang="en-US" b="1" baseline="-25000" dirty="0">
                <a:solidFill>
                  <a:srgbClr val="92D050"/>
                </a:solidFill>
              </a:rPr>
              <a:t>5</a:t>
            </a:r>
          </a:p>
          <a:p>
            <a:endParaRPr lang="en-US" dirty="0"/>
          </a:p>
          <a:p>
            <a:r>
              <a:rPr lang="en-US" dirty="0"/>
              <a:t>What is the molecular formula of a compound with a molar mass of 174 g / </a:t>
            </a:r>
            <a:r>
              <a:rPr lang="en-US" dirty="0" err="1"/>
              <a:t>mol</a:t>
            </a:r>
            <a:r>
              <a:rPr lang="en-US" dirty="0"/>
              <a:t> and an empirical formula of N</a:t>
            </a:r>
            <a:r>
              <a:rPr lang="en-US" baseline="-25000" dirty="0"/>
              <a:t>2</a:t>
            </a:r>
            <a:r>
              <a:rPr lang="en-US" dirty="0"/>
              <a:t>H? </a:t>
            </a:r>
            <a:r>
              <a:rPr lang="en-US" b="1" dirty="0">
                <a:solidFill>
                  <a:srgbClr val="92D050"/>
                </a:solidFill>
              </a:rPr>
              <a:t>N</a:t>
            </a:r>
            <a:r>
              <a:rPr lang="en-US" b="1" baseline="-25000" dirty="0">
                <a:solidFill>
                  <a:srgbClr val="92D050"/>
                </a:solidFill>
              </a:rPr>
              <a:t>12</a:t>
            </a:r>
            <a:r>
              <a:rPr lang="en-US" b="1" dirty="0">
                <a:solidFill>
                  <a:srgbClr val="92D050"/>
                </a:solidFill>
              </a:rPr>
              <a:t>H</a:t>
            </a:r>
            <a:r>
              <a:rPr lang="en-US" b="1" baseline="-25000" dirty="0">
                <a:solidFill>
                  <a:srgbClr val="92D050"/>
                </a:solidFill>
              </a:rPr>
              <a:t>6</a:t>
            </a:r>
          </a:p>
        </p:txBody>
      </p:sp>
    </p:spTree>
    <p:extLst>
      <p:ext uri="{BB962C8B-B14F-4D97-AF65-F5344CB8AC3E}">
        <p14:creationId xmlns:p14="http://schemas.microsoft.com/office/powerpoint/2010/main" val="6576089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sp>
        <p:nvSpPr>
          <p:cNvPr id="6" name="TextBox 5"/>
          <p:cNvSpPr txBox="1"/>
          <p:nvPr/>
        </p:nvSpPr>
        <p:spPr>
          <a:xfrm>
            <a:off x="1097280" y="4167833"/>
            <a:ext cx="1233577" cy="1569660"/>
          </a:xfrm>
          <a:prstGeom prst="rect">
            <a:avLst/>
          </a:prstGeom>
          <a:noFill/>
        </p:spPr>
        <p:txBody>
          <a:bodyPr wrap="square" rtlCol="0">
            <a:spAutoFit/>
          </a:bodyPr>
          <a:lstStyle/>
          <a:p>
            <a:r>
              <a:rPr lang="en-US" sz="9600" dirty="0">
                <a:solidFill>
                  <a:srgbClr val="FF0000"/>
                </a:solidFill>
              </a:rPr>
              <a:t>1.</a:t>
            </a:r>
            <a:endParaRPr lang="en-US" dirty="0">
              <a:solidFill>
                <a:srgbClr val="FF0000"/>
              </a:solidFill>
            </a:endParaRPr>
          </a:p>
        </p:txBody>
      </p:sp>
      <p:sp>
        <p:nvSpPr>
          <p:cNvPr id="10" name="TextBox 9"/>
          <p:cNvSpPr txBox="1"/>
          <p:nvPr/>
        </p:nvSpPr>
        <p:spPr>
          <a:xfrm>
            <a:off x="6839239" y="4167833"/>
            <a:ext cx="1233577" cy="1569660"/>
          </a:xfrm>
          <a:prstGeom prst="rect">
            <a:avLst/>
          </a:prstGeom>
          <a:noFill/>
        </p:spPr>
        <p:txBody>
          <a:bodyPr wrap="square" rtlCol="0">
            <a:spAutoFit/>
          </a:bodyPr>
          <a:lstStyle/>
          <a:p>
            <a:r>
              <a:rPr lang="en-US" sz="9600" dirty="0">
                <a:solidFill>
                  <a:srgbClr val="FF0000"/>
                </a:solidFill>
              </a:rPr>
              <a:t>3.</a:t>
            </a:r>
            <a:endParaRPr lang="en-US" dirty="0">
              <a:solidFill>
                <a:srgbClr val="FF0000"/>
              </a:solidFill>
            </a:endParaRPr>
          </a:p>
        </p:txBody>
      </p:sp>
      <p:sp>
        <p:nvSpPr>
          <p:cNvPr id="11" name="TextBox 10"/>
          <p:cNvSpPr txBox="1"/>
          <p:nvPr/>
        </p:nvSpPr>
        <p:spPr>
          <a:xfrm>
            <a:off x="3968259" y="4167833"/>
            <a:ext cx="1233577" cy="1569660"/>
          </a:xfrm>
          <a:prstGeom prst="rect">
            <a:avLst/>
          </a:prstGeom>
          <a:noFill/>
        </p:spPr>
        <p:txBody>
          <a:bodyPr wrap="square" rtlCol="0">
            <a:spAutoFit/>
          </a:bodyPr>
          <a:lstStyle/>
          <a:p>
            <a:r>
              <a:rPr lang="en-US" sz="9600" dirty="0">
                <a:solidFill>
                  <a:srgbClr val="FF0000"/>
                </a:solidFill>
              </a:rPr>
              <a:t>2.</a:t>
            </a:r>
            <a:endParaRPr lang="en-US" dirty="0">
              <a:solidFill>
                <a:srgbClr val="FF0000"/>
              </a:solidFill>
            </a:endParaRPr>
          </a:p>
        </p:txBody>
      </p:sp>
      <p:sp>
        <p:nvSpPr>
          <p:cNvPr id="8" name="TextBox 7"/>
          <p:cNvSpPr txBox="1"/>
          <p:nvPr/>
        </p:nvSpPr>
        <p:spPr>
          <a:xfrm>
            <a:off x="0" y="2320506"/>
            <a:ext cx="12192000" cy="523220"/>
          </a:xfrm>
          <a:prstGeom prst="rect">
            <a:avLst/>
          </a:prstGeom>
          <a:noFill/>
        </p:spPr>
        <p:txBody>
          <a:bodyPr wrap="square" rtlCol="0">
            <a:spAutoFit/>
          </a:bodyPr>
          <a:lstStyle/>
          <a:p>
            <a:pPr algn="ctr"/>
            <a:r>
              <a:rPr lang="en-US" sz="2800" dirty="0"/>
              <a:t>Which is an empirical formula?</a:t>
            </a:r>
          </a:p>
        </p:txBody>
      </p:sp>
      <p:sp>
        <p:nvSpPr>
          <p:cNvPr id="12" name="TextBox 11"/>
          <p:cNvSpPr txBox="1"/>
          <p:nvPr/>
        </p:nvSpPr>
        <p:spPr>
          <a:xfrm>
            <a:off x="9254435" y="5737493"/>
            <a:ext cx="1820173" cy="369332"/>
          </a:xfrm>
          <a:prstGeom prst="rect">
            <a:avLst/>
          </a:prstGeom>
          <a:noFill/>
        </p:spPr>
        <p:txBody>
          <a:bodyPr wrap="square" rtlCol="0">
            <a:spAutoFit/>
          </a:bodyPr>
          <a:lstStyle/>
          <a:p>
            <a:endParaRPr lang="en-US" dirty="0"/>
          </a:p>
        </p:txBody>
      </p:sp>
      <p:sp>
        <p:nvSpPr>
          <p:cNvPr id="16" name="TextBox 15"/>
          <p:cNvSpPr txBox="1"/>
          <p:nvPr/>
        </p:nvSpPr>
        <p:spPr>
          <a:xfrm>
            <a:off x="9922103" y="4167833"/>
            <a:ext cx="1233577" cy="1569660"/>
          </a:xfrm>
          <a:prstGeom prst="rect">
            <a:avLst/>
          </a:prstGeom>
          <a:noFill/>
        </p:spPr>
        <p:txBody>
          <a:bodyPr wrap="square" rtlCol="0">
            <a:spAutoFit/>
          </a:bodyPr>
          <a:lstStyle/>
          <a:p>
            <a:r>
              <a:rPr lang="en-US" sz="9600" dirty="0">
                <a:solidFill>
                  <a:srgbClr val="FF0000"/>
                </a:solidFill>
              </a:rPr>
              <a:t>4.</a:t>
            </a:r>
            <a:endParaRPr lang="en-US" dirty="0">
              <a:solidFill>
                <a:srgbClr val="FF0000"/>
              </a:solidFill>
            </a:endParaRPr>
          </a:p>
        </p:txBody>
      </p:sp>
      <p:sp>
        <p:nvSpPr>
          <p:cNvPr id="3" name="Rectangle 2"/>
          <p:cNvSpPr/>
          <p:nvPr/>
        </p:nvSpPr>
        <p:spPr>
          <a:xfrm rot="19982671">
            <a:off x="-168688" y="350262"/>
            <a:ext cx="2531935" cy="1323439"/>
          </a:xfrm>
          <a:prstGeom prst="rect">
            <a:avLst/>
          </a:prstGeom>
          <a:noFill/>
        </p:spPr>
        <p:txBody>
          <a:bodyPr wrap="square" lIns="91440" tIns="45720" rIns="91440" bIns="45720">
            <a:spAutoFit/>
          </a:bodyPr>
          <a:lstStyle/>
          <a:p>
            <a:pPr algn="ctr"/>
            <a:r>
              <a:rPr lang="en-US" sz="4000" b="1" cap="none" spc="0" dirty="0">
                <a:ln w="22225">
                  <a:solidFill>
                    <a:schemeClr val="accent2"/>
                  </a:solidFill>
                  <a:prstDash val="solid"/>
                </a:ln>
                <a:solidFill>
                  <a:schemeClr val="accent2">
                    <a:lumMod val="40000"/>
                    <a:lumOff val="60000"/>
                  </a:schemeClr>
                </a:solidFill>
                <a:effectLst/>
              </a:rPr>
              <a:t>REGENTS </a:t>
            </a:r>
          </a:p>
          <a:p>
            <a:pPr algn="ctr"/>
            <a:r>
              <a:rPr lang="en-US" sz="4000" b="1" cap="none" spc="0" dirty="0">
                <a:ln w="22225">
                  <a:solidFill>
                    <a:schemeClr val="accent2"/>
                  </a:solidFill>
                  <a:prstDash val="solid"/>
                </a:ln>
                <a:solidFill>
                  <a:schemeClr val="accent2">
                    <a:lumMod val="40000"/>
                    <a:lumOff val="60000"/>
                  </a:schemeClr>
                </a:solidFill>
                <a:effectLst/>
              </a:rPr>
              <a:t>QUESTION</a:t>
            </a:r>
          </a:p>
        </p:txBody>
      </p:sp>
      <p:sp>
        <p:nvSpPr>
          <p:cNvPr id="4" name="TextBox 3"/>
          <p:cNvSpPr txBox="1"/>
          <p:nvPr/>
        </p:nvSpPr>
        <p:spPr>
          <a:xfrm>
            <a:off x="0" y="5567680"/>
            <a:ext cx="12192000" cy="523220"/>
          </a:xfrm>
          <a:prstGeom prst="rect">
            <a:avLst/>
          </a:prstGeom>
          <a:noFill/>
        </p:spPr>
        <p:txBody>
          <a:bodyPr wrap="square" rtlCol="0">
            <a:spAutoFit/>
          </a:bodyPr>
          <a:lstStyle/>
          <a:p>
            <a:r>
              <a:rPr lang="en-US" sz="2800" dirty="0"/>
              <a:t>              C</a:t>
            </a:r>
            <a:r>
              <a:rPr lang="en-US" sz="2800" baseline="-25000" dirty="0"/>
              <a:t>2</a:t>
            </a:r>
            <a:r>
              <a:rPr lang="en-US" sz="2800" dirty="0"/>
              <a:t>H</a:t>
            </a:r>
            <a:r>
              <a:rPr lang="en-US" sz="2800" baseline="-25000" dirty="0"/>
              <a:t>2	</a:t>
            </a:r>
            <a:r>
              <a:rPr lang="en-US" sz="2800" dirty="0"/>
              <a:t>		     H</a:t>
            </a:r>
            <a:r>
              <a:rPr lang="en-US" sz="2800" baseline="-25000" dirty="0"/>
              <a:t>2</a:t>
            </a:r>
            <a:r>
              <a:rPr lang="en-US" sz="2800" dirty="0"/>
              <a:t>O		      H</a:t>
            </a:r>
            <a:r>
              <a:rPr lang="en-US" sz="2800" baseline="-25000" dirty="0"/>
              <a:t>2</a:t>
            </a:r>
            <a:r>
              <a:rPr lang="en-US" sz="2800" dirty="0"/>
              <a:t>O</a:t>
            </a:r>
            <a:r>
              <a:rPr lang="en-US" sz="2800" baseline="-25000" dirty="0"/>
              <a:t>2</a:t>
            </a:r>
            <a:r>
              <a:rPr lang="en-US" sz="2800" dirty="0"/>
              <a:t>		        C</a:t>
            </a:r>
            <a:r>
              <a:rPr lang="en-US" sz="2800" baseline="-25000" dirty="0"/>
              <a:t>6</a:t>
            </a:r>
            <a:r>
              <a:rPr lang="en-US" sz="2800" dirty="0"/>
              <a:t>H</a:t>
            </a:r>
            <a:r>
              <a:rPr lang="en-US" sz="2800" baseline="-25000" dirty="0"/>
              <a:t>12</a:t>
            </a:r>
            <a:r>
              <a:rPr lang="en-US" sz="2800" dirty="0"/>
              <a:t>O</a:t>
            </a:r>
            <a:r>
              <a:rPr lang="en-US" sz="2800" baseline="-25000" dirty="0"/>
              <a:t>6</a:t>
            </a:r>
            <a:r>
              <a:rPr lang="en-US" sz="2800" dirty="0"/>
              <a:t>	</a:t>
            </a:r>
            <a:endParaRPr lang="en-US" sz="2800" baseline="-25000" dirty="0"/>
          </a:p>
        </p:txBody>
      </p:sp>
    </p:spTree>
    <p:extLst>
      <p:ext uri="{BB962C8B-B14F-4D97-AF65-F5344CB8AC3E}">
        <p14:creationId xmlns:p14="http://schemas.microsoft.com/office/powerpoint/2010/main" val="37011790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sp>
        <p:nvSpPr>
          <p:cNvPr id="6" name="TextBox 5"/>
          <p:cNvSpPr txBox="1"/>
          <p:nvPr/>
        </p:nvSpPr>
        <p:spPr>
          <a:xfrm>
            <a:off x="1097280" y="4167833"/>
            <a:ext cx="1233577" cy="1569660"/>
          </a:xfrm>
          <a:prstGeom prst="rect">
            <a:avLst/>
          </a:prstGeom>
          <a:noFill/>
        </p:spPr>
        <p:txBody>
          <a:bodyPr wrap="square" rtlCol="0">
            <a:spAutoFit/>
          </a:bodyPr>
          <a:lstStyle/>
          <a:p>
            <a:r>
              <a:rPr lang="en-US" sz="9600" dirty="0">
                <a:solidFill>
                  <a:srgbClr val="FF0000"/>
                </a:solidFill>
              </a:rPr>
              <a:t>1.</a:t>
            </a:r>
            <a:endParaRPr lang="en-US" dirty="0">
              <a:solidFill>
                <a:srgbClr val="FF0000"/>
              </a:solidFill>
            </a:endParaRPr>
          </a:p>
        </p:txBody>
      </p:sp>
      <p:sp>
        <p:nvSpPr>
          <p:cNvPr id="10" name="TextBox 9"/>
          <p:cNvSpPr txBox="1"/>
          <p:nvPr/>
        </p:nvSpPr>
        <p:spPr>
          <a:xfrm>
            <a:off x="6839239" y="4167833"/>
            <a:ext cx="1233577" cy="1569660"/>
          </a:xfrm>
          <a:prstGeom prst="rect">
            <a:avLst/>
          </a:prstGeom>
          <a:noFill/>
        </p:spPr>
        <p:txBody>
          <a:bodyPr wrap="square" rtlCol="0">
            <a:spAutoFit/>
          </a:bodyPr>
          <a:lstStyle/>
          <a:p>
            <a:r>
              <a:rPr lang="en-US" sz="9600" dirty="0">
                <a:solidFill>
                  <a:srgbClr val="FF0000"/>
                </a:solidFill>
              </a:rPr>
              <a:t>3.</a:t>
            </a:r>
            <a:endParaRPr lang="en-US" dirty="0">
              <a:solidFill>
                <a:srgbClr val="FF0000"/>
              </a:solidFill>
            </a:endParaRPr>
          </a:p>
        </p:txBody>
      </p:sp>
      <p:sp>
        <p:nvSpPr>
          <p:cNvPr id="11" name="TextBox 10"/>
          <p:cNvSpPr txBox="1"/>
          <p:nvPr/>
        </p:nvSpPr>
        <p:spPr>
          <a:xfrm>
            <a:off x="3968259" y="4167833"/>
            <a:ext cx="1233577" cy="1569660"/>
          </a:xfrm>
          <a:prstGeom prst="rect">
            <a:avLst/>
          </a:prstGeom>
          <a:noFill/>
        </p:spPr>
        <p:txBody>
          <a:bodyPr wrap="square" rtlCol="0">
            <a:spAutoFit/>
          </a:bodyPr>
          <a:lstStyle/>
          <a:p>
            <a:r>
              <a:rPr lang="en-US" sz="9600" dirty="0">
                <a:solidFill>
                  <a:srgbClr val="FF0000"/>
                </a:solidFill>
              </a:rPr>
              <a:t>2.</a:t>
            </a:r>
            <a:endParaRPr lang="en-US" dirty="0">
              <a:solidFill>
                <a:srgbClr val="FF0000"/>
              </a:solidFill>
            </a:endParaRPr>
          </a:p>
        </p:txBody>
      </p:sp>
      <p:sp>
        <p:nvSpPr>
          <p:cNvPr id="8" name="TextBox 7"/>
          <p:cNvSpPr txBox="1"/>
          <p:nvPr/>
        </p:nvSpPr>
        <p:spPr>
          <a:xfrm>
            <a:off x="0" y="2320506"/>
            <a:ext cx="12192000" cy="523220"/>
          </a:xfrm>
          <a:prstGeom prst="rect">
            <a:avLst/>
          </a:prstGeom>
          <a:noFill/>
        </p:spPr>
        <p:txBody>
          <a:bodyPr wrap="square" rtlCol="0">
            <a:spAutoFit/>
          </a:bodyPr>
          <a:lstStyle/>
          <a:p>
            <a:pPr algn="ctr"/>
            <a:r>
              <a:rPr lang="en-US" sz="2800" dirty="0"/>
              <a:t>Which is an empirical formula?</a:t>
            </a:r>
          </a:p>
        </p:txBody>
      </p:sp>
      <p:sp>
        <p:nvSpPr>
          <p:cNvPr id="12" name="TextBox 11"/>
          <p:cNvSpPr txBox="1"/>
          <p:nvPr/>
        </p:nvSpPr>
        <p:spPr>
          <a:xfrm>
            <a:off x="9254435" y="5737493"/>
            <a:ext cx="1820173" cy="369332"/>
          </a:xfrm>
          <a:prstGeom prst="rect">
            <a:avLst/>
          </a:prstGeom>
          <a:noFill/>
        </p:spPr>
        <p:txBody>
          <a:bodyPr wrap="square" rtlCol="0">
            <a:spAutoFit/>
          </a:bodyPr>
          <a:lstStyle/>
          <a:p>
            <a:endParaRPr lang="en-US" dirty="0"/>
          </a:p>
        </p:txBody>
      </p:sp>
      <p:sp>
        <p:nvSpPr>
          <p:cNvPr id="16" name="TextBox 15"/>
          <p:cNvSpPr txBox="1"/>
          <p:nvPr/>
        </p:nvSpPr>
        <p:spPr>
          <a:xfrm>
            <a:off x="9922103" y="4167833"/>
            <a:ext cx="1233577" cy="1569660"/>
          </a:xfrm>
          <a:prstGeom prst="rect">
            <a:avLst/>
          </a:prstGeom>
          <a:noFill/>
        </p:spPr>
        <p:txBody>
          <a:bodyPr wrap="square" rtlCol="0">
            <a:spAutoFit/>
          </a:bodyPr>
          <a:lstStyle/>
          <a:p>
            <a:r>
              <a:rPr lang="en-US" sz="9600" dirty="0">
                <a:solidFill>
                  <a:srgbClr val="FF0000"/>
                </a:solidFill>
              </a:rPr>
              <a:t>4.</a:t>
            </a:r>
            <a:endParaRPr lang="en-US" dirty="0">
              <a:solidFill>
                <a:srgbClr val="FF0000"/>
              </a:solidFill>
            </a:endParaRPr>
          </a:p>
        </p:txBody>
      </p:sp>
      <p:sp>
        <p:nvSpPr>
          <p:cNvPr id="3" name="Rectangle 2"/>
          <p:cNvSpPr/>
          <p:nvPr/>
        </p:nvSpPr>
        <p:spPr>
          <a:xfrm rot="19982671">
            <a:off x="-168688" y="350262"/>
            <a:ext cx="2531935" cy="1323439"/>
          </a:xfrm>
          <a:prstGeom prst="rect">
            <a:avLst/>
          </a:prstGeom>
          <a:noFill/>
        </p:spPr>
        <p:txBody>
          <a:bodyPr wrap="square" lIns="91440" tIns="45720" rIns="91440" bIns="45720">
            <a:spAutoFit/>
          </a:bodyPr>
          <a:lstStyle/>
          <a:p>
            <a:pPr algn="ctr"/>
            <a:r>
              <a:rPr lang="en-US" sz="4000" b="1" cap="none" spc="0" dirty="0">
                <a:ln w="22225">
                  <a:solidFill>
                    <a:schemeClr val="accent2"/>
                  </a:solidFill>
                  <a:prstDash val="solid"/>
                </a:ln>
                <a:solidFill>
                  <a:schemeClr val="accent2">
                    <a:lumMod val="40000"/>
                    <a:lumOff val="60000"/>
                  </a:schemeClr>
                </a:solidFill>
                <a:effectLst/>
              </a:rPr>
              <a:t>REGENTS </a:t>
            </a:r>
          </a:p>
          <a:p>
            <a:pPr algn="ctr"/>
            <a:r>
              <a:rPr lang="en-US" sz="4000" b="1" cap="none" spc="0" dirty="0">
                <a:ln w="22225">
                  <a:solidFill>
                    <a:schemeClr val="accent2"/>
                  </a:solidFill>
                  <a:prstDash val="solid"/>
                </a:ln>
                <a:solidFill>
                  <a:schemeClr val="accent2">
                    <a:lumMod val="40000"/>
                    <a:lumOff val="60000"/>
                  </a:schemeClr>
                </a:solidFill>
                <a:effectLst/>
              </a:rPr>
              <a:t>QUESTION</a:t>
            </a:r>
          </a:p>
        </p:txBody>
      </p:sp>
      <p:sp>
        <p:nvSpPr>
          <p:cNvPr id="4" name="TextBox 3"/>
          <p:cNvSpPr txBox="1"/>
          <p:nvPr/>
        </p:nvSpPr>
        <p:spPr>
          <a:xfrm>
            <a:off x="0" y="5567680"/>
            <a:ext cx="12192000" cy="523220"/>
          </a:xfrm>
          <a:prstGeom prst="rect">
            <a:avLst/>
          </a:prstGeom>
          <a:noFill/>
        </p:spPr>
        <p:txBody>
          <a:bodyPr wrap="square" rtlCol="0">
            <a:spAutoFit/>
          </a:bodyPr>
          <a:lstStyle/>
          <a:p>
            <a:r>
              <a:rPr lang="en-US" sz="2800" dirty="0"/>
              <a:t>              C</a:t>
            </a:r>
            <a:r>
              <a:rPr lang="en-US" sz="2800" baseline="-25000" dirty="0"/>
              <a:t>2</a:t>
            </a:r>
            <a:r>
              <a:rPr lang="en-US" sz="2800" dirty="0"/>
              <a:t>H</a:t>
            </a:r>
            <a:r>
              <a:rPr lang="en-US" sz="2800" baseline="-25000" dirty="0"/>
              <a:t>2	</a:t>
            </a:r>
            <a:r>
              <a:rPr lang="en-US" sz="2800" dirty="0"/>
              <a:t>		     H</a:t>
            </a:r>
            <a:r>
              <a:rPr lang="en-US" sz="2800" baseline="-25000" dirty="0"/>
              <a:t>2</a:t>
            </a:r>
            <a:r>
              <a:rPr lang="en-US" sz="2800" dirty="0"/>
              <a:t>O		      H</a:t>
            </a:r>
            <a:r>
              <a:rPr lang="en-US" sz="2800" baseline="-25000" dirty="0"/>
              <a:t>2</a:t>
            </a:r>
            <a:r>
              <a:rPr lang="en-US" sz="2800" dirty="0"/>
              <a:t>O</a:t>
            </a:r>
            <a:r>
              <a:rPr lang="en-US" sz="2800" baseline="-25000" dirty="0"/>
              <a:t>2</a:t>
            </a:r>
            <a:r>
              <a:rPr lang="en-US" sz="2800" dirty="0"/>
              <a:t>		        C</a:t>
            </a:r>
            <a:r>
              <a:rPr lang="en-US" sz="2800" baseline="-25000" dirty="0"/>
              <a:t>6</a:t>
            </a:r>
            <a:r>
              <a:rPr lang="en-US" sz="2800" dirty="0"/>
              <a:t>H</a:t>
            </a:r>
            <a:r>
              <a:rPr lang="en-US" sz="2800" baseline="-25000" dirty="0"/>
              <a:t>12</a:t>
            </a:r>
            <a:r>
              <a:rPr lang="en-US" sz="2800" dirty="0"/>
              <a:t>O</a:t>
            </a:r>
            <a:r>
              <a:rPr lang="en-US" sz="2800" baseline="-25000" dirty="0"/>
              <a:t>6</a:t>
            </a:r>
            <a:r>
              <a:rPr lang="en-US" sz="2800" dirty="0"/>
              <a:t>	</a:t>
            </a:r>
            <a:endParaRPr lang="en-US" sz="2800" baseline="-25000" dirty="0"/>
          </a:p>
        </p:txBody>
      </p:sp>
      <p:sp>
        <p:nvSpPr>
          <p:cNvPr id="13" name="Oval 12"/>
          <p:cNvSpPr/>
          <p:nvPr/>
        </p:nvSpPr>
        <p:spPr>
          <a:xfrm>
            <a:off x="3189115" y="4056073"/>
            <a:ext cx="2613804" cy="2458529"/>
          </a:xfrm>
          <a:prstGeom prst="ellipse">
            <a:avLst/>
          </a:prstGeom>
          <a:no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005309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Percent Composition / Percent by Mass</a:t>
            </a:r>
          </a:p>
        </p:txBody>
      </p:sp>
      <p:sp>
        <p:nvSpPr>
          <p:cNvPr id="3" name="Content Placeholder 2"/>
          <p:cNvSpPr>
            <a:spLocks noGrp="1"/>
          </p:cNvSpPr>
          <p:nvPr>
            <p:ph idx="1"/>
          </p:nvPr>
        </p:nvSpPr>
        <p:spPr/>
        <p:txBody>
          <a:bodyPr/>
          <a:lstStyle/>
          <a:p>
            <a:r>
              <a:rPr lang="en-US" dirty="0"/>
              <a:t>If we have a compound, like water (H</a:t>
            </a:r>
            <a:r>
              <a:rPr lang="en-US" baseline="-25000" dirty="0"/>
              <a:t>2</a:t>
            </a:r>
            <a:r>
              <a:rPr lang="en-US" dirty="0"/>
              <a:t>O) and we want to know the percent of hydrogen in it, we can figure it out.</a:t>
            </a:r>
          </a:p>
          <a:p>
            <a:endParaRPr lang="en-US" dirty="0"/>
          </a:p>
          <a:p>
            <a:r>
              <a:rPr lang="en-US" dirty="0"/>
              <a:t>The formula is on reference table T, the last page of the reference table. </a:t>
            </a:r>
          </a:p>
          <a:p>
            <a:endParaRPr lang="en-US" dirty="0"/>
          </a:p>
          <a:p>
            <a:r>
              <a:rPr lang="en-US" dirty="0"/>
              <a:t>We need to take the mass of our ‘part’ (hydrogen) and divide it by the mass of our ‘whole’ (water). Then multiply by 100.</a:t>
            </a:r>
          </a:p>
        </p:txBody>
      </p:sp>
      <p:pic>
        <p:nvPicPr>
          <p:cNvPr id="5" name="Picture 4">
            <a:extLst>
              <a:ext uri="{FF2B5EF4-FFF2-40B4-BE49-F238E27FC236}">
                <a16:creationId xmlns:a16="http://schemas.microsoft.com/office/drawing/2014/main" id="{62DC6BC2-93F6-427F-86B3-173906C40BCE}"/>
              </a:ext>
            </a:extLst>
          </p:cNvPr>
          <p:cNvPicPr>
            <a:picLocks noChangeAspect="1"/>
          </p:cNvPicPr>
          <p:nvPr/>
        </p:nvPicPr>
        <p:blipFill rotWithShape="1">
          <a:blip r:embed="rId2">
            <a:extLst>
              <a:ext uri="{28A0092B-C50C-407E-A947-70E740481C1C}">
                <a14:useLocalDpi xmlns:a14="http://schemas.microsoft.com/office/drawing/2010/main" val="0"/>
              </a:ext>
            </a:extLst>
          </a:blip>
          <a:srcRect l="1994" t="9646" r="1352" b="7750"/>
          <a:stretch/>
        </p:blipFill>
        <p:spPr>
          <a:xfrm>
            <a:off x="460872" y="5263166"/>
            <a:ext cx="11270255" cy="1211855"/>
          </a:xfrm>
          <a:prstGeom prst="rect">
            <a:avLst/>
          </a:prstGeom>
        </p:spPr>
      </p:pic>
    </p:spTree>
    <p:extLst>
      <p:ext uri="{BB962C8B-B14F-4D97-AF65-F5344CB8AC3E}">
        <p14:creationId xmlns:p14="http://schemas.microsoft.com/office/powerpoint/2010/main" val="35204843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Percent Composition / Percent by Mass</a:t>
            </a:r>
          </a:p>
        </p:txBody>
      </p:sp>
      <p:sp>
        <p:nvSpPr>
          <p:cNvPr id="3" name="Content Placeholder 2"/>
          <p:cNvSpPr>
            <a:spLocks noGrp="1"/>
          </p:cNvSpPr>
          <p:nvPr>
            <p:ph idx="1"/>
          </p:nvPr>
        </p:nvSpPr>
        <p:spPr/>
        <p:txBody>
          <a:bodyPr>
            <a:normAutofit/>
          </a:bodyPr>
          <a:lstStyle/>
          <a:p>
            <a:r>
              <a:rPr lang="en-US" dirty="0"/>
              <a:t>The mass of our ‘part’ is 2 g (one for each hydrogen)</a:t>
            </a:r>
          </a:p>
          <a:p>
            <a:r>
              <a:rPr lang="en-US" dirty="0"/>
              <a:t>The mass of our ‘whole’ is 18 g (two hydrogen and an oxygen)</a:t>
            </a:r>
          </a:p>
          <a:p>
            <a:endParaRPr lang="en-US" sz="100" dirty="0"/>
          </a:p>
          <a:p>
            <a:r>
              <a:rPr lang="en-US" dirty="0"/>
              <a:t>Now we plug into our formula:</a:t>
            </a:r>
          </a:p>
          <a:p>
            <a:r>
              <a:rPr lang="en-US" dirty="0"/>
              <a:t> 2 divided by 18, times 100 </a:t>
            </a:r>
          </a:p>
          <a:p>
            <a:endParaRPr lang="en-US" sz="100" dirty="0"/>
          </a:p>
          <a:p>
            <a:r>
              <a:rPr lang="en-US" dirty="0"/>
              <a:t>And we get…</a:t>
            </a:r>
          </a:p>
          <a:p>
            <a:endParaRPr lang="en-US" sz="100" dirty="0"/>
          </a:p>
          <a:p>
            <a:r>
              <a:rPr lang="en-US" dirty="0"/>
              <a:t>11.11 % hydrogen in water. </a:t>
            </a:r>
          </a:p>
        </p:txBody>
      </p:sp>
    </p:spTree>
    <p:extLst>
      <p:ext uri="{BB962C8B-B14F-4D97-AF65-F5344CB8AC3E}">
        <p14:creationId xmlns:p14="http://schemas.microsoft.com/office/powerpoint/2010/main" val="11654539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Let’s Look at Moles</a:t>
            </a:r>
          </a:p>
        </p:txBody>
      </p:sp>
      <p:sp>
        <p:nvSpPr>
          <p:cNvPr id="3" name="Content Placeholder 2"/>
          <p:cNvSpPr>
            <a:spLocks noGrp="1"/>
          </p:cNvSpPr>
          <p:nvPr>
            <p:ph idx="1"/>
          </p:nvPr>
        </p:nvSpPr>
        <p:spPr>
          <a:xfrm>
            <a:off x="538480" y="1845734"/>
            <a:ext cx="11165840" cy="4636346"/>
          </a:xfrm>
        </p:spPr>
        <p:txBody>
          <a:bodyPr>
            <a:normAutofit/>
          </a:bodyPr>
          <a:lstStyle/>
          <a:p>
            <a:r>
              <a:rPr lang="en-US" dirty="0"/>
              <a:t>Each atom has a mass. The mass listed on the periodic table is the average atomic mass, which is the mass of all of the naturally occurring isotopes averaged together. </a:t>
            </a:r>
          </a:p>
          <a:p>
            <a:endParaRPr lang="en-US" sz="100" dirty="0"/>
          </a:p>
          <a:p>
            <a:r>
              <a:rPr lang="en-US" dirty="0"/>
              <a:t>The average atomic mass represents what one atom weighs, in atomic mass units, or </a:t>
            </a:r>
            <a:r>
              <a:rPr lang="en-US" dirty="0" err="1"/>
              <a:t>amu’s</a:t>
            </a:r>
            <a:r>
              <a:rPr lang="en-US" dirty="0"/>
              <a:t>.</a:t>
            </a:r>
          </a:p>
          <a:p>
            <a:endParaRPr lang="en-US" sz="100" dirty="0"/>
          </a:p>
          <a:p>
            <a:r>
              <a:rPr lang="en-US" dirty="0"/>
              <a:t>A mole of atoms is 6.02x10</a:t>
            </a:r>
            <a:r>
              <a:rPr lang="en-US" baseline="30000" dirty="0"/>
              <a:t>23</a:t>
            </a:r>
            <a:r>
              <a:rPr lang="en-US" dirty="0"/>
              <a:t> atoms. It is the number of atoms that is needed to take the mass in </a:t>
            </a:r>
            <a:r>
              <a:rPr lang="en-US" dirty="0" err="1"/>
              <a:t>amu</a:t>
            </a:r>
            <a:r>
              <a:rPr lang="en-US" dirty="0"/>
              <a:t> and make it the mass in grams. </a:t>
            </a:r>
          </a:p>
          <a:p>
            <a:endParaRPr lang="en-US" dirty="0"/>
          </a:p>
          <a:p>
            <a:r>
              <a:rPr lang="en-US" dirty="0"/>
              <a:t>So, if we look at oxygen: one atom weighs 15.999 </a:t>
            </a:r>
            <a:r>
              <a:rPr lang="en-US" dirty="0" err="1"/>
              <a:t>amu</a:t>
            </a:r>
            <a:r>
              <a:rPr lang="en-US" dirty="0"/>
              <a:t>, one mole of oxygen atoms weighs 15.999 grams</a:t>
            </a:r>
          </a:p>
        </p:txBody>
      </p:sp>
    </p:spTree>
    <p:extLst>
      <p:ext uri="{BB962C8B-B14F-4D97-AF65-F5344CB8AC3E}">
        <p14:creationId xmlns:p14="http://schemas.microsoft.com/office/powerpoint/2010/main" val="32804600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Percent Composition / Percent by Mass</a:t>
            </a:r>
          </a:p>
        </p:txBody>
      </p:sp>
      <p:sp>
        <p:nvSpPr>
          <p:cNvPr id="3" name="Content Placeholder 2"/>
          <p:cNvSpPr>
            <a:spLocks noGrp="1"/>
          </p:cNvSpPr>
          <p:nvPr>
            <p:ph idx="1"/>
          </p:nvPr>
        </p:nvSpPr>
        <p:spPr/>
        <p:txBody>
          <a:bodyPr>
            <a:normAutofit/>
          </a:bodyPr>
          <a:lstStyle/>
          <a:p>
            <a:pPr marL="0" indent="0">
              <a:buNone/>
            </a:pPr>
            <a:r>
              <a:rPr lang="en-US" dirty="0"/>
              <a:t> Now you try, find the percent composition of…</a:t>
            </a:r>
          </a:p>
          <a:p>
            <a:pPr marL="0" indent="0">
              <a:buNone/>
            </a:pPr>
            <a:r>
              <a:rPr lang="en-US" dirty="0"/>
              <a:t>	Magnesium in </a:t>
            </a:r>
            <a:r>
              <a:rPr lang="en-US" dirty="0" err="1"/>
              <a:t>MgO</a:t>
            </a:r>
            <a:endParaRPr lang="en-US" dirty="0"/>
          </a:p>
          <a:p>
            <a:pPr marL="0" indent="0">
              <a:buNone/>
            </a:pPr>
            <a:r>
              <a:rPr lang="en-US" dirty="0"/>
              <a:t>	Calcium in calcium nitrate</a:t>
            </a:r>
          </a:p>
          <a:p>
            <a:pPr marL="0" indent="0">
              <a:buNone/>
            </a:pPr>
            <a:r>
              <a:rPr lang="en-US" dirty="0"/>
              <a:t>	Nitrogen in NH</a:t>
            </a:r>
            <a:r>
              <a:rPr lang="en-US" baseline="-25000" dirty="0"/>
              <a:t>3</a:t>
            </a:r>
          </a:p>
          <a:p>
            <a:pPr marL="0" indent="0">
              <a:buNone/>
            </a:pPr>
            <a:r>
              <a:rPr lang="en-US" dirty="0"/>
              <a:t>	Hydrogen in HNO</a:t>
            </a:r>
            <a:r>
              <a:rPr lang="en-US" baseline="-25000" dirty="0"/>
              <a:t>2</a:t>
            </a:r>
          </a:p>
          <a:p>
            <a:pPr marL="0" indent="0">
              <a:buNone/>
            </a:pPr>
            <a:r>
              <a:rPr lang="en-US" dirty="0"/>
              <a:t>	Sulfur in H</a:t>
            </a:r>
            <a:r>
              <a:rPr lang="en-US" baseline="-25000" dirty="0"/>
              <a:t>2</a:t>
            </a:r>
            <a:r>
              <a:rPr lang="en-US" dirty="0"/>
              <a:t>SO</a:t>
            </a:r>
            <a:r>
              <a:rPr lang="en-US" baseline="-25000" dirty="0"/>
              <a:t>4</a:t>
            </a:r>
          </a:p>
          <a:p>
            <a:pPr marL="0" indent="0">
              <a:buNone/>
            </a:pPr>
            <a:r>
              <a:rPr lang="en-US" dirty="0"/>
              <a:t>	Carbon </a:t>
            </a:r>
            <a:r>
              <a:rPr lang="en-US" dirty="0">
                <a:solidFill>
                  <a:schemeClr val="tx1"/>
                </a:solidFill>
              </a:rPr>
              <a:t>in CCl</a:t>
            </a:r>
            <a:r>
              <a:rPr lang="en-US" baseline="-25000" dirty="0">
                <a:solidFill>
                  <a:schemeClr val="tx1"/>
                </a:solidFill>
              </a:rPr>
              <a:t>4</a:t>
            </a:r>
          </a:p>
          <a:p>
            <a:pPr marL="0" indent="0">
              <a:buNone/>
            </a:pPr>
            <a:r>
              <a:rPr lang="en-US" dirty="0"/>
              <a:t>	Oxygen in C</a:t>
            </a:r>
            <a:r>
              <a:rPr lang="en-US" baseline="-25000" dirty="0"/>
              <a:t>3</a:t>
            </a:r>
            <a:r>
              <a:rPr lang="en-US" dirty="0"/>
              <a:t>H</a:t>
            </a:r>
            <a:r>
              <a:rPr lang="en-US" baseline="-25000" dirty="0"/>
              <a:t>6</a:t>
            </a:r>
            <a:r>
              <a:rPr lang="en-US" dirty="0"/>
              <a:t>O</a:t>
            </a:r>
          </a:p>
        </p:txBody>
      </p:sp>
    </p:spTree>
    <p:extLst>
      <p:ext uri="{BB962C8B-B14F-4D97-AF65-F5344CB8AC3E}">
        <p14:creationId xmlns:p14="http://schemas.microsoft.com/office/powerpoint/2010/main" val="11282052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Percent Composition / Percent by Mass</a:t>
            </a:r>
          </a:p>
        </p:txBody>
      </p:sp>
      <p:sp>
        <p:nvSpPr>
          <p:cNvPr id="3" name="Content Placeholder 2"/>
          <p:cNvSpPr>
            <a:spLocks noGrp="1"/>
          </p:cNvSpPr>
          <p:nvPr>
            <p:ph idx="1"/>
          </p:nvPr>
        </p:nvSpPr>
        <p:spPr/>
        <p:txBody>
          <a:bodyPr>
            <a:normAutofit/>
          </a:bodyPr>
          <a:lstStyle/>
          <a:p>
            <a:pPr marL="0" indent="0">
              <a:buNone/>
            </a:pPr>
            <a:r>
              <a:rPr lang="en-US" dirty="0"/>
              <a:t> Now you try, find the percent composition of…</a:t>
            </a:r>
          </a:p>
          <a:p>
            <a:pPr marL="0" indent="0">
              <a:buNone/>
            </a:pPr>
            <a:r>
              <a:rPr lang="en-US" dirty="0"/>
              <a:t>	Magnesium in MgO			</a:t>
            </a:r>
            <a:r>
              <a:rPr lang="en-US" dirty="0">
                <a:solidFill>
                  <a:srgbClr val="92D050"/>
                </a:solidFill>
              </a:rPr>
              <a:t>24/40</a:t>
            </a:r>
            <a:r>
              <a:rPr lang="en-US" dirty="0"/>
              <a:t>        </a:t>
            </a:r>
            <a:r>
              <a:rPr lang="en-US" dirty="0">
                <a:solidFill>
                  <a:srgbClr val="92D050"/>
                </a:solidFill>
              </a:rPr>
              <a:t>60%</a:t>
            </a:r>
            <a:endParaRPr lang="en-US" dirty="0"/>
          </a:p>
          <a:p>
            <a:pPr marL="0" indent="0">
              <a:buNone/>
            </a:pPr>
            <a:r>
              <a:rPr lang="en-US" dirty="0"/>
              <a:t>	Calcium in calcium nitrate </a:t>
            </a:r>
            <a:r>
              <a:rPr lang="en-US" dirty="0">
                <a:solidFill>
                  <a:srgbClr val="92D050"/>
                </a:solidFill>
              </a:rPr>
              <a:t>Ca(NO</a:t>
            </a:r>
            <a:r>
              <a:rPr lang="en-US" baseline="-25000" dirty="0">
                <a:solidFill>
                  <a:srgbClr val="92D050"/>
                </a:solidFill>
              </a:rPr>
              <a:t>3</a:t>
            </a:r>
            <a:r>
              <a:rPr lang="en-US" dirty="0">
                <a:solidFill>
                  <a:srgbClr val="92D050"/>
                </a:solidFill>
              </a:rPr>
              <a:t>)</a:t>
            </a:r>
            <a:r>
              <a:rPr lang="en-US" baseline="-25000" dirty="0">
                <a:solidFill>
                  <a:srgbClr val="92D050"/>
                </a:solidFill>
              </a:rPr>
              <a:t>2</a:t>
            </a:r>
            <a:r>
              <a:rPr lang="en-US" dirty="0">
                <a:solidFill>
                  <a:srgbClr val="92D050"/>
                </a:solidFill>
              </a:rPr>
              <a:t>  40/165       24.39%</a:t>
            </a:r>
          </a:p>
          <a:p>
            <a:pPr marL="0" indent="0">
              <a:buNone/>
            </a:pPr>
            <a:r>
              <a:rPr lang="en-US" dirty="0"/>
              <a:t>	Nitrogen in NH</a:t>
            </a:r>
            <a:r>
              <a:rPr lang="en-US" baseline="-25000" dirty="0"/>
              <a:t>3			</a:t>
            </a:r>
            <a:r>
              <a:rPr lang="en-US" dirty="0">
                <a:solidFill>
                  <a:srgbClr val="92D050"/>
                </a:solidFill>
              </a:rPr>
              <a:t>14/17</a:t>
            </a:r>
            <a:r>
              <a:rPr lang="en-US" dirty="0"/>
              <a:t>        </a:t>
            </a:r>
            <a:r>
              <a:rPr lang="en-US" dirty="0">
                <a:solidFill>
                  <a:srgbClr val="92D050"/>
                </a:solidFill>
              </a:rPr>
              <a:t>82.35%</a:t>
            </a:r>
            <a:endParaRPr lang="en-US" baseline="-25000" dirty="0">
              <a:solidFill>
                <a:srgbClr val="92D050"/>
              </a:solidFill>
            </a:endParaRPr>
          </a:p>
          <a:p>
            <a:pPr marL="0" indent="0">
              <a:buNone/>
            </a:pPr>
            <a:r>
              <a:rPr lang="en-US" dirty="0"/>
              <a:t>	Hydrogen in HNO</a:t>
            </a:r>
            <a:r>
              <a:rPr lang="en-US" baseline="-25000" dirty="0"/>
              <a:t>2			</a:t>
            </a:r>
            <a:r>
              <a:rPr lang="en-US" dirty="0">
                <a:solidFill>
                  <a:srgbClr val="92D050"/>
                </a:solidFill>
              </a:rPr>
              <a:t>1/47          2.13%</a:t>
            </a:r>
            <a:endParaRPr lang="en-US" baseline="-25000" dirty="0">
              <a:solidFill>
                <a:srgbClr val="92D050"/>
              </a:solidFill>
            </a:endParaRPr>
          </a:p>
          <a:p>
            <a:pPr marL="0" indent="0">
              <a:buNone/>
            </a:pPr>
            <a:r>
              <a:rPr lang="en-US" dirty="0"/>
              <a:t>	Sulfur in H</a:t>
            </a:r>
            <a:r>
              <a:rPr lang="en-US" baseline="-25000" dirty="0"/>
              <a:t>2</a:t>
            </a:r>
            <a:r>
              <a:rPr lang="en-US" dirty="0"/>
              <a:t>SO</a:t>
            </a:r>
            <a:r>
              <a:rPr lang="en-US" baseline="-25000" dirty="0"/>
              <a:t>4			</a:t>
            </a:r>
            <a:r>
              <a:rPr lang="en-US" dirty="0">
                <a:solidFill>
                  <a:srgbClr val="92D050"/>
                </a:solidFill>
              </a:rPr>
              <a:t>32/98       32.65%</a:t>
            </a:r>
            <a:endParaRPr lang="en-US" baseline="-25000" dirty="0">
              <a:solidFill>
                <a:srgbClr val="92D050"/>
              </a:solidFill>
            </a:endParaRPr>
          </a:p>
          <a:p>
            <a:pPr marL="0" indent="0">
              <a:buNone/>
            </a:pPr>
            <a:r>
              <a:rPr lang="en-US" dirty="0"/>
              <a:t>	Carbon in </a:t>
            </a:r>
            <a:r>
              <a:rPr lang="en-US" dirty="0">
                <a:solidFill>
                  <a:schemeClr val="tx1"/>
                </a:solidFill>
              </a:rPr>
              <a:t>CCl</a:t>
            </a:r>
            <a:r>
              <a:rPr lang="en-US" baseline="-25000" dirty="0">
                <a:solidFill>
                  <a:schemeClr val="tx1"/>
                </a:solidFill>
              </a:rPr>
              <a:t>4</a:t>
            </a:r>
            <a:r>
              <a:rPr lang="en-US" dirty="0">
                <a:solidFill>
                  <a:srgbClr val="92D050"/>
                </a:solidFill>
              </a:rPr>
              <a:t>   			12/154     7.79%</a:t>
            </a:r>
          </a:p>
          <a:p>
            <a:pPr marL="0" indent="0">
              <a:buNone/>
            </a:pPr>
            <a:r>
              <a:rPr lang="en-US" dirty="0"/>
              <a:t>	Oxygen in C</a:t>
            </a:r>
            <a:r>
              <a:rPr lang="en-US" baseline="-25000" dirty="0"/>
              <a:t>3</a:t>
            </a:r>
            <a:r>
              <a:rPr lang="en-US" dirty="0"/>
              <a:t>H</a:t>
            </a:r>
            <a:r>
              <a:rPr lang="en-US" baseline="-25000" dirty="0"/>
              <a:t>6</a:t>
            </a:r>
            <a:r>
              <a:rPr lang="en-US" dirty="0"/>
              <a:t>O			</a:t>
            </a:r>
            <a:r>
              <a:rPr lang="en-US" dirty="0">
                <a:solidFill>
                  <a:srgbClr val="92D050"/>
                </a:solidFill>
              </a:rPr>
              <a:t>16/58       27.59%</a:t>
            </a:r>
            <a:r>
              <a:rPr lang="en-US" dirty="0"/>
              <a:t>	</a:t>
            </a:r>
          </a:p>
        </p:txBody>
      </p:sp>
    </p:spTree>
    <p:extLst>
      <p:ext uri="{BB962C8B-B14F-4D97-AF65-F5344CB8AC3E}">
        <p14:creationId xmlns:p14="http://schemas.microsoft.com/office/powerpoint/2010/main" val="2871939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Percent Water in a Hydrate</a:t>
            </a:r>
          </a:p>
        </p:txBody>
      </p:sp>
      <p:sp>
        <p:nvSpPr>
          <p:cNvPr id="3" name="Content Placeholder 2"/>
          <p:cNvSpPr>
            <a:spLocks noGrp="1"/>
          </p:cNvSpPr>
          <p:nvPr>
            <p:ph idx="1"/>
          </p:nvPr>
        </p:nvSpPr>
        <p:spPr/>
        <p:txBody>
          <a:bodyPr>
            <a:normAutofit/>
          </a:bodyPr>
          <a:lstStyle/>
          <a:p>
            <a:r>
              <a:rPr lang="en-US" dirty="0"/>
              <a:t>A </a:t>
            </a:r>
            <a:r>
              <a:rPr lang="en-US" b="1" dirty="0"/>
              <a:t>hydrate</a:t>
            </a:r>
            <a:r>
              <a:rPr lang="en-US" dirty="0"/>
              <a:t> is a compound that exists where water is mixed into its crystal structure. When there is no water in the structure anymore, the crystal becomes </a:t>
            </a:r>
            <a:r>
              <a:rPr lang="en-US" b="1" dirty="0"/>
              <a:t>anhydrous</a:t>
            </a:r>
            <a:r>
              <a:rPr lang="en-US" dirty="0"/>
              <a:t>. </a:t>
            </a:r>
          </a:p>
          <a:p>
            <a:endParaRPr lang="en-US" sz="100" dirty="0"/>
          </a:p>
          <a:p>
            <a:r>
              <a:rPr lang="en-US" dirty="0"/>
              <a:t>These kinds of compounds have formulas written in a different way. The amount of water in the crystal structure is written behind the compound’s formula, because the water isn’t bonded to the crystal, it is just mixed in.</a:t>
            </a:r>
          </a:p>
          <a:p>
            <a:endParaRPr lang="en-US" dirty="0"/>
          </a:p>
          <a:p>
            <a:r>
              <a:rPr lang="en-US" dirty="0"/>
              <a:t>For example:    CuSO</a:t>
            </a:r>
            <a:r>
              <a:rPr lang="en-US" baseline="-25000" dirty="0"/>
              <a:t>4</a:t>
            </a:r>
            <a:r>
              <a:rPr lang="en-US" dirty="0"/>
              <a:t> ● 5 H</a:t>
            </a:r>
            <a:r>
              <a:rPr lang="en-US" baseline="-25000" dirty="0"/>
              <a:t>2</a:t>
            </a:r>
            <a:r>
              <a:rPr lang="en-US" dirty="0"/>
              <a:t>O  </a:t>
            </a:r>
          </a:p>
          <a:p>
            <a:r>
              <a:rPr lang="en-US" dirty="0"/>
              <a:t>                             BaCl</a:t>
            </a:r>
            <a:r>
              <a:rPr lang="en-US" baseline="-25000" dirty="0"/>
              <a:t>2</a:t>
            </a:r>
            <a:r>
              <a:rPr lang="en-US" dirty="0"/>
              <a:t> ● 2 H</a:t>
            </a:r>
            <a:r>
              <a:rPr lang="en-US" baseline="-25000" dirty="0"/>
              <a:t>2</a:t>
            </a:r>
            <a:r>
              <a:rPr lang="en-US" dirty="0"/>
              <a:t>O </a:t>
            </a:r>
          </a:p>
        </p:txBody>
      </p:sp>
    </p:spTree>
    <p:extLst>
      <p:ext uri="{BB962C8B-B14F-4D97-AF65-F5344CB8AC3E}">
        <p14:creationId xmlns:p14="http://schemas.microsoft.com/office/powerpoint/2010/main" val="11931561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Percent Water in a Hydrate</a:t>
            </a:r>
          </a:p>
        </p:txBody>
      </p:sp>
      <p:sp>
        <p:nvSpPr>
          <p:cNvPr id="3" name="Content Placeholder 2"/>
          <p:cNvSpPr>
            <a:spLocks noGrp="1"/>
          </p:cNvSpPr>
          <p:nvPr>
            <p:ph idx="1"/>
          </p:nvPr>
        </p:nvSpPr>
        <p:spPr/>
        <p:txBody>
          <a:bodyPr/>
          <a:lstStyle/>
          <a:p>
            <a:r>
              <a:rPr lang="en-US" dirty="0"/>
              <a:t>The regents will sometimes ask you to find the percent water in a hydrate. In these situations the ‘part’ is ALL the water and the ‘whole’ is the total of both the compound and the water. </a:t>
            </a:r>
          </a:p>
          <a:p>
            <a:endParaRPr lang="en-US" dirty="0"/>
          </a:p>
          <a:p>
            <a:r>
              <a:rPr lang="en-US" dirty="0"/>
              <a:t>Find the percent water in these two hydrates:</a:t>
            </a:r>
          </a:p>
          <a:p>
            <a:r>
              <a:rPr lang="en-US" dirty="0"/>
              <a:t>CuSO</a:t>
            </a:r>
            <a:r>
              <a:rPr lang="en-US" baseline="-25000" dirty="0"/>
              <a:t>4</a:t>
            </a:r>
            <a:r>
              <a:rPr lang="en-US" dirty="0"/>
              <a:t> ● 5 H</a:t>
            </a:r>
            <a:r>
              <a:rPr lang="en-US" baseline="-25000" dirty="0"/>
              <a:t>2</a:t>
            </a:r>
            <a:r>
              <a:rPr lang="en-US" dirty="0"/>
              <a:t>O </a:t>
            </a:r>
          </a:p>
          <a:p>
            <a:r>
              <a:rPr lang="en-US" dirty="0"/>
              <a:t> BaCl</a:t>
            </a:r>
            <a:r>
              <a:rPr lang="en-US" baseline="-25000" dirty="0"/>
              <a:t>2</a:t>
            </a:r>
            <a:r>
              <a:rPr lang="en-US" dirty="0"/>
              <a:t> ● 2 H</a:t>
            </a:r>
            <a:r>
              <a:rPr lang="en-US" baseline="-25000" dirty="0"/>
              <a:t>2</a:t>
            </a:r>
            <a:r>
              <a:rPr lang="en-US" dirty="0"/>
              <a:t>O </a:t>
            </a:r>
          </a:p>
        </p:txBody>
      </p:sp>
    </p:spTree>
    <p:extLst>
      <p:ext uri="{BB962C8B-B14F-4D97-AF65-F5344CB8AC3E}">
        <p14:creationId xmlns:p14="http://schemas.microsoft.com/office/powerpoint/2010/main" val="7611264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Percent Water in a Hydrate</a:t>
            </a:r>
          </a:p>
        </p:txBody>
      </p:sp>
      <p:sp>
        <p:nvSpPr>
          <p:cNvPr id="3" name="Content Placeholder 2"/>
          <p:cNvSpPr>
            <a:spLocks noGrp="1"/>
          </p:cNvSpPr>
          <p:nvPr>
            <p:ph idx="1"/>
          </p:nvPr>
        </p:nvSpPr>
        <p:spPr/>
        <p:txBody>
          <a:bodyPr/>
          <a:lstStyle/>
          <a:p>
            <a:r>
              <a:rPr lang="en-US" dirty="0"/>
              <a:t>The regents will sometimes ask you to find the percent water in a hydrate. In these situations the ‘part’ is ALL the water and the ‘whole’ is the total of both the compound and the water. </a:t>
            </a:r>
          </a:p>
          <a:p>
            <a:endParaRPr lang="en-US" dirty="0"/>
          </a:p>
          <a:p>
            <a:r>
              <a:rPr lang="en-US" dirty="0"/>
              <a:t>Find the percent water in these two hydrates:</a:t>
            </a:r>
          </a:p>
          <a:p>
            <a:r>
              <a:rPr lang="en-US" dirty="0"/>
              <a:t>CuSO</a:t>
            </a:r>
            <a:r>
              <a:rPr lang="en-US" baseline="-25000" dirty="0"/>
              <a:t>4</a:t>
            </a:r>
            <a:r>
              <a:rPr lang="en-US" dirty="0"/>
              <a:t> ● 5 H</a:t>
            </a:r>
            <a:r>
              <a:rPr lang="en-US" baseline="-25000" dirty="0"/>
              <a:t>2</a:t>
            </a:r>
            <a:r>
              <a:rPr lang="en-US" dirty="0"/>
              <a:t>O    </a:t>
            </a:r>
            <a:r>
              <a:rPr lang="en-US" dirty="0">
                <a:solidFill>
                  <a:srgbClr val="92D050"/>
                </a:solidFill>
              </a:rPr>
              <a:t>90/250    36%</a:t>
            </a:r>
            <a:endParaRPr lang="en-US" dirty="0"/>
          </a:p>
          <a:p>
            <a:r>
              <a:rPr lang="en-US" dirty="0"/>
              <a:t> BaCl</a:t>
            </a:r>
            <a:r>
              <a:rPr lang="en-US" baseline="-25000" dirty="0"/>
              <a:t>2</a:t>
            </a:r>
            <a:r>
              <a:rPr lang="en-US" dirty="0"/>
              <a:t> ● 2 H</a:t>
            </a:r>
            <a:r>
              <a:rPr lang="en-US" baseline="-25000" dirty="0"/>
              <a:t>2</a:t>
            </a:r>
            <a:r>
              <a:rPr lang="en-US" dirty="0"/>
              <a:t>O     </a:t>
            </a:r>
            <a:r>
              <a:rPr lang="en-US" dirty="0">
                <a:solidFill>
                  <a:srgbClr val="92D050"/>
                </a:solidFill>
              </a:rPr>
              <a:t>36/244   14.75%</a:t>
            </a:r>
          </a:p>
        </p:txBody>
      </p:sp>
    </p:spTree>
    <p:extLst>
      <p:ext uri="{BB962C8B-B14F-4D97-AF65-F5344CB8AC3E}">
        <p14:creationId xmlns:p14="http://schemas.microsoft.com/office/powerpoint/2010/main" val="36351589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Percent Water in a Hydrate</a:t>
            </a:r>
          </a:p>
        </p:txBody>
      </p:sp>
      <p:sp>
        <p:nvSpPr>
          <p:cNvPr id="3" name="Content Placeholder 2"/>
          <p:cNvSpPr>
            <a:spLocks noGrp="1"/>
          </p:cNvSpPr>
          <p:nvPr>
            <p:ph idx="1"/>
          </p:nvPr>
        </p:nvSpPr>
        <p:spPr/>
        <p:txBody>
          <a:bodyPr>
            <a:normAutofit/>
          </a:bodyPr>
          <a:lstStyle/>
          <a:p>
            <a:pPr marL="0" indent="0">
              <a:buNone/>
            </a:pPr>
            <a:r>
              <a:rPr lang="en-US" dirty="0"/>
              <a:t>Find the percent water in these hydrates:</a:t>
            </a:r>
          </a:p>
          <a:p>
            <a:pPr marL="0" indent="0">
              <a:buNone/>
            </a:pPr>
            <a:r>
              <a:rPr lang="en-US" dirty="0"/>
              <a:t>	MgNH</a:t>
            </a:r>
            <a:r>
              <a:rPr lang="en-US" baseline="-25000" dirty="0"/>
              <a:t>4</a:t>
            </a:r>
            <a:r>
              <a:rPr lang="en-US" dirty="0"/>
              <a:t>PO</a:t>
            </a:r>
            <a:r>
              <a:rPr lang="en-US" baseline="-25000" dirty="0"/>
              <a:t>4</a:t>
            </a:r>
            <a:r>
              <a:rPr lang="en-US" dirty="0"/>
              <a:t> ● 6 H</a:t>
            </a:r>
            <a:r>
              <a:rPr lang="en-US" baseline="-25000" dirty="0"/>
              <a:t>2</a:t>
            </a:r>
            <a:r>
              <a:rPr lang="en-US" dirty="0"/>
              <a:t>O  </a:t>
            </a:r>
          </a:p>
          <a:p>
            <a:pPr marL="0" indent="0">
              <a:buNone/>
            </a:pPr>
            <a:r>
              <a:rPr lang="en-US" dirty="0"/>
              <a:t>	Cu(NO</a:t>
            </a:r>
            <a:r>
              <a:rPr lang="en-US" baseline="-25000" dirty="0"/>
              <a:t>3</a:t>
            </a:r>
            <a:r>
              <a:rPr lang="en-US" dirty="0"/>
              <a:t>)</a:t>
            </a:r>
            <a:r>
              <a:rPr lang="en-US" baseline="-25000" dirty="0"/>
              <a:t>2</a:t>
            </a:r>
            <a:r>
              <a:rPr lang="en-US" dirty="0"/>
              <a:t> ● 6 H</a:t>
            </a:r>
            <a:r>
              <a:rPr lang="en-US" baseline="-25000" dirty="0"/>
              <a:t>2</a:t>
            </a:r>
            <a:r>
              <a:rPr lang="en-US" dirty="0"/>
              <a:t>O  </a:t>
            </a:r>
          </a:p>
          <a:p>
            <a:pPr marL="0" indent="0">
              <a:buNone/>
            </a:pPr>
            <a:r>
              <a:rPr lang="en-US" dirty="0"/>
              <a:t>	CuSO</a:t>
            </a:r>
            <a:r>
              <a:rPr lang="en-US" baseline="-25000" dirty="0"/>
              <a:t>4</a:t>
            </a:r>
            <a:r>
              <a:rPr lang="en-US" dirty="0"/>
              <a:t> ● 5 H</a:t>
            </a:r>
            <a:r>
              <a:rPr lang="en-US" baseline="-25000" dirty="0"/>
              <a:t>2</a:t>
            </a:r>
            <a:r>
              <a:rPr lang="en-US" dirty="0"/>
              <a:t>O  </a:t>
            </a:r>
          </a:p>
          <a:p>
            <a:pPr marL="0" indent="0">
              <a:buNone/>
            </a:pPr>
            <a:r>
              <a:rPr lang="en-US" dirty="0"/>
              <a:t>	Hg(NO</a:t>
            </a:r>
            <a:r>
              <a:rPr lang="en-US" baseline="-25000" dirty="0"/>
              <a:t>3</a:t>
            </a:r>
            <a:r>
              <a:rPr lang="en-US" dirty="0"/>
              <a:t>)</a:t>
            </a:r>
            <a:r>
              <a:rPr lang="en-US" baseline="-25000" dirty="0"/>
              <a:t>2</a:t>
            </a:r>
            <a:r>
              <a:rPr lang="en-US" dirty="0"/>
              <a:t> ● H</a:t>
            </a:r>
            <a:r>
              <a:rPr lang="en-US" baseline="-25000" dirty="0"/>
              <a:t>2</a:t>
            </a:r>
            <a:r>
              <a:rPr lang="en-US" dirty="0"/>
              <a:t>O  </a:t>
            </a:r>
          </a:p>
          <a:p>
            <a:pPr marL="0" indent="0">
              <a:buNone/>
            </a:pPr>
            <a:r>
              <a:rPr lang="en-US" dirty="0"/>
              <a:t>	Li</a:t>
            </a:r>
            <a:r>
              <a:rPr lang="en-US" baseline="-25000" dirty="0"/>
              <a:t>2</a:t>
            </a:r>
            <a:r>
              <a:rPr lang="en-US" dirty="0"/>
              <a:t>CrO</a:t>
            </a:r>
            <a:r>
              <a:rPr lang="en-US" baseline="-25000" dirty="0"/>
              <a:t>4</a:t>
            </a:r>
            <a:r>
              <a:rPr lang="en-US" dirty="0"/>
              <a:t> ● 2 H</a:t>
            </a:r>
            <a:r>
              <a:rPr lang="en-US" baseline="-25000" dirty="0"/>
              <a:t>2</a:t>
            </a:r>
            <a:r>
              <a:rPr lang="en-US" dirty="0"/>
              <a:t>O  </a:t>
            </a:r>
          </a:p>
          <a:p>
            <a:pPr marL="0" indent="0">
              <a:buNone/>
            </a:pPr>
            <a:r>
              <a:rPr lang="en-US" dirty="0"/>
              <a:t>	Fe(CH</a:t>
            </a:r>
            <a:r>
              <a:rPr lang="en-US" baseline="-25000" dirty="0"/>
              <a:t>3</a:t>
            </a:r>
            <a:r>
              <a:rPr lang="en-US" dirty="0"/>
              <a:t>COO)</a:t>
            </a:r>
            <a:r>
              <a:rPr lang="en-US" baseline="-25000" dirty="0"/>
              <a:t>2</a:t>
            </a:r>
            <a:r>
              <a:rPr lang="en-US" dirty="0"/>
              <a:t> ● 4 H</a:t>
            </a:r>
            <a:r>
              <a:rPr lang="en-US" baseline="-25000" dirty="0"/>
              <a:t>2</a:t>
            </a:r>
            <a:r>
              <a:rPr lang="en-US" dirty="0"/>
              <a:t>O  </a:t>
            </a:r>
          </a:p>
          <a:p>
            <a:pPr marL="0" indent="0">
              <a:buNone/>
            </a:pPr>
            <a:r>
              <a:rPr lang="en-US" dirty="0"/>
              <a:t>	Cu(NO</a:t>
            </a:r>
            <a:r>
              <a:rPr lang="en-US" baseline="-25000" dirty="0"/>
              <a:t>3</a:t>
            </a:r>
            <a:r>
              <a:rPr lang="en-US" dirty="0"/>
              <a:t>)</a:t>
            </a:r>
            <a:r>
              <a:rPr lang="en-US" baseline="-25000" dirty="0"/>
              <a:t>2</a:t>
            </a:r>
            <a:r>
              <a:rPr lang="en-US" dirty="0"/>
              <a:t> ● 3 H</a:t>
            </a:r>
            <a:r>
              <a:rPr lang="en-US" baseline="-25000" dirty="0"/>
              <a:t>2</a:t>
            </a:r>
            <a:r>
              <a:rPr lang="en-US" dirty="0"/>
              <a:t>O </a:t>
            </a:r>
          </a:p>
        </p:txBody>
      </p:sp>
    </p:spTree>
    <p:extLst>
      <p:ext uri="{BB962C8B-B14F-4D97-AF65-F5344CB8AC3E}">
        <p14:creationId xmlns:p14="http://schemas.microsoft.com/office/powerpoint/2010/main" val="16574177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Percent Water in a Hydrate</a:t>
            </a:r>
          </a:p>
        </p:txBody>
      </p:sp>
      <p:sp>
        <p:nvSpPr>
          <p:cNvPr id="3" name="Content Placeholder 2"/>
          <p:cNvSpPr>
            <a:spLocks noGrp="1"/>
          </p:cNvSpPr>
          <p:nvPr>
            <p:ph idx="1"/>
          </p:nvPr>
        </p:nvSpPr>
        <p:spPr/>
        <p:txBody>
          <a:bodyPr>
            <a:normAutofit/>
          </a:bodyPr>
          <a:lstStyle/>
          <a:p>
            <a:pPr marL="0" indent="0">
              <a:buNone/>
            </a:pPr>
            <a:r>
              <a:rPr lang="en-US" dirty="0"/>
              <a:t>Find the percent water in these hydrates:</a:t>
            </a:r>
          </a:p>
          <a:p>
            <a:pPr marL="0" indent="0">
              <a:buNone/>
            </a:pPr>
            <a:r>
              <a:rPr lang="en-US" dirty="0"/>
              <a:t>	MgNH</a:t>
            </a:r>
            <a:r>
              <a:rPr lang="en-US" baseline="-25000" dirty="0"/>
              <a:t>4</a:t>
            </a:r>
            <a:r>
              <a:rPr lang="en-US" dirty="0"/>
              <a:t>PO</a:t>
            </a:r>
            <a:r>
              <a:rPr lang="en-US" baseline="-25000" dirty="0"/>
              <a:t>4</a:t>
            </a:r>
            <a:r>
              <a:rPr lang="en-US" dirty="0"/>
              <a:t> ● 6 H</a:t>
            </a:r>
            <a:r>
              <a:rPr lang="en-US" baseline="-25000" dirty="0"/>
              <a:t>2</a:t>
            </a:r>
            <a:r>
              <a:rPr lang="en-US" dirty="0"/>
              <a:t>O            	</a:t>
            </a:r>
            <a:r>
              <a:rPr lang="en-US" dirty="0">
                <a:solidFill>
                  <a:srgbClr val="92D050"/>
                </a:solidFill>
              </a:rPr>
              <a:t>108/245     44%</a:t>
            </a:r>
          </a:p>
          <a:p>
            <a:pPr marL="0" indent="0">
              <a:buNone/>
            </a:pPr>
            <a:r>
              <a:rPr lang="en-US" dirty="0"/>
              <a:t>	Cu(NO</a:t>
            </a:r>
            <a:r>
              <a:rPr lang="en-US" baseline="-25000" dirty="0"/>
              <a:t>3</a:t>
            </a:r>
            <a:r>
              <a:rPr lang="en-US" dirty="0"/>
              <a:t>)</a:t>
            </a:r>
            <a:r>
              <a:rPr lang="en-US" baseline="-25000" dirty="0"/>
              <a:t>2</a:t>
            </a:r>
            <a:r>
              <a:rPr lang="en-US" dirty="0"/>
              <a:t> ● 6 H</a:t>
            </a:r>
            <a:r>
              <a:rPr lang="en-US" baseline="-25000" dirty="0"/>
              <a:t>2</a:t>
            </a:r>
            <a:r>
              <a:rPr lang="en-US" dirty="0"/>
              <a:t>O                 	</a:t>
            </a:r>
            <a:r>
              <a:rPr lang="en-US" dirty="0">
                <a:solidFill>
                  <a:srgbClr val="92D050"/>
                </a:solidFill>
              </a:rPr>
              <a:t>108/296     36%</a:t>
            </a:r>
          </a:p>
          <a:p>
            <a:pPr marL="0" indent="0">
              <a:buNone/>
            </a:pPr>
            <a:r>
              <a:rPr lang="en-US" dirty="0"/>
              <a:t>	CuSO</a:t>
            </a:r>
            <a:r>
              <a:rPr lang="en-US" baseline="-25000" dirty="0"/>
              <a:t>4</a:t>
            </a:r>
            <a:r>
              <a:rPr lang="en-US" dirty="0"/>
              <a:t> ● 5 H</a:t>
            </a:r>
            <a:r>
              <a:rPr lang="en-US" baseline="-25000" dirty="0"/>
              <a:t>2</a:t>
            </a:r>
            <a:r>
              <a:rPr lang="en-US" dirty="0"/>
              <a:t>O                           </a:t>
            </a:r>
            <a:r>
              <a:rPr lang="en-US" dirty="0">
                <a:solidFill>
                  <a:srgbClr val="92D050"/>
                </a:solidFill>
              </a:rPr>
              <a:t>90/250       36%</a:t>
            </a:r>
          </a:p>
          <a:p>
            <a:pPr marL="0" indent="0">
              <a:buNone/>
            </a:pPr>
            <a:r>
              <a:rPr lang="en-US" dirty="0"/>
              <a:t>	Hg(NO</a:t>
            </a:r>
            <a:r>
              <a:rPr lang="en-US" baseline="-25000" dirty="0"/>
              <a:t>3</a:t>
            </a:r>
            <a:r>
              <a:rPr lang="en-US" dirty="0"/>
              <a:t>)</a:t>
            </a:r>
            <a:r>
              <a:rPr lang="en-US" baseline="-25000" dirty="0"/>
              <a:t>2</a:t>
            </a:r>
            <a:r>
              <a:rPr lang="en-US" dirty="0"/>
              <a:t> ● H</a:t>
            </a:r>
            <a:r>
              <a:rPr lang="en-US" baseline="-25000" dirty="0"/>
              <a:t>2</a:t>
            </a:r>
            <a:r>
              <a:rPr lang="en-US" dirty="0"/>
              <a:t>O  		</a:t>
            </a:r>
            <a:r>
              <a:rPr lang="en-US" dirty="0">
                <a:solidFill>
                  <a:srgbClr val="92D050"/>
                </a:solidFill>
              </a:rPr>
              <a:t>18/343       5%</a:t>
            </a:r>
          </a:p>
          <a:p>
            <a:pPr marL="0" indent="0">
              <a:buNone/>
            </a:pPr>
            <a:r>
              <a:rPr lang="en-US" dirty="0"/>
              <a:t>	Li</a:t>
            </a:r>
            <a:r>
              <a:rPr lang="en-US" baseline="-25000" dirty="0"/>
              <a:t>2</a:t>
            </a:r>
            <a:r>
              <a:rPr lang="en-US" dirty="0"/>
              <a:t>CrO</a:t>
            </a:r>
            <a:r>
              <a:rPr lang="en-US" baseline="-25000" dirty="0"/>
              <a:t>4</a:t>
            </a:r>
            <a:r>
              <a:rPr lang="en-US" dirty="0"/>
              <a:t> ● 2 H</a:t>
            </a:r>
            <a:r>
              <a:rPr lang="en-US" baseline="-25000" dirty="0"/>
              <a:t>2</a:t>
            </a:r>
            <a:r>
              <a:rPr lang="en-US" dirty="0"/>
              <a:t>O  		</a:t>
            </a:r>
            <a:r>
              <a:rPr lang="en-US" dirty="0">
                <a:solidFill>
                  <a:srgbClr val="92D050"/>
                </a:solidFill>
              </a:rPr>
              <a:t>36/166       22%</a:t>
            </a:r>
          </a:p>
          <a:p>
            <a:pPr marL="0" indent="0">
              <a:buNone/>
            </a:pPr>
            <a:r>
              <a:rPr lang="en-US" dirty="0"/>
              <a:t>	Fe(CH</a:t>
            </a:r>
            <a:r>
              <a:rPr lang="en-US" baseline="-25000" dirty="0"/>
              <a:t>3</a:t>
            </a:r>
            <a:r>
              <a:rPr lang="en-US" dirty="0"/>
              <a:t>COO)</a:t>
            </a:r>
            <a:r>
              <a:rPr lang="en-US" baseline="-25000" dirty="0"/>
              <a:t>2</a:t>
            </a:r>
            <a:r>
              <a:rPr lang="en-US" dirty="0"/>
              <a:t> ● 4 H</a:t>
            </a:r>
            <a:r>
              <a:rPr lang="en-US" baseline="-25000" dirty="0"/>
              <a:t>2</a:t>
            </a:r>
            <a:r>
              <a:rPr lang="en-US" dirty="0"/>
              <a:t>O  	</a:t>
            </a:r>
            <a:r>
              <a:rPr lang="en-US" dirty="0">
                <a:solidFill>
                  <a:srgbClr val="92D050"/>
                </a:solidFill>
              </a:rPr>
              <a:t>72/246       29%</a:t>
            </a:r>
          </a:p>
          <a:p>
            <a:pPr marL="0" indent="0">
              <a:buNone/>
            </a:pPr>
            <a:r>
              <a:rPr lang="en-US" dirty="0"/>
              <a:t>	Cu(NO</a:t>
            </a:r>
            <a:r>
              <a:rPr lang="en-US" baseline="-25000" dirty="0"/>
              <a:t>3</a:t>
            </a:r>
            <a:r>
              <a:rPr lang="en-US" dirty="0"/>
              <a:t>)</a:t>
            </a:r>
            <a:r>
              <a:rPr lang="en-US" baseline="-25000" dirty="0"/>
              <a:t>2</a:t>
            </a:r>
            <a:r>
              <a:rPr lang="en-US" dirty="0"/>
              <a:t> ● 3 H</a:t>
            </a:r>
            <a:r>
              <a:rPr lang="en-US" baseline="-25000" dirty="0"/>
              <a:t>2</a:t>
            </a:r>
            <a:r>
              <a:rPr lang="en-US" dirty="0"/>
              <a:t>O 		</a:t>
            </a:r>
            <a:r>
              <a:rPr lang="en-US" dirty="0">
                <a:solidFill>
                  <a:srgbClr val="92D050"/>
                </a:solidFill>
              </a:rPr>
              <a:t>54/242       22%</a:t>
            </a:r>
          </a:p>
        </p:txBody>
      </p:sp>
    </p:spTree>
    <p:extLst>
      <p:ext uri="{BB962C8B-B14F-4D97-AF65-F5344CB8AC3E}">
        <p14:creationId xmlns:p14="http://schemas.microsoft.com/office/powerpoint/2010/main" val="35110207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Percent Error</a:t>
            </a:r>
          </a:p>
        </p:txBody>
      </p:sp>
      <p:sp>
        <p:nvSpPr>
          <p:cNvPr id="3" name="Content Placeholder 2"/>
          <p:cNvSpPr>
            <a:spLocks noGrp="1"/>
          </p:cNvSpPr>
          <p:nvPr>
            <p:ph idx="1"/>
          </p:nvPr>
        </p:nvSpPr>
        <p:spPr>
          <a:xfrm>
            <a:off x="690880" y="1845734"/>
            <a:ext cx="11155680" cy="4555066"/>
          </a:xfrm>
        </p:spPr>
        <p:txBody>
          <a:bodyPr>
            <a:normAutofit/>
          </a:bodyPr>
          <a:lstStyle/>
          <a:p>
            <a:r>
              <a:rPr lang="en-US" dirty="0"/>
              <a:t>Percent error is a way for scientists to measure how wrong their measurements or results are. </a:t>
            </a:r>
          </a:p>
          <a:p>
            <a:endParaRPr lang="en-US" sz="100" dirty="0"/>
          </a:p>
          <a:p>
            <a:r>
              <a:rPr lang="en-US" dirty="0"/>
              <a:t>This formula is also on reference table T : </a:t>
            </a:r>
          </a:p>
          <a:p>
            <a:endParaRPr lang="en-US" dirty="0"/>
          </a:p>
          <a:p>
            <a:endParaRPr lang="en-US" dirty="0"/>
          </a:p>
          <a:p>
            <a:endParaRPr lang="en-US" sz="100" dirty="0"/>
          </a:p>
          <a:p>
            <a:endParaRPr lang="en-US" sz="100" dirty="0"/>
          </a:p>
          <a:p>
            <a:endParaRPr lang="en-US" sz="100" dirty="0"/>
          </a:p>
          <a:p>
            <a:r>
              <a:rPr lang="en-US" dirty="0"/>
              <a:t>This is a weird measure of percentages. These percentages can be negative or positive, they can be greater than 100 % and less than -100 %. Don’t doubt your answer just because the percentage is weird.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6246" y="3291840"/>
            <a:ext cx="11740467" cy="1711354"/>
          </a:xfrm>
          <a:prstGeom prst="rect">
            <a:avLst/>
          </a:prstGeom>
        </p:spPr>
      </p:pic>
    </p:spTree>
    <p:extLst>
      <p:ext uri="{BB962C8B-B14F-4D97-AF65-F5344CB8AC3E}">
        <p14:creationId xmlns:p14="http://schemas.microsoft.com/office/powerpoint/2010/main" val="10026156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Percent Error</a:t>
            </a:r>
          </a:p>
        </p:txBody>
      </p:sp>
      <p:sp>
        <p:nvSpPr>
          <p:cNvPr id="3" name="Content Placeholder 2"/>
          <p:cNvSpPr>
            <a:spLocks noGrp="1"/>
          </p:cNvSpPr>
          <p:nvPr>
            <p:ph idx="1"/>
          </p:nvPr>
        </p:nvSpPr>
        <p:spPr/>
        <p:txBody>
          <a:bodyPr/>
          <a:lstStyle/>
          <a:p>
            <a:pPr marL="0" indent="0">
              <a:buNone/>
            </a:pPr>
            <a:endParaRPr lang="en-US" dirty="0"/>
          </a:p>
          <a:p>
            <a:pPr marL="0" indent="0">
              <a:buNone/>
            </a:pPr>
            <a:endParaRPr lang="en-US" dirty="0"/>
          </a:p>
          <a:p>
            <a:pPr marL="0" indent="0">
              <a:buNone/>
            </a:pP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6246" y="1845734"/>
            <a:ext cx="11740467" cy="1711354"/>
          </a:xfrm>
          <a:prstGeom prst="rect">
            <a:avLst/>
          </a:prstGeom>
        </p:spPr>
      </p:pic>
      <p:sp>
        <p:nvSpPr>
          <p:cNvPr id="5" name="TextBox 4"/>
          <p:cNvSpPr txBox="1"/>
          <p:nvPr/>
        </p:nvSpPr>
        <p:spPr>
          <a:xfrm>
            <a:off x="1097280" y="3557088"/>
            <a:ext cx="10058400" cy="2308324"/>
          </a:xfrm>
          <a:prstGeom prst="rect">
            <a:avLst/>
          </a:prstGeom>
          <a:noFill/>
        </p:spPr>
        <p:txBody>
          <a:bodyPr wrap="square" rtlCol="0">
            <a:spAutoFit/>
          </a:bodyPr>
          <a:lstStyle/>
          <a:p>
            <a:r>
              <a:rPr lang="en-US" sz="2400" dirty="0"/>
              <a:t>So, where is this useful in the world?</a:t>
            </a:r>
          </a:p>
          <a:p>
            <a:endParaRPr lang="en-US" sz="2400" dirty="0"/>
          </a:p>
          <a:p>
            <a:endParaRPr lang="en-US" sz="2400" dirty="0"/>
          </a:p>
          <a:p>
            <a:endParaRPr lang="en-US" sz="2400" dirty="0"/>
          </a:p>
          <a:p>
            <a:endParaRPr lang="en-US" sz="2400" dirty="0"/>
          </a:p>
          <a:p>
            <a:r>
              <a:rPr lang="en-US" sz="2400" dirty="0"/>
              <a:t>Also, time for a regents practice handout. </a:t>
            </a:r>
          </a:p>
        </p:txBody>
      </p:sp>
    </p:spTree>
    <p:extLst>
      <p:ext uri="{BB962C8B-B14F-4D97-AF65-F5344CB8AC3E}">
        <p14:creationId xmlns:p14="http://schemas.microsoft.com/office/powerpoint/2010/main" val="32568153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Reaction Types</a:t>
            </a:r>
          </a:p>
        </p:txBody>
      </p:sp>
      <p:sp>
        <p:nvSpPr>
          <p:cNvPr id="3" name="Content Placeholder 2"/>
          <p:cNvSpPr>
            <a:spLocks noGrp="1"/>
          </p:cNvSpPr>
          <p:nvPr>
            <p:ph idx="1"/>
          </p:nvPr>
        </p:nvSpPr>
        <p:spPr>
          <a:xfrm>
            <a:off x="1097280" y="1845734"/>
            <a:ext cx="10058400" cy="1334346"/>
          </a:xfrm>
        </p:spPr>
        <p:txBody>
          <a:bodyPr/>
          <a:lstStyle/>
          <a:p>
            <a:r>
              <a:rPr lang="en-US" dirty="0"/>
              <a:t>In chemistry, there are five types of reactions that you should be able to recognize.</a:t>
            </a:r>
          </a:p>
        </p:txBody>
      </p:sp>
      <p:sp>
        <p:nvSpPr>
          <p:cNvPr id="4" name="Rectangle 3"/>
          <p:cNvSpPr/>
          <p:nvPr/>
        </p:nvSpPr>
        <p:spPr>
          <a:xfrm>
            <a:off x="2067560" y="2996198"/>
            <a:ext cx="8117840" cy="2308324"/>
          </a:xfrm>
          <a:prstGeom prst="rect">
            <a:avLst/>
          </a:prstGeom>
        </p:spPr>
        <p:txBody>
          <a:bodyPr wrap="square">
            <a:spAutoFit/>
          </a:bodyPr>
          <a:lstStyle/>
          <a:p>
            <a:endParaRPr lang="en-US" sz="2400" dirty="0"/>
          </a:p>
          <a:p>
            <a:r>
              <a:rPr lang="en-US" sz="2400" dirty="0"/>
              <a:t>Synthesis/Combination – 		A + B </a:t>
            </a:r>
            <a:r>
              <a:rPr lang="en-US" sz="2400" dirty="0">
                <a:sym typeface="Wingdings" panose="05000000000000000000" pitchFamily="2" charset="2"/>
              </a:rPr>
              <a:t> AB</a:t>
            </a:r>
            <a:endParaRPr lang="en-US" sz="2400" dirty="0"/>
          </a:p>
          <a:p>
            <a:r>
              <a:rPr lang="en-US" sz="2400" dirty="0"/>
              <a:t>Decomposition - 			CD </a:t>
            </a:r>
            <a:r>
              <a:rPr lang="en-US" sz="2400" dirty="0">
                <a:sym typeface="Wingdings" panose="05000000000000000000" pitchFamily="2" charset="2"/>
              </a:rPr>
              <a:t> C + D</a:t>
            </a:r>
            <a:endParaRPr lang="en-US" sz="2400" dirty="0"/>
          </a:p>
          <a:p>
            <a:r>
              <a:rPr lang="en-US" sz="2400" dirty="0"/>
              <a:t>Single Replacement - 			Q + RS </a:t>
            </a:r>
            <a:r>
              <a:rPr lang="en-US" sz="2400" dirty="0">
                <a:sym typeface="Wingdings" panose="05000000000000000000" pitchFamily="2" charset="2"/>
              </a:rPr>
              <a:t> R + QS</a:t>
            </a:r>
            <a:endParaRPr lang="en-US" sz="2400" dirty="0"/>
          </a:p>
          <a:p>
            <a:r>
              <a:rPr lang="en-US" sz="2400" dirty="0"/>
              <a:t>Double replacement – 		FG + LM </a:t>
            </a:r>
            <a:r>
              <a:rPr lang="en-US" sz="2400" dirty="0">
                <a:sym typeface="Wingdings" panose="05000000000000000000" pitchFamily="2" charset="2"/>
              </a:rPr>
              <a:t> FM + LG</a:t>
            </a:r>
            <a:endParaRPr lang="en-US" sz="2400" dirty="0"/>
          </a:p>
          <a:p>
            <a:r>
              <a:rPr lang="en-US" sz="2400" dirty="0"/>
              <a:t>Combustion - 				</a:t>
            </a:r>
            <a:r>
              <a:rPr lang="en-US" sz="2400" dirty="0" err="1"/>
              <a:t>C</a:t>
            </a:r>
            <a:r>
              <a:rPr lang="en-US" sz="2400" baseline="-25000" dirty="0" err="1"/>
              <a:t>x</a:t>
            </a:r>
            <a:r>
              <a:rPr lang="en-US" sz="2400" dirty="0" err="1"/>
              <a:t>H</a:t>
            </a:r>
            <a:r>
              <a:rPr lang="en-US" sz="2400" baseline="-25000" dirty="0" err="1"/>
              <a:t>y</a:t>
            </a:r>
            <a:r>
              <a:rPr lang="en-US" sz="2400" dirty="0"/>
              <a:t> + O</a:t>
            </a:r>
            <a:r>
              <a:rPr lang="en-US" sz="2400" baseline="-25000" dirty="0"/>
              <a:t>2</a:t>
            </a:r>
            <a:r>
              <a:rPr lang="en-US" sz="2400" dirty="0"/>
              <a:t> </a:t>
            </a:r>
            <a:r>
              <a:rPr lang="en-US" sz="2400" dirty="0">
                <a:sym typeface="Wingdings" panose="05000000000000000000" pitchFamily="2" charset="2"/>
              </a:rPr>
              <a:t> H</a:t>
            </a:r>
            <a:r>
              <a:rPr lang="en-US" sz="2400" baseline="-25000" dirty="0">
                <a:sym typeface="Wingdings" panose="05000000000000000000" pitchFamily="2" charset="2"/>
              </a:rPr>
              <a:t>2</a:t>
            </a:r>
            <a:r>
              <a:rPr lang="en-US" sz="2400" dirty="0">
                <a:sym typeface="Wingdings" panose="05000000000000000000" pitchFamily="2" charset="2"/>
              </a:rPr>
              <a:t>O + CO</a:t>
            </a:r>
            <a:r>
              <a:rPr lang="en-US" sz="2400" baseline="-25000" dirty="0">
                <a:sym typeface="Wingdings" panose="05000000000000000000" pitchFamily="2" charset="2"/>
              </a:rPr>
              <a:t>2</a:t>
            </a:r>
            <a:endParaRPr lang="en-US" sz="2400" baseline="-25000" dirty="0"/>
          </a:p>
        </p:txBody>
      </p:sp>
    </p:spTree>
    <p:extLst>
      <p:ext uri="{BB962C8B-B14F-4D97-AF65-F5344CB8AC3E}">
        <p14:creationId xmlns:p14="http://schemas.microsoft.com/office/powerpoint/2010/main" val="13806484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Gram Formula Mass</a:t>
            </a:r>
          </a:p>
        </p:txBody>
      </p:sp>
      <p:sp>
        <p:nvSpPr>
          <p:cNvPr id="3" name="Content Placeholder 2"/>
          <p:cNvSpPr>
            <a:spLocks noGrp="1"/>
          </p:cNvSpPr>
          <p:nvPr>
            <p:ph idx="1"/>
          </p:nvPr>
        </p:nvSpPr>
        <p:spPr>
          <a:xfrm>
            <a:off x="650240" y="1845734"/>
            <a:ext cx="10820400" cy="4798906"/>
          </a:xfrm>
        </p:spPr>
        <p:txBody>
          <a:bodyPr>
            <a:normAutofit/>
          </a:bodyPr>
          <a:lstStyle/>
          <a:p>
            <a:r>
              <a:rPr lang="en-US" dirty="0"/>
              <a:t>To find the gram formula mass or molar mass for a compound, we add up the mass of each element in the compound. </a:t>
            </a:r>
          </a:p>
          <a:p>
            <a:endParaRPr lang="en-US" sz="100" dirty="0"/>
          </a:p>
          <a:p>
            <a:r>
              <a:rPr lang="en-US" dirty="0"/>
              <a:t>Remember that a subscript represents the number of that element (or polyatomic ion)</a:t>
            </a:r>
          </a:p>
          <a:p>
            <a:endParaRPr lang="en-US" dirty="0"/>
          </a:p>
          <a:p>
            <a:r>
              <a:rPr lang="en-US" dirty="0"/>
              <a:t>If we have a polyatomic ion in parentheses, we need to keep in mind that we have more than one of those ions. </a:t>
            </a:r>
          </a:p>
          <a:p>
            <a:endParaRPr lang="en-US" dirty="0"/>
          </a:p>
          <a:p>
            <a:r>
              <a:rPr lang="en-US" dirty="0"/>
              <a:t>For example, in Ca(NO</a:t>
            </a:r>
            <a:r>
              <a:rPr lang="en-US" baseline="-25000" dirty="0"/>
              <a:t>3</a:t>
            </a:r>
            <a:r>
              <a:rPr lang="en-US" dirty="0"/>
              <a:t>)</a:t>
            </a:r>
            <a:r>
              <a:rPr lang="en-US" baseline="-25000" dirty="0"/>
              <a:t>2</a:t>
            </a:r>
            <a:r>
              <a:rPr lang="en-US" dirty="0"/>
              <a:t> we have 2 nitrates (2 NO</a:t>
            </a:r>
            <a:r>
              <a:rPr lang="en-US" baseline="-25000" dirty="0"/>
              <a:t>3</a:t>
            </a:r>
            <a:r>
              <a:rPr lang="en-US" dirty="0"/>
              <a:t>’s) which means 2 N and 6 O </a:t>
            </a:r>
          </a:p>
        </p:txBody>
      </p:sp>
    </p:spTree>
    <p:extLst>
      <p:ext uri="{BB962C8B-B14F-4D97-AF65-F5344CB8AC3E}">
        <p14:creationId xmlns:p14="http://schemas.microsoft.com/office/powerpoint/2010/main" val="297836996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Reaction Types</a:t>
            </a:r>
          </a:p>
        </p:txBody>
      </p:sp>
      <p:sp>
        <p:nvSpPr>
          <p:cNvPr id="4" name="Rectangle 3"/>
          <p:cNvSpPr/>
          <p:nvPr/>
        </p:nvSpPr>
        <p:spPr>
          <a:xfrm>
            <a:off x="704386" y="1737360"/>
            <a:ext cx="10783228" cy="4401205"/>
          </a:xfrm>
          <a:prstGeom prst="rect">
            <a:avLst/>
          </a:prstGeom>
        </p:spPr>
        <p:txBody>
          <a:bodyPr wrap="square">
            <a:spAutoFit/>
          </a:bodyPr>
          <a:lstStyle/>
          <a:p>
            <a:r>
              <a:rPr lang="en-US" sz="2000" dirty="0"/>
              <a:t>Synthesis/Combination – 		A + B </a:t>
            </a:r>
            <a:r>
              <a:rPr lang="en-US" sz="2000" dirty="0">
                <a:sym typeface="Wingdings" panose="05000000000000000000" pitchFamily="2" charset="2"/>
              </a:rPr>
              <a:t> AB</a:t>
            </a:r>
          </a:p>
          <a:p>
            <a:endParaRPr lang="en-US" sz="2000" dirty="0">
              <a:sym typeface="Wingdings" panose="05000000000000000000" pitchFamily="2" charset="2"/>
            </a:endParaRPr>
          </a:p>
          <a:p>
            <a:endParaRPr lang="en-US" sz="2000" dirty="0"/>
          </a:p>
          <a:p>
            <a:r>
              <a:rPr lang="en-US" sz="2000" dirty="0"/>
              <a:t>Decomposition - 			CD </a:t>
            </a:r>
            <a:r>
              <a:rPr lang="en-US" sz="2000" dirty="0">
                <a:sym typeface="Wingdings" panose="05000000000000000000" pitchFamily="2" charset="2"/>
              </a:rPr>
              <a:t> C + D</a:t>
            </a:r>
          </a:p>
          <a:p>
            <a:endParaRPr lang="en-US" sz="2000" dirty="0">
              <a:sym typeface="Wingdings" panose="05000000000000000000" pitchFamily="2" charset="2"/>
            </a:endParaRPr>
          </a:p>
          <a:p>
            <a:endParaRPr lang="en-US" sz="2000" dirty="0"/>
          </a:p>
          <a:p>
            <a:r>
              <a:rPr lang="en-US" sz="2000" dirty="0"/>
              <a:t>Single Replacement - 		Q + RS </a:t>
            </a:r>
            <a:r>
              <a:rPr lang="en-US" sz="2000" dirty="0">
                <a:sym typeface="Wingdings" panose="05000000000000000000" pitchFamily="2" charset="2"/>
              </a:rPr>
              <a:t> R + QS</a:t>
            </a:r>
          </a:p>
          <a:p>
            <a:endParaRPr lang="en-US" sz="2000" dirty="0">
              <a:sym typeface="Wingdings" panose="05000000000000000000" pitchFamily="2" charset="2"/>
            </a:endParaRPr>
          </a:p>
          <a:p>
            <a:endParaRPr lang="en-US" sz="2000" dirty="0"/>
          </a:p>
          <a:p>
            <a:r>
              <a:rPr lang="en-US" sz="2000" dirty="0"/>
              <a:t>Double replacement – 		FG + LM </a:t>
            </a:r>
            <a:r>
              <a:rPr lang="en-US" sz="2000" dirty="0">
                <a:sym typeface="Wingdings" panose="05000000000000000000" pitchFamily="2" charset="2"/>
              </a:rPr>
              <a:t> FM + LG</a:t>
            </a:r>
          </a:p>
          <a:p>
            <a:endParaRPr lang="en-US" sz="2000" dirty="0">
              <a:sym typeface="Wingdings" panose="05000000000000000000" pitchFamily="2" charset="2"/>
            </a:endParaRPr>
          </a:p>
          <a:p>
            <a:endParaRPr lang="en-US" sz="2000" dirty="0"/>
          </a:p>
          <a:p>
            <a:endParaRPr lang="en-US" sz="2000" dirty="0"/>
          </a:p>
          <a:p>
            <a:r>
              <a:rPr lang="en-US" sz="2000" dirty="0"/>
              <a:t>Combustion - 			</a:t>
            </a:r>
            <a:r>
              <a:rPr lang="en-US" sz="2000" dirty="0" err="1"/>
              <a:t>C</a:t>
            </a:r>
            <a:r>
              <a:rPr lang="en-US" sz="2000" baseline="-25000" dirty="0" err="1"/>
              <a:t>x</a:t>
            </a:r>
            <a:r>
              <a:rPr lang="en-US" sz="2000" dirty="0" err="1"/>
              <a:t>H</a:t>
            </a:r>
            <a:r>
              <a:rPr lang="en-US" sz="2000" baseline="-25000" dirty="0" err="1"/>
              <a:t>y</a:t>
            </a:r>
            <a:r>
              <a:rPr lang="en-US" sz="2000" dirty="0"/>
              <a:t> + O</a:t>
            </a:r>
            <a:r>
              <a:rPr lang="en-US" sz="2000" baseline="-25000" dirty="0"/>
              <a:t>2</a:t>
            </a:r>
            <a:r>
              <a:rPr lang="en-US" sz="2000" dirty="0"/>
              <a:t> </a:t>
            </a:r>
            <a:r>
              <a:rPr lang="en-US" sz="2000" dirty="0">
                <a:sym typeface="Wingdings" panose="05000000000000000000" pitchFamily="2" charset="2"/>
              </a:rPr>
              <a:t> H</a:t>
            </a:r>
            <a:r>
              <a:rPr lang="en-US" sz="2000" baseline="-25000" dirty="0">
                <a:sym typeface="Wingdings" panose="05000000000000000000" pitchFamily="2" charset="2"/>
              </a:rPr>
              <a:t>2</a:t>
            </a:r>
            <a:r>
              <a:rPr lang="en-US" sz="2000" dirty="0">
                <a:sym typeface="Wingdings" panose="05000000000000000000" pitchFamily="2" charset="2"/>
              </a:rPr>
              <a:t>O + CO</a:t>
            </a:r>
            <a:r>
              <a:rPr lang="en-US" sz="2000" baseline="-25000" dirty="0">
                <a:sym typeface="Wingdings" panose="05000000000000000000" pitchFamily="2" charset="2"/>
              </a:rPr>
              <a:t>2</a:t>
            </a:r>
            <a:endParaRPr lang="en-US" sz="2400" baseline="-25000" dirty="0"/>
          </a:p>
        </p:txBody>
      </p:sp>
    </p:spTree>
    <p:extLst>
      <p:ext uri="{BB962C8B-B14F-4D97-AF65-F5344CB8AC3E}">
        <p14:creationId xmlns:p14="http://schemas.microsoft.com/office/powerpoint/2010/main" val="35171458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sp>
        <p:nvSpPr>
          <p:cNvPr id="6" name="TextBox 5"/>
          <p:cNvSpPr txBox="1"/>
          <p:nvPr/>
        </p:nvSpPr>
        <p:spPr>
          <a:xfrm>
            <a:off x="1097280" y="4167833"/>
            <a:ext cx="1233577" cy="1569660"/>
          </a:xfrm>
          <a:prstGeom prst="rect">
            <a:avLst/>
          </a:prstGeom>
          <a:noFill/>
        </p:spPr>
        <p:txBody>
          <a:bodyPr wrap="square" rtlCol="0">
            <a:spAutoFit/>
          </a:bodyPr>
          <a:lstStyle/>
          <a:p>
            <a:r>
              <a:rPr lang="en-US" sz="9600" dirty="0">
                <a:solidFill>
                  <a:srgbClr val="FF0000"/>
                </a:solidFill>
              </a:rPr>
              <a:t>1.</a:t>
            </a:r>
            <a:endParaRPr lang="en-US" dirty="0">
              <a:solidFill>
                <a:srgbClr val="FF0000"/>
              </a:solidFill>
            </a:endParaRPr>
          </a:p>
        </p:txBody>
      </p:sp>
      <p:sp>
        <p:nvSpPr>
          <p:cNvPr id="10" name="TextBox 9"/>
          <p:cNvSpPr txBox="1"/>
          <p:nvPr/>
        </p:nvSpPr>
        <p:spPr>
          <a:xfrm>
            <a:off x="6839239" y="4167833"/>
            <a:ext cx="1233577" cy="1569660"/>
          </a:xfrm>
          <a:prstGeom prst="rect">
            <a:avLst/>
          </a:prstGeom>
          <a:noFill/>
        </p:spPr>
        <p:txBody>
          <a:bodyPr wrap="square" rtlCol="0">
            <a:spAutoFit/>
          </a:bodyPr>
          <a:lstStyle/>
          <a:p>
            <a:r>
              <a:rPr lang="en-US" sz="9600" dirty="0">
                <a:solidFill>
                  <a:srgbClr val="FF0000"/>
                </a:solidFill>
              </a:rPr>
              <a:t>3.</a:t>
            </a:r>
            <a:endParaRPr lang="en-US" dirty="0">
              <a:solidFill>
                <a:srgbClr val="FF0000"/>
              </a:solidFill>
            </a:endParaRPr>
          </a:p>
        </p:txBody>
      </p:sp>
      <p:sp>
        <p:nvSpPr>
          <p:cNvPr id="11" name="TextBox 10"/>
          <p:cNvSpPr txBox="1"/>
          <p:nvPr/>
        </p:nvSpPr>
        <p:spPr>
          <a:xfrm>
            <a:off x="3968259" y="4167833"/>
            <a:ext cx="1233577" cy="1569660"/>
          </a:xfrm>
          <a:prstGeom prst="rect">
            <a:avLst/>
          </a:prstGeom>
          <a:noFill/>
        </p:spPr>
        <p:txBody>
          <a:bodyPr wrap="square" rtlCol="0">
            <a:spAutoFit/>
          </a:bodyPr>
          <a:lstStyle/>
          <a:p>
            <a:r>
              <a:rPr lang="en-US" sz="9600" dirty="0">
                <a:solidFill>
                  <a:srgbClr val="FF0000"/>
                </a:solidFill>
              </a:rPr>
              <a:t>2.</a:t>
            </a:r>
            <a:endParaRPr lang="en-US" dirty="0">
              <a:solidFill>
                <a:srgbClr val="FF0000"/>
              </a:solidFill>
            </a:endParaRPr>
          </a:p>
        </p:txBody>
      </p:sp>
      <p:sp>
        <p:nvSpPr>
          <p:cNvPr id="8" name="TextBox 7"/>
          <p:cNvSpPr txBox="1"/>
          <p:nvPr/>
        </p:nvSpPr>
        <p:spPr>
          <a:xfrm>
            <a:off x="0" y="2320506"/>
            <a:ext cx="12192000" cy="1815882"/>
          </a:xfrm>
          <a:prstGeom prst="rect">
            <a:avLst/>
          </a:prstGeom>
          <a:noFill/>
        </p:spPr>
        <p:txBody>
          <a:bodyPr wrap="square" rtlCol="0">
            <a:spAutoFit/>
          </a:bodyPr>
          <a:lstStyle/>
          <a:p>
            <a:pPr algn="ctr"/>
            <a:r>
              <a:rPr lang="en-US" sz="2800" dirty="0"/>
              <a:t>What type of chemical reaction is</a:t>
            </a:r>
          </a:p>
          <a:p>
            <a:pPr marL="514350" indent="-514350" algn="ctr">
              <a:buAutoNum type="alphaUcPeriod"/>
            </a:pPr>
            <a:r>
              <a:rPr lang="en-US" sz="2800" dirty="0">
                <a:sym typeface="Wingdings" panose="05000000000000000000" pitchFamily="2" charset="2"/>
              </a:rPr>
              <a:t>2 H</a:t>
            </a:r>
            <a:r>
              <a:rPr lang="en-US" sz="2800" baseline="-25000" dirty="0">
                <a:sym typeface="Wingdings" panose="05000000000000000000" pitchFamily="2" charset="2"/>
              </a:rPr>
              <a:t>2</a:t>
            </a:r>
            <a:r>
              <a:rPr lang="en-US" sz="2800" dirty="0">
                <a:sym typeface="Wingdings" panose="05000000000000000000" pitchFamily="2" charset="2"/>
              </a:rPr>
              <a:t>O  </a:t>
            </a:r>
            <a:r>
              <a:rPr lang="en-US" sz="2800" dirty="0"/>
              <a:t>2 H</a:t>
            </a:r>
            <a:r>
              <a:rPr lang="en-US" sz="2800" baseline="-25000" dirty="0"/>
              <a:t>2</a:t>
            </a:r>
            <a:r>
              <a:rPr lang="en-US" sz="2800" dirty="0"/>
              <a:t> + O</a:t>
            </a:r>
            <a:r>
              <a:rPr lang="en-US" sz="2800" baseline="-25000" dirty="0"/>
              <a:t>2</a:t>
            </a:r>
            <a:endParaRPr lang="en-US" sz="2800" dirty="0">
              <a:sym typeface="Wingdings" panose="05000000000000000000" pitchFamily="2" charset="2"/>
            </a:endParaRPr>
          </a:p>
          <a:p>
            <a:pPr marL="514350" indent="-514350" algn="ctr">
              <a:buAutoNum type="alphaUcPeriod"/>
            </a:pPr>
            <a:r>
              <a:rPr lang="en-US" sz="2800" dirty="0">
                <a:sym typeface="Wingdings" panose="05000000000000000000" pitchFamily="2" charset="2"/>
              </a:rPr>
              <a:t>Zn + 2 </a:t>
            </a:r>
            <a:r>
              <a:rPr lang="en-US" sz="2800" dirty="0" err="1">
                <a:sym typeface="Wingdings" panose="05000000000000000000" pitchFamily="2" charset="2"/>
              </a:rPr>
              <a:t>HCl</a:t>
            </a:r>
            <a:r>
              <a:rPr lang="en-US" sz="2800" dirty="0">
                <a:sym typeface="Wingdings" panose="05000000000000000000" pitchFamily="2" charset="2"/>
              </a:rPr>
              <a:t>  ZnCl</a:t>
            </a:r>
            <a:r>
              <a:rPr lang="en-US" sz="2800" baseline="-25000" dirty="0">
                <a:sym typeface="Wingdings" panose="05000000000000000000" pitchFamily="2" charset="2"/>
              </a:rPr>
              <a:t>2</a:t>
            </a:r>
            <a:r>
              <a:rPr lang="en-US" sz="2800" dirty="0">
                <a:sym typeface="Wingdings" panose="05000000000000000000" pitchFamily="2" charset="2"/>
              </a:rPr>
              <a:t> +H</a:t>
            </a:r>
            <a:r>
              <a:rPr lang="en-US" sz="2800" baseline="-25000" dirty="0">
                <a:sym typeface="Wingdings" panose="05000000000000000000" pitchFamily="2" charset="2"/>
              </a:rPr>
              <a:t>2</a:t>
            </a:r>
          </a:p>
          <a:p>
            <a:pPr marL="514350" indent="-514350" algn="ctr">
              <a:buAutoNum type="alphaUcPeriod"/>
            </a:pPr>
            <a:r>
              <a:rPr lang="en-US" sz="2800" dirty="0"/>
              <a:t>2 Mg + O</a:t>
            </a:r>
            <a:r>
              <a:rPr lang="en-US" sz="2800" baseline="-25000" dirty="0"/>
              <a:t>2</a:t>
            </a:r>
            <a:r>
              <a:rPr lang="en-US" sz="2800" dirty="0"/>
              <a:t> </a:t>
            </a:r>
            <a:r>
              <a:rPr lang="en-US" sz="2800" dirty="0">
                <a:sym typeface="Wingdings" panose="05000000000000000000" pitchFamily="2" charset="2"/>
              </a:rPr>
              <a:t> 2 </a:t>
            </a:r>
            <a:r>
              <a:rPr lang="en-US" sz="2800" dirty="0" err="1">
                <a:sym typeface="Wingdings" panose="05000000000000000000" pitchFamily="2" charset="2"/>
              </a:rPr>
              <a:t>MgO</a:t>
            </a:r>
            <a:endParaRPr lang="en-US" sz="2800" dirty="0"/>
          </a:p>
        </p:txBody>
      </p:sp>
      <p:sp>
        <p:nvSpPr>
          <p:cNvPr id="12" name="TextBox 11"/>
          <p:cNvSpPr txBox="1"/>
          <p:nvPr/>
        </p:nvSpPr>
        <p:spPr>
          <a:xfrm>
            <a:off x="9254435" y="5737493"/>
            <a:ext cx="1820173" cy="369332"/>
          </a:xfrm>
          <a:prstGeom prst="rect">
            <a:avLst/>
          </a:prstGeom>
          <a:noFill/>
        </p:spPr>
        <p:txBody>
          <a:bodyPr wrap="square" rtlCol="0">
            <a:spAutoFit/>
          </a:bodyPr>
          <a:lstStyle/>
          <a:p>
            <a:endParaRPr lang="en-US" dirty="0"/>
          </a:p>
        </p:txBody>
      </p:sp>
      <p:sp>
        <p:nvSpPr>
          <p:cNvPr id="16" name="TextBox 15"/>
          <p:cNvSpPr txBox="1"/>
          <p:nvPr/>
        </p:nvSpPr>
        <p:spPr>
          <a:xfrm>
            <a:off x="9922103" y="4167833"/>
            <a:ext cx="1233577" cy="1569660"/>
          </a:xfrm>
          <a:prstGeom prst="rect">
            <a:avLst/>
          </a:prstGeom>
          <a:noFill/>
        </p:spPr>
        <p:txBody>
          <a:bodyPr wrap="square" rtlCol="0">
            <a:spAutoFit/>
          </a:bodyPr>
          <a:lstStyle/>
          <a:p>
            <a:r>
              <a:rPr lang="en-US" sz="9600" dirty="0">
                <a:solidFill>
                  <a:srgbClr val="FF0000"/>
                </a:solidFill>
              </a:rPr>
              <a:t>4.</a:t>
            </a:r>
            <a:endParaRPr lang="en-US" dirty="0">
              <a:solidFill>
                <a:srgbClr val="FF0000"/>
              </a:solidFill>
            </a:endParaRPr>
          </a:p>
        </p:txBody>
      </p:sp>
      <p:sp>
        <p:nvSpPr>
          <p:cNvPr id="3" name="Rectangle 2"/>
          <p:cNvSpPr/>
          <p:nvPr/>
        </p:nvSpPr>
        <p:spPr>
          <a:xfrm rot="19982671">
            <a:off x="-168688" y="350262"/>
            <a:ext cx="2531935" cy="1323439"/>
          </a:xfrm>
          <a:prstGeom prst="rect">
            <a:avLst/>
          </a:prstGeom>
          <a:noFill/>
        </p:spPr>
        <p:txBody>
          <a:bodyPr wrap="square" lIns="91440" tIns="45720" rIns="91440" bIns="45720">
            <a:spAutoFit/>
          </a:bodyPr>
          <a:lstStyle/>
          <a:p>
            <a:pPr algn="ctr"/>
            <a:r>
              <a:rPr lang="en-US" sz="4000" b="1" cap="none" spc="0" dirty="0">
                <a:ln w="22225">
                  <a:solidFill>
                    <a:schemeClr val="accent2"/>
                  </a:solidFill>
                  <a:prstDash val="solid"/>
                </a:ln>
                <a:solidFill>
                  <a:schemeClr val="accent2">
                    <a:lumMod val="40000"/>
                    <a:lumOff val="60000"/>
                  </a:schemeClr>
                </a:solidFill>
                <a:effectLst/>
              </a:rPr>
              <a:t>REGENTS </a:t>
            </a:r>
          </a:p>
          <a:p>
            <a:pPr algn="ctr"/>
            <a:r>
              <a:rPr lang="en-US" sz="4000" b="1" cap="none" spc="0" dirty="0">
                <a:ln w="22225">
                  <a:solidFill>
                    <a:schemeClr val="accent2"/>
                  </a:solidFill>
                  <a:prstDash val="solid"/>
                </a:ln>
                <a:solidFill>
                  <a:schemeClr val="accent2">
                    <a:lumMod val="40000"/>
                    <a:lumOff val="60000"/>
                  </a:schemeClr>
                </a:solidFill>
                <a:effectLst/>
              </a:rPr>
              <a:t>QUESTION</a:t>
            </a:r>
          </a:p>
        </p:txBody>
      </p:sp>
      <p:sp>
        <p:nvSpPr>
          <p:cNvPr id="4" name="TextBox 3"/>
          <p:cNvSpPr txBox="1"/>
          <p:nvPr/>
        </p:nvSpPr>
        <p:spPr>
          <a:xfrm>
            <a:off x="0" y="5567680"/>
            <a:ext cx="12192000" cy="523220"/>
          </a:xfrm>
          <a:prstGeom prst="rect">
            <a:avLst/>
          </a:prstGeom>
          <a:noFill/>
        </p:spPr>
        <p:txBody>
          <a:bodyPr wrap="square" rtlCol="0">
            <a:spAutoFit/>
          </a:bodyPr>
          <a:lstStyle/>
          <a:p>
            <a:r>
              <a:rPr lang="en-US" sz="2800" dirty="0"/>
              <a:t>         synthesis 	     decomposition 		  single rep. 		    double rep.</a:t>
            </a:r>
            <a:endParaRPr lang="en-US" sz="2800" baseline="-25000" dirty="0"/>
          </a:p>
        </p:txBody>
      </p:sp>
    </p:spTree>
    <p:extLst>
      <p:ext uri="{BB962C8B-B14F-4D97-AF65-F5344CB8AC3E}">
        <p14:creationId xmlns:p14="http://schemas.microsoft.com/office/powerpoint/2010/main" val="18705290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sp>
        <p:nvSpPr>
          <p:cNvPr id="6" name="TextBox 5"/>
          <p:cNvSpPr txBox="1"/>
          <p:nvPr/>
        </p:nvSpPr>
        <p:spPr>
          <a:xfrm>
            <a:off x="1097280" y="4167833"/>
            <a:ext cx="1233577" cy="1569660"/>
          </a:xfrm>
          <a:prstGeom prst="rect">
            <a:avLst/>
          </a:prstGeom>
          <a:noFill/>
        </p:spPr>
        <p:txBody>
          <a:bodyPr wrap="square" rtlCol="0">
            <a:spAutoFit/>
          </a:bodyPr>
          <a:lstStyle/>
          <a:p>
            <a:r>
              <a:rPr lang="en-US" sz="9600" dirty="0">
                <a:solidFill>
                  <a:srgbClr val="FF0000"/>
                </a:solidFill>
              </a:rPr>
              <a:t>1.</a:t>
            </a:r>
            <a:endParaRPr lang="en-US" dirty="0">
              <a:solidFill>
                <a:srgbClr val="FF0000"/>
              </a:solidFill>
            </a:endParaRPr>
          </a:p>
        </p:txBody>
      </p:sp>
      <p:sp>
        <p:nvSpPr>
          <p:cNvPr id="10" name="TextBox 9"/>
          <p:cNvSpPr txBox="1"/>
          <p:nvPr/>
        </p:nvSpPr>
        <p:spPr>
          <a:xfrm>
            <a:off x="6839239" y="4167833"/>
            <a:ext cx="1233577" cy="1569660"/>
          </a:xfrm>
          <a:prstGeom prst="rect">
            <a:avLst/>
          </a:prstGeom>
          <a:noFill/>
        </p:spPr>
        <p:txBody>
          <a:bodyPr wrap="square" rtlCol="0">
            <a:spAutoFit/>
          </a:bodyPr>
          <a:lstStyle/>
          <a:p>
            <a:r>
              <a:rPr lang="en-US" sz="9600" dirty="0">
                <a:solidFill>
                  <a:srgbClr val="FF0000"/>
                </a:solidFill>
              </a:rPr>
              <a:t>3.</a:t>
            </a:r>
            <a:endParaRPr lang="en-US" dirty="0">
              <a:solidFill>
                <a:srgbClr val="FF0000"/>
              </a:solidFill>
            </a:endParaRPr>
          </a:p>
        </p:txBody>
      </p:sp>
      <p:sp>
        <p:nvSpPr>
          <p:cNvPr id="11" name="TextBox 10"/>
          <p:cNvSpPr txBox="1"/>
          <p:nvPr/>
        </p:nvSpPr>
        <p:spPr>
          <a:xfrm>
            <a:off x="3968259" y="4167833"/>
            <a:ext cx="1233577" cy="1569660"/>
          </a:xfrm>
          <a:prstGeom prst="rect">
            <a:avLst/>
          </a:prstGeom>
          <a:noFill/>
        </p:spPr>
        <p:txBody>
          <a:bodyPr wrap="square" rtlCol="0">
            <a:spAutoFit/>
          </a:bodyPr>
          <a:lstStyle/>
          <a:p>
            <a:r>
              <a:rPr lang="en-US" sz="9600" dirty="0">
                <a:solidFill>
                  <a:srgbClr val="FF0000"/>
                </a:solidFill>
              </a:rPr>
              <a:t>2.</a:t>
            </a:r>
            <a:endParaRPr lang="en-US" dirty="0">
              <a:solidFill>
                <a:srgbClr val="FF0000"/>
              </a:solidFill>
            </a:endParaRPr>
          </a:p>
        </p:txBody>
      </p:sp>
      <p:sp>
        <p:nvSpPr>
          <p:cNvPr id="8" name="TextBox 7"/>
          <p:cNvSpPr txBox="1"/>
          <p:nvPr/>
        </p:nvSpPr>
        <p:spPr>
          <a:xfrm>
            <a:off x="0" y="2320506"/>
            <a:ext cx="12192000" cy="1815882"/>
          </a:xfrm>
          <a:prstGeom prst="rect">
            <a:avLst/>
          </a:prstGeom>
          <a:noFill/>
        </p:spPr>
        <p:txBody>
          <a:bodyPr wrap="square" rtlCol="0">
            <a:spAutoFit/>
          </a:bodyPr>
          <a:lstStyle/>
          <a:p>
            <a:pPr algn="ctr"/>
            <a:r>
              <a:rPr lang="en-US" sz="2800" dirty="0"/>
              <a:t>What type of chemical reaction is</a:t>
            </a:r>
          </a:p>
          <a:p>
            <a:pPr marL="514350" indent="-514350" algn="ctr">
              <a:buAutoNum type="alphaUcPeriod"/>
            </a:pPr>
            <a:r>
              <a:rPr lang="en-US" sz="2800" dirty="0">
                <a:sym typeface="Wingdings" panose="05000000000000000000" pitchFamily="2" charset="2"/>
              </a:rPr>
              <a:t>2 H</a:t>
            </a:r>
            <a:r>
              <a:rPr lang="en-US" sz="2800" baseline="-25000" dirty="0">
                <a:sym typeface="Wingdings" panose="05000000000000000000" pitchFamily="2" charset="2"/>
              </a:rPr>
              <a:t>2</a:t>
            </a:r>
            <a:r>
              <a:rPr lang="en-US" sz="2800" dirty="0">
                <a:sym typeface="Wingdings" panose="05000000000000000000" pitchFamily="2" charset="2"/>
              </a:rPr>
              <a:t>O</a:t>
            </a:r>
            <a:r>
              <a:rPr lang="en-US" sz="2800" dirty="0"/>
              <a:t> </a:t>
            </a:r>
            <a:r>
              <a:rPr lang="en-US" sz="2800" dirty="0">
                <a:sym typeface="Wingdings" panose="05000000000000000000" pitchFamily="2" charset="2"/>
              </a:rPr>
              <a:t> </a:t>
            </a:r>
            <a:r>
              <a:rPr lang="en-US" sz="2800" dirty="0"/>
              <a:t>2 H</a:t>
            </a:r>
            <a:r>
              <a:rPr lang="en-US" sz="2800" baseline="-25000" dirty="0"/>
              <a:t>2</a:t>
            </a:r>
            <a:r>
              <a:rPr lang="en-US" sz="2800" dirty="0"/>
              <a:t> + O</a:t>
            </a:r>
            <a:r>
              <a:rPr lang="en-US" sz="2800" baseline="-25000" dirty="0"/>
              <a:t>2</a:t>
            </a:r>
            <a:endParaRPr lang="en-US" sz="2800" dirty="0">
              <a:sym typeface="Wingdings" panose="05000000000000000000" pitchFamily="2" charset="2"/>
            </a:endParaRPr>
          </a:p>
          <a:p>
            <a:pPr marL="514350" indent="-514350" algn="ctr">
              <a:buAutoNum type="alphaUcPeriod"/>
            </a:pPr>
            <a:r>
              <a:rPr lang="en-US" sz="2800" dirty="0">
                <a:sym typeface="Wingdings" panose="05000000000000000000" pitchFamily="2" charset="2"/>
              </a:rPr>
              <a:t>Zn + 2 </a:t>
            </a:r>
            <a:r>
              <a:rPr lang="en-US" sz="2800" dirty="0" err="1">
                <a:sym typeface="Wingdings" panose="05000000000000000000" pitchFamily="2" charset="2"/>
              </a:rPr>
              <a:t>HCl</a:t>
            </a:r>
            <a:r>
              <a:rPr lang="en-US" sz="2800" dirty="0">
                <a:sym typeface="Wingdings" panose="05000000000000000000" pitchFamily="2" charset="2"/>
              </a:rPr>
              <a:t>  ZnCl</a:t>
            </a:r>
            <a:r>
              <a:rPr lang="en-US" sz="2800" baseline="-25000" dirty="0">
                <a:sym typeface="Wingdings" panose="05000000000000000000" pitchFamily="2" charset="2"/>
              </a:rPr>
              <a:t>2</a:t>
            </a:r>
            <a:r>
              <a:rPr lang="en-US" sz="2800" dirty="0">
                <a:sym typeface="Wingdings" panose="05000000000000000000" pitchFamily="2" charset="2"/>
              </a:rPr>
              <a:t> +H</a:t>
            </a:r>
            <a:r>
              <a:rPr lang="en-US" sz="2800" baseline="-25000" dirty="0">
                <a:sym typeface="Wingdings" panose="05000000000000000000" pitchFamily="2" charset="2"/>
              </a:rPr>
              <a:t>2</a:t>
            </a:r>
          </a:p>
          <a:p>
            <a:pPr marL="514350" indent="-514350" algn="ctr">
              <a:buAutoNum type="alphaUcPeriod"/>
            </a:pPr>
            <a:r>
              <a:rPr lang="en-US" sz="2800" dirty="0"/>
              <a:t>2 Mg + O</a:t>
            </a:r>
            <a:r>
              <a:rPr lang="en-US" sz="2800" baseline="-25000" dirty="0"/>
              <a:t>2</a:t>
            </a:r>
            <a:r>
              <a:rPr lang="en-US" sz="2800" dirty="0"/>
              <a:t> </a:t>
            </a:r>
            <a:r>
              <a:rPr lang="en-US" sz="2800" dirty="0">
                <a:sym typeface="Wingdings" panose="05000000000000000000" pitchFamily="2" charset="2"/>
              </a:rPr>
              <a:t> 2 </a:t>
            </a:r>
            <a:r>
              <a:rPr lang="en-US" sz="2800" dirty="0" err="1">
                <a:sym typeface="Wingdings" panose="05000000000000000000" pitchFamily="2" charset="2"/>
              </a:rPr>
              <a:t>MgO</a:t>
            </a:r>
            <a:endParaRPr lang="en-US" sz="2800" dirty="0"/>
          </a:p>
        </p:txBody>
      </p:sp>
      <p:sp>
        <p:nvSpPr>
          <p:cNvPr id="12" name="TextBox 11"/>
          <p:cNvSpPr txBox="1"/>
          <p:nvPr/>
        </p:nvSpPr>
        <p:spPr>
          <a:xfrm>
            <a:off x="9254435" y="5737493"/>
            <a:ext cx="1820173" cy="369332"/>
          </a:xfrm>
          <a:prstGeom prst="rect">
            <a:avLst/>
          </a:prstGeom>
          <a:noFill/>
        </p:spPr>
        <p:txBody>
          <a:bodyPr wrap="square" rtlCol="0">
            <a:spAutoFit/>
          </a:bodyPr>
          <a:lstStyle/>
          <a:p>
            <a:endParaRPr lang="en-US" dirty="0"/>
          </a:p>
        </p:txBody>
      </p:sp>
      <p:sp>
        <p:nvSpPr>
          <p:cNvPr id="16" name="TextBox 15"/>
          <p:cNvSpPr txBox="1"/>
          <p:nvPr/>
        </p:nvSpPr>
        <p:spPr>
          <a:xfrm>
            <a:off x="9922103" y="4167833"/>
            <a:ext cx="1233577" cy="1569660"/>
          </a:xfrm>
          <a:prstGeom prst="rect">
            <a:avLst/>
          </a:prstGeom>
          <a:noFill/>
        </p:spPr>
        <p:txBody>
          <a:bodyPr wrap="square" rtlCol="0">
            <a:spAutoFit/>
          </a:bodyPr>
          <a:lstStyle/>
          <a:p>
            <a:r>
              <a:rPr lang="en-US" sz="9600" dirty="0">
                <a:solidFill>
                  <a:srgbClr val="FF0000"/>
                </a:solidFill>
              </a:rPr>
              <a:t>4.</a:t>
            </a:r>
            <a:endParaRPr lang="en-US" dirty="0">
              <a:solidFill>
                <a:srgbClr val="FF0000"/>
              </a:solidFill>
            </a:endParaRPr>
          </a:p>
        </p:txBody>
      </p:sp>
      <p:sp>
        <p:nvSpPr>
          <p:cNvPr id="3" name="Rectangle 2"/>
          <p:cNvSpPr/>
          <p:nvPr/>
        </p:nvSpPr>
        <p:spPr>
          <a:xfrm rot="19982671">
            <a:off x="-168688" y="350262"/>
            <a:ext cx="2531935" cy="1323439"/>
          </a:xfrm>
          <a:prstGeom prst="rect">
            <a:avLst/>
          </a:prstGeom>
          <a:noFill/>
        </p:spPr>
        <p:txBody>
          <a:bodyPr wrap="square" lIns="91440" tIns="45720" rIns="91440" bIns="45720">
            <a:spAutoFit/>
          </a:bodyPr>
          <a:lstStyle/>
          <a:p>
            <a:pPr algn="ctr"/>
            <a:r>
              <a:rPr lang="en-US" sz="4000" b="1" cap="none" spc="0" dirty="0">
                <a:ln w="22225">
                  <a:solidFill>
                    <a:schemeClr val="accent2"/>
                  </a:solidFill>
                  <a:prstDash val="solid"/>
                </a:ln>
                <a:solidFill>
                  <a:schemeClr val="accent2">
                    <a:lumMod val="40000"/>
                    <a:lumOff val="60000"/>
                  </a:schemeClr>
                </a:solidFill>
                <a:effectLst/>
              </a:rPr>
              <a:t>REGENTS </a:t>
            </a:r>
          </a:p>
          <a:p>
            <a:pPr algn="ctr"/>
            <a:r>
              <a:rPr lang="en-US" sz="4000" b="1" cap="none" spc="0" dirty="0">
                <a:ln w="22225">
                  <a:solidFill>
                    <a:schemeClr val="accent2"/>
                  </a:solidFill>
                  <a:prstDash val="solid"/>
                </a:ln>
                <a:solidFill>
                  <a:schemeClr val="accent2">
                    <a:lumMod val="40000"/>
                    <a:lumOff val="60000"/>
                  </a:schemeClr>
                </a:solidFill>
                <a:effectLst/>
              </a:rPr>
              <a:t>QUESTION</a:t>
            </a:r>
          </a:p>
        </p:txBody>
      </p:sp>
      <p:sp>
        <p:nvSpPr>
          <p:cNvPr id="4" name="TextBox 3"/>
          <p:cNvSpPr txBox="1"/>
          <p:nvPr/>
        </p:nvSpPr>
        <p:spPr>
          <a:xfrm>
            <a:off x="0" y="5567680"/>
            <a:ext cx="12192000" cy="523220"/>
          </a:xfrm>
          <a:prstGeom prst="rect">
            <a:avLst/>
          </a:prstGeom>
          <a:noFill/>
        </p:spPr>
        <p:txBody>
          <a:bodyPr wrap="square" rtlCol="0">
            <a:spAutoFit/>
          </a:bodyPr>
          <a:lstStyle/>
          <a:p>
            <a:r>
              <a:rPr lang="en-US" sz="2800" dirty="0"/>
              <a:t>         synthesis 	     decomposition 		  single rep. 		    double rep.</a:t>
            </a:r>
            <a:endParaRPr lang="en-US" sz="2800" baseline="-25000" dirty="0"/>
          </a:p>
        </p:txBody>
      </p:sp>
      <p:sp>
        <p:nvSpPr>
          <p:cNvPr id="5" name="TextBox 4"/>
          <p:cNvSpPr txBox="1"/>
          <p:nvPr/>
        </p:nvSpPr>
        <p:spPr>
          <a:xfrm>
            <a:off x="8290560" y="2773680"/>
            <a:ext cx="2865120" cy="1384995"/>
          </a:xfrm>
          <a:prstGeom prst="rect">
            <a:avLst/>
          </a:prstGeom>
          <a:noFill/>
        </p:spPr>
        <p:txBody>
          <a:bodyPr wrap="square" rtlCol="0">
            <a:spAutoFit/>
          </a:bodyPr>
          <a:lstStyle/>
          <a:p>
            <a:r>
              <a:rPr lang="en-US" sz="2800" b="1" dirty="0">
                <a:solidFill>
                  <a:srgbClr val="92D050"/>
                </a:solidFill>
              </a:rPr>
              <a:t>Decomposition</a:t>
            </a:r>
          </a:p>
          <a:p>
            <a:r>
              <a:rPr lang="en-US" sz="2800" b="1" dirty="0">
                <a:solidFill>
                  <a:srgbClr val="92D050"/>
                </a:solidFill>
              </a:rPr>
              <a:t>Single rep.</a:t>
            </a:r>
          </a:p>
          <a:p>
            <a:r>
              <a:rPr lang="en-US" sz="2800" b="1" dirty="0">
                <a:solidFill>
                  <a:srgbClr val="92D050"/>
                </a:solidFill>
              </a:rPr>
              <a:t>Synthesis</a:t>
            </a:r>
          </a:p>
        </p:txBody>
      </p:sp>
    </p:spTree>
    <p:extLst>
      <p:ext uri="{BB962C8B-B14F-4D97-AF65-F5344CB8AC3E}">
        <p14:creationId xmlns:p14="http://schemas.microsoft.com/office/powerpoint/2010/main" val="370515396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The Activity Series</a:t>
            </a:r>
          </a:p>
        </p:txBody>
      </p:sp>
      <p:sp>
        <p:nvSpPr>
          <p:cNvPr id="3" name="Content Placeholder 2"/>
          <p:cNvSpPr>
            <a:spLocks noGrp="1"/>
          </p:cNvSpPr>
          <p:nvPr>
            <p:ph idx="1"/>
          </p:nvPr>
        </p:nvSpPr>
        <p:spPr>
          <a:xfrm>
            <a:off x="914400" y="1845734"/>
            <a:ext cx="8493760" cy="4023360"/>
          </a:xfrm>
        </p:spPr>
        <p:txBody>
          <a:bodyPr>
            <a:normAutofit/>
          </a:bodyPr>
          <a:lstStyle/>
          <a:p>
            <a:r>
              <a:rPr lang="en-US" dirty="0"/>
              <a:t>(Reference Table J)</a:t>
            </a:r>
          </a:p>
          <a:p>
            <a:endParaRPr lang="en-US" sz="100" dirty="0"/>
          </a:p>
          <a:p>
            <a:r>
              <a:rPr lang="en-US" dirty="0"/>
              <a:t>In a single replacement reaction, the activity series shows which elements will successfully replace other elements. </a:t>
            </a:r>
          </a:p>
          <a:p>
            <a:endParaRPr lang="en-US" sz="500" dirty="0"/>
          </a:p>
          <a:p>
            <a:endParaRPr lang="en-US" sz="500" dirty="0"/>
          </a:p>
          <a:p>
            <a:r>
              <a:rPr lang="en-US" dirty="0"/>
              <a:t>If an element is higher on the Activity series than the one it is trying to replace, the reaction will go forward.</a:t>
            </a:r>
          </a:p>
          <a:p>
            <a:endParaRPr lang="en-US" sz="500" dirty="0"/>
          </a:p>
          <a:p>
            <a:r>
              <a:rPr lang="en-US" dirty="0"/>
              <a:t>If an element is lower on the activity series than the one it is trying to replace, the reaction will NOT go forward. </a:t>
            </a:r>
          </a:p>
        </p:txBody>
      </p:sp>
      <p:pic>
        <p:nvPicPr>
          <p:cNvPr id="6" name="Picture 5">
            <a:extLst>
              <a:ext uri="{FF2B5EF4-FFF2-40B4-BE49-F238E27FC236}">
                <a16:creationId xmlns:a16="http://schemas.microsoft.com/office/drawing/2014/main" id="{4BA42DC4-3B3E-48F2-80C7-8046C73D6A65}"/>
              </a:ext>
            </a:extLst>
          </p:cNvPr>
          <p:cNvPicPr>
            <a:picLocks noChangeAspect="1"/>
          </p:cNvPicPr>
          <p:nvPr/>
        </p:nvPicPr>
        <p:blipFill rotWithShape="1">
          <a:blip r:embed="rId2">
            <a:extLst>
              <a:ext uri="{28A0092B-C50C-407E-A947-70E740481C1C}">
                <a14:useLocalDpi xmlns:a14="http://schemas.microsoft.com/office/drawing/2010/main" val="0"/>
              </a:ext>
            </a:extLst>
          </a:blip>
          <a:srcRect t="2325" b="2015"/>
          <a:stretch/>
        </p:blipFill>
        <p:spPr>
          <a:xfrm>
            <a:off x="9579935" y="0"/>
            <a:ext cx="2612065" cy="6892892"/>
          </a:xfrm>
          <a:prstGeom prst="rect">
            <a:avLst/>
          </a:prstGeom>
        </p:spPr>
      </p:pic>
    </p:spTree>
    <p:extLst>
      <p:ext uri="{BB962C8B-B14F-4D97-AF65-F5344CB8AC3E}">
        <p14:creationId xmlns:p14="http://schemas.microsoft.com/office/powerpoint/2010/main" val="374118006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pic>
        <p:nvPicPr>
          <p:cNvPr id="10" name="Picture 2" descr="http://www.clker.com/cliparts/4/9/5/1/1195422024781490459liftarn_Sign_language_S_fist.svg.hi.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7710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descr="http://www.clker.com/cliparts/3/0/7/3/1197096732794508954johnny_automatic_hand_-_palm_facing_out.svg.h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73342"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7419590" y="4882550"/>
            <a:ext cx="1828799" cy="523220"/>
          </a:xfrm>
          <a:prstGeom prst="rect">
            <a:avLst/>
          </a:prstGeom>
          <a:noFill/>
        </p:spPr>
        <p:txBody>
          <a:bodyPr wrap="square" rtlCol="0">
            <a:spAutoFit/>
          </a:bodyPr>
          <a:lstStyle/>
          <a:p>
            <a:pPr algn="ctr"/>
            <a:r>
              <a:rPr lang="en-US" sz="2800" dirty="0"/>
              <a:t>Yes</a:t>
            </a:r>
          </a:p>
        </p:txBody>
      </p:sp>
      <p:sp>
        <p:nvSpPr>
          <p:cNvPr id="15" name="TextBox 14"/>
          <p:cNvSpPr txBox="1"/>
          <p:nvPr/>
        </p:nvSpPr>
        <p:spPr>
          <a:xfrm>
            <a:off x="2104845" y="4882550"/>
            <a:ext cx="1570007" cy="523220"/>
          </a:xfrm>
          <a:prstGeom prst="rect">
            <a:avLst/>
          </a:prstGeom>
          <a:noFill/>
        </p:spPr>
        <p:txBody>
          <a:bodyPr wrap="square" rtlCol="0">
            <a:spAutoFit/>
          </a:bodyPr>
          <a:lstStyle/>
          <a:p>
            <a:pPr algn="ctr"/>
            <a:r>
              <a:rPr lang="en-US" sz="2800" dirty="0"/>
              <a:t>No</a:t>
            </a:r>
          </a:p>
        </p:txBody>
      </p:sp>
      <p:sp>
        <p:nvSpPr>
          <p:cNvPr id="9" name="TextBox 8"/>
          <p:cNvSpPr txBox="1"/>
          <p:nvPr/>
        </p:nvSpPr>
        <p:spPr>
          <a:xfrm>
            <a:off x="-4024" y="1924959"/>
            <a:ext cx="12192000" cy="1384995"/>
          </a:xfrm>
          <a:prstGeom prst="rect">
            <a:avLst/>
          </a:prstGeom>
          <a:noFill/>
        </p:spPr>
        <p:txBody>
          <a:bodyPr wrap="square" rtlCol="0">
            <a:spAutoFit/>
          </a:bodyPr>
          <a:lstStyle/>
          <a:p>
            <a:pPr algn="ctr"/>
            <a:r>
              <a:rPr lang="en-US" sz="2800" dirty="0"/>
              <a:t>Will the following reaction proceed: </a:t>
            </a:r>
          </a:p>
          <a:p>
            <a:pPr algn="ctr"/>
            <a:endParaRPr lang="en-US" sz="2800" dirty="0"/>
          </a:p>
          <a:p>
            <a:pPr algn="ctr"/>
            <a:r>
              <a:rPr lang="en-US" sz="2800" dirty="0"/>
              <a:t>Zn</a:t>
            </a:r>
            <a:r>
              <a:rPr lang="en-US" sz="2800" baseline="-25000" dirty="0"/>
              <a:t>(s)</a:t>
            </a:r>
            <a:r>
              <a:rPr lang="en-US" sz="2800" dirty="0"/>
              <a:t>  +  </a:t>
            </a:r>
            <a:r>
              <a:rPr lang="en-US" sz="2800" dirty="0" err="1"/>
              <a:t>HCl</a:t>
            </a:r>
            <a:r>
              <a:rPr lang="en-US" sz="2800" baseline="-25000" dirty="0"/>
              <a:t>(</a:t>
            </a:r>
            <a:r>
              <a:rPr lang="en-US" sz="2800" baseline="-25000" dirty="0" err="1"/>
              <a:t>aq</a:t>
            </a:r>
            <a:r>
              <a:rPr lang="en-US" sz="2800" baseline="-25000" dirty="0"/>
              <a:t>)</a:t>
            </a:r>
          </a:p>
        </p:txBody>
      </p:sp>
      <p:pic>
        <p:nvPicPr>
          <p:cNvPr id="8" name="Picture 7">
            <a:extLst>
              <a:ext uri="{FF2B5EF4-FFF2-40B4-BE49-F238E27FC236}">
                <a16:creationId xmlns:a16="http://schemas.microsoft.com/office/drawing/2014/main" id="{748E9980-41E4-4BEE-9338-2C8473675CA7}"/>
              </a:ext>
            </a:extLst>
          </p:cNvPr>
          <p:cNvPicPr>
            <a:picLocks noChangeAspect="1"/>
          </p:cNvPicPr>
          <p:nvPr/>
        </p:nvPicPr>
        <p:blipFill rotWithShape="1">
          <a:blip r:embed="rId4">
            <a:extLst>
              <a:ext uri="{28A0092B-C50C-407E-A947-70E740481C1C}">
                <a14:useLocalDpi xmlns:a14="http://schemas.microsoft.com/office/drawing/2010/main" val="0"/>
              </a:ext>
            </a:extLst>
          </a:blip>
          <a:srcRect t="2325" b="2015"/>
          <a:stretch/>
        </p:blipFill>
        <p:spPr>
          <a:xfrm>
            <a:off x="9579935" y="0"/>
            <a:ext cx="2612065" cy="6892892"/>
          </a:xfrm>
          <a:prstGeom prst="rect">
            <a:avLst/>
          </a:prstGeom>
        </p:spPr>
      </p:pic>
    </p:spTree>
    <p:extLst>
      <p:ext uri="{BB962C8B-B14F-4D97-AF65-F5344CB8AC3E}">
        <p14:creationId xmlns:p14="http://schemas.microsoft.com/office/powerpoint/2010/main" val="414820441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pic>
        <p:nvPicPr>
          <p:cNvPr id="10" name="Picture 2" descr="http://www.clker.com/cliparts/4/9/5/1/1195422024781490459liftarn_Sign_language_S_fist.svg.hi.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7710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descr="http://www.clker.com/cliparts/3/0/7/3/1197096732794508954johnny_automatic_hand_-_palm_facing_out.svg.h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79482"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7425730" y="4882550"/>
            <a:ext cx="1828799" cy="523220"/>
          </a:xfrm>
          <a:prstGeom prst="rect">
            <a:avLst/>
          </a:prstGeom>
          <a:noFill/>
        </p:spPr>
        <p:txBody>
          <a:bodyPr wrap="square" rtlCol="0">
            <a:spAutoFit/>
          </a:bodyPr>
          <a:lstStyle/>
          <a:p>
            <a:pPr algn="ctr"/>
            <a:r>
              <a:rPr lang="en-US" sz="2800" dirty="0"/>
              <a:t>Yes</a:t>
            </a:r>
          </a:p>
        </p:txBody>
      </p:sp>
      <p:sp>
        <p:nvSpPr>
          <p:cNvPr id="15" name="TextBox 14"/>
          <p:cNvSpPr txBox="1"/>
          <p:nvPr/>
        </p:nvSpPr>
        <p:spPr>
          <a:xfrm>
            <a:off x="2104845" y="4882550"/>
            <a:ext cx="1570007" cy="523220"/>
          </a:xfrm>
          <a:prstGeom prst="rect">
            <a:avLst/>
          </a:prstGeom>
          <a:noFill/>
        </p:spPr>
        <p:txBody>
          <a:bodyPr wrap="square" rtlCol="0">
            <a:spAutoFit/>
          </a:bodyPr>
          <a:lstStyle/>
          <a:p>
            <a:pPr algn="ctr"/>
            <a:r>
              <a:rPr lang="en-US" sz="2800" dirty="0"/>
              <a:t>No</a:t>
            </a:r>
          </a:p>
        </p:txBody>
      </p:sp>
      <p:sp>
        <p:nvSpPr>
          <p:cNvPr id="9" name="TextBox 8"/>
          <p:cNvSpPr txBox="1"/>
          <p:nvPr/>
        </p:nvSpPr>
        <p:spPr>
          <a:xfrm>
            <a:off x="-4024" y="1924959"/>
            <a:ext cx="12192000" cy="1384995"/>
          </a:xfrm>
          <a:prstGeom prst="rect">
            <a:avLst/>
          </a:prstGeom>
          <a:noFill/>
        </p:spPr>
        <p:txBody>
          <a:bodyPr wrap="square" rtlCol="0">
            <a:spAutoFit/>
          </a:bodyPr>
          <a:lstStyle/>
          <a:p>
            <a:pPr algn="ctr"/>
            <a:r>
              <a:rPr lang="en-US" sz="2800" dirty="0"/>
              <a:t>Will the following reaction proceed: </a:t>
            </a:r>
          </a:p>
          <a:p>
            <a:pPr algn="ctr"/>
            <a:endParaRPr lang="en-US" sz="2800" dirty="0"/>
          </a:p>
          <a:p>
            <a:pPr algn="ctr"/>
            <a:r>
              <a:rPr lang="en-US" sz="2800" dirty="0"/>
              <a:t>Zn</a:t>
            </a:r>
            <a:r>
              <a:rPr lang="en-US" sz="2800" baseline="-25000" dirty="0"/>
              <a:t>(s)</a:t>
            </a:r>
            <a:r>
              <a:rPr lang="en-US" sz="2800" dirty="0"/>
              <a:t>  +  </a:t>
            </a:r>
            <a:r>
              <a:rPr lang="en-US" sz="2800" dirty="0" err="1"/>
              <a:t>HCl</a:t>
            </a:r>
            <a:r>
              <a:rPr lang="en-US" sz="2800" baseline="-25000" dirty="0"/>
              <a:t>(</a:t>
            </a:r>
            <a:r>
              <a:rPr lang="en-US" sz="2800" baseline="-25000" dirty="0" err="1"/>
              <a:t>aq</a:t>
            </a:r>
            <a:r>
              <a:rPr lang="en-US" sz="2800" baseline="-25000" dirty="0"/>
              <a:t>)</a:t>
            </a:r>
          </a:p>
        </p:txBody>
      </p:sp>
      <p:sp>
        <p:nvSpPr>
          <p:cNvPr id="8" name="Oval 7"/>
          <p:cNvSpPr/>
          <p:nvPr/>
        </p:nvSpPr>
        <p:spPr>
          <a:xfrm>
            <a:off x="6962107" y="3038681"/>
            <a:ext cx="2613804" cy="2458529"/>
          </a:xfrm>
          <a:prstGeom prst="ellipse">
            <a:avLst/>
          </a:prstGeom>
          <a:no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0888BC64-6011-4D49-92C1-9ACD1EA006DC}"/>
              </a:ext>
            </a:extLst>
          </p:cNvPr>
          <p:cNvPicPr>
            <a:picLocks noChangeAspect="1"/>
          </p:cNvPicPr>
          <p:nvPr/>
        </p:nvPicPr>
        <p:blipFill rotWithShape="1">
          <a:blip r:embed="rId4">
            <a:extLst>
              <a:ext uri="{28A0092B-C50C-407E-A947-70E740481C1C}">
                <a14:useLocalDpi xmlns:a14="http://schemas.microsoft.com/office/drawing/2010/main" val="0"/>
              </a:ext>
            </a:extLst>
          </a:blip>
          <a:srcRect t="2325" b="2015"/>
          <a:stretch/>
        </p:blipFill>
        <p:spPr>
          <a:xfrm>
            <a:off x="9579935" y="0"/>
            <a:ext cx="2612065" cy="6892892"/>
          </a:xfrm>
          <a:prstGeom prst="rect">
            <a:avLst/>
          </a:prstGeom>
        </p:spPr>
      </p:pic>
    </p:spTree>
    <p:extLst>
      <p:ext uri="{BB962C8B-B14F-4D97-AF65-F5344CB8AC3E}">
        <p14:creationId xmlns:p14="http://schemas.microsoft.com/office/powerpoint/2010/main" val="9523075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pic>
        <p:nvPicPr>
          <p:cNvPr id="10" name="Picture 2" descr="http://www.clker.com/cliparts/4/9/5/1/1195422024781490459liftarn_Sign_language_S_fist.svg.hi.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7710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descr="http://www.clker.com/cliparts/3/0/7/3/1197096732794508954johnny_automatic_hand_-_palm_facing_out.svg.h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55851" y="3309954"/>
            <a:ext cx="1019371" cy="137293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7751136" y="4807136"/>
            <a:ext cx="1828799" cy="523220"/>
          </a:xfrm>
          <a:prstGeom prst="rect">
            <a:avLst/>
          </a:prstGeom>
          <a:noFill/>
        </p:spPr>
        <p:txBody>
          <a:bodyPr wrap="square" rtlCol="0">
            <a:spAutoFit/>
          </a:bodyPr>
          <a:lstStyle/>
          <a:p>
            <a:pPr algn="ctr"/>
            <a:r>
              <a:rPr lang="en-US" sz="2800" dirty="0"/>
              <a:t>Yes</a:t>
            </a:r>
          </a:p>
        </p:txBody>
      </p:sp>
      <p:sp>
        <p:nvSpPr>
          <p:cNvPr id="15" name="TextBox 14"/>
          <p:cNvSpPr txBox="1"/>
          <p:nvPr/>
        </p:nvSpPr>
        <p:spPr>
          <a:xfrm>
            <a:off x="2104845" y="4882550"/>
            <a:ext cx="1570007" cy="523220"/>
          </a:xfrm>
          <a:prstGeom prst="rect">
            <a:avLst/>
          </a:prstGeom>
          <a:noFill/>
        </p:spPr>
        <p:txBody>
          <a:bodyPr wrap="square" rtlCol="0">
            <a:spAutoFit/>
          </a:bodyPr>
          <a:lstStyle/>
          <a:p>
            <a:pPr algn="ctr"/>
            <a:r>
              <a:rPr lang="en-US" sz="2800" dirty="0"/>
              <a:t>No</a:t>
            </a:r>
          </a:p>
        </p:txBody>
      </p:sp>
      <p:sp>
        <p:nvSpPr>
          <p:cNvPr id="9" name="TextBox 8"/>
          <p:cNvSpPr txBox="1"/>
          <p:nvPr/>
        </p:nvSpPr>
        <p:spPr>
          <a:xfrm>
            <a:off x="-4024" y="1924959"/>
            <a:ext cx="12192000" cy="1384995"/>
          </a:xfrm>
          <a:prstGeom prst="rect">
            <a:avLst/>
          </a:prstGeom>
          <a:noFill/>
        </p:spPr>
        <p:txBody>
          <a:bodyPr wrap="square" rtlCol="0">
            <a:spAutoFit/>
          </a:bodyPr>
          <a:lstStyle/>
          <a:p>
            <a:pPr algn="ctr"/>
            <a:r>
              <a:rPr lang="en-US" sz="2800" dirty="0"/>
              <a:t>Will the following reaction proceed: </a:t>
            </a:r>
          </a:p>
          <a:p>
            <a:pPr algn="ctr"/>
            <a:endParaRPr lang="en-US" sz="2800" dirty="0"/>
          </a:p>
          <a:p>
            <a:pPr algn="ctr"/>
            <a:r>
              <a:rPr lang="en-US" sz="2800" dirty="0"/>
              <a:t>Cu</a:t>
            </a:r>
            <a:r>
              <a:rPr lang="en-US" sz="2800" baseline="-25000" dirty="0"/>
              <a:t>(s)</a:t>
            </a:r>
            <a:r>
              <a:rPr lang="en-US" sz="2800" dirty="0"/>
              <a:t>  +  </a:t>
            </a:r>
            <a:r>
              <a:rPr lang="en-US" sz="2800" dirty="0" err="1"/>
              <a:t>HCl</a:t>
            </a:r>
            <a:r>
              <a:rPr lang="en-US" sz="2800" baseline="-25000" dirty="0"/>
              <a:t>(</a:t>
            </a:r>
            <a:r>
              <a:rPr lang="en-US" sz="2800" baseline="-25000" dirty="0" err="1"/>
              <a:t>aq</a:t>
            </a:r>
            <a:r>
              <a:rPr lang="en-US" sz="2800" baseline="-25000" dirty="0"/>
              <a:t>)</a:t>
            </a:r>
          </a:p>
        </p:txBody>
      </p:sp>
      <p:pic>
        <p:nvPicPr>
          <p:cNvPr id="8" name="Picture 7">
            <a:extLst>
              <a:ext uri="{FF2B5EF4-FFF2-40B4-BE49-F238E27FC236}">
                <a16:creationId xmlns:a16="http://schemas.microsoft.com/office/drawing/2014/main" id="{A2B7756E-C07E-4C9D-A466-288E07EA0168}"/>
              </a:ext>
            </a:extLst>
          </p:cNvPr>
          <p:cNvPicPr>
            <a:picLocks noChangeAspect="1"/>
          </p:cNvPicPr>
          <p:nvPr/>
        </p:nvPicPr>
        <p:blipFill rotWithShape="1">
          <a:blip r:embed="rId4">
            <a:extLst>
              <a:ext uri="{28A0092B-C50C-407E-A947-70E740481C1C}">
                <a14:useLocalDpi xmlns:a14="http://schemas.microsoft.com/office/drawing/2010/main" val="0"/>
              </a:ext>
            </a:extLst>
          </a:blip>
          <a:srcRect t="2325" b="2015"/>
          <a:stretch/>
        </p:blipFill>
        <p:spPr>
          <a:xfrm>
            <a:off x="9579935" y="0"/>
            <a:ext cx="2612065" cy="6892892"/>
          </a:xfrm>
          <a:prstGeom prst="rect">
            <a:avLst/>
          </a:prstGeom>
        </p:spPr>
      </p:pic>
    </p:spTree>
    <p:extLst>
      <p:ext uri="{BB962C8B-B14F-4D97-AF65-F5344CB8AC3E}">
        <p14:creationId xmlns:p14="http://schemas.microsoft.com/office/powerpoint/2010/main" val="215076064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pic>
        <p:nvPicPr>
          <p:cNvPr id="10" name="Picture 2" descr="http://www.clker.com/cliparts/4/9/5/1/1195422024781490459liftarn_Sign_language_S_fist.svg.hi.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7710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descr="http://www.clker.com/cliparts/3/0/7/3/1197096732794508954johnny_automatic_hand_-_palm_facing_out.svg.h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98315"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7744563" y="4882550"/>
            <a:ext cx="1828799" cy="523220"/>
          </a:xfrm>
          <a:prstGeom prst="rect">
            <a:avLst/>
          </a:prstGeom>
          <a:noFill/>
        </p:spPr>
        <p:txBody>
          <a:bodyPr wrap="square" rtlCol="0">
            <a:spAutoFit/>
          </a:bodyPr>
          <a:lstStyle/>
          <a:p>
            <a:pPr algn="ctr"/>
            <a:r>
              <a:rPr lang="en-US" sz="2800" dirty="0"/>
              <a:t>Yes</a:t>
            </a:r>
          </a:p>
        </p:txBody>
      </p:sp>
      <p:sp>
        <p:nvSpPr>
          <p:cNvPr id="15" name="TextBox 14"/>
          <p:cNvSpPr txBox="1"/>
          <p:nvPr/>
        </p:nvSpPr>
        <p:spPr>
          <a:xfrm>
            <a:off x="2104845" y="4882550"/>
            <a:ext cx="1570007" cy="523220"/>
          </a:xfrm>
          <a:prstGeom prst="rect">
            <a:avLst/>
          </a:prstGeom>
          <a:noFill/>
        </p:spPr>
        <p:txBody>
          <a:bodyPr wrap="square" rtlCol="0">
            <a:spAutoFit/>
          </a:bodyPr>
          <a:lstStyle/>
          <a:p>
            <a:pPr algn="ctr"/>
            <a:r>
              <a:rPr lang="en-US" sz="2800" dirty="0"/>
              <a:t>No</a:t>
            </a:r>
          </a:p>
        </p:txBody>
      </p:sp>
      <p:sp>
        <p:nvSpPr>
          <p:cNvPr id="9" name="TextBox 8"/>
          <p:cNvSpPr txBox="1"/>
          <p:nvPr/>
        </p:nvSpPr>
        <p:spPr>
          <a:xfrm>
            <a:off x="-4024" y="1924959"/>
            <a:ext cx="12192000" cy="1384995"/>
          </a:xfrm>
          <a:prstGeom prst="rect">
            <a:avLst/>
          </a:prstGeom>
          <a:noFill/>
        </p:spPr>
        <p:txBody>
          <a:bodyPr wrap="square" rtlCol="0">
            <a:spAutoFit/>
          </a:bodyPr>
          <a:lstStyle/>
          <a:p>
            <a:pPr algn="ctr"/>
            <a:r>
              <a:rPr lang="en-US" sz="2800" dirty="0"/>
              <a:t>Will the following reaction proceed: </a:t>
            </a:r>
          </a:p>
          <a:p>
            <a:pPr algn="ctr"/>
            <a:endParaRPr lang="en-US" sz="2800" dirty="0"/>
          </a:p>
          <a:p>
            <a:pPr algn="ctr"/>
            <a:r>
              <a:rPr lang="en-US" sz="2800" dirty="0"/>
              <a:t>Cu</a:t>
            </a:r>
            <a:r>
              <a:rPr lang="en-US" sz="2800" baseline="-25000" dirty="0"/>
              <a:t>(s)</a:t>
            </a:r>
            <a:r>
              <a:rPr lang="en-US" sz="2800" dirty="0"/>
              <a:t>  +  </a:t>
            </a:r>
            <a:r>
              <a:rPr lang="en-US" sz="2800" dirty="0" err="1"/>
              <a:t>HCl</a:t>
            </a:r>
            <a:r>
              <a:rPr lang="en-US" sz="2800" baseline="-25000" dirty="0"/>
              <a:t>(</a:t>
            </a:r>
            <a:r>
              <a:rPr lang="en-US" sz="2800" baseline="-25000" dirty="0" err="1"/>
              <a:t>aq</a:t>
            </a:r>
            <a:r>
              <a:rPr lang="en-US" sz="2800" baseline="-25000" dirty="0"/>
              <a:t>)</a:t>
            </a:r>
          </a:p>
        </p:txBody>
      </p:sp>
      <p:sp>
        <p:nvSpPr>
          <p:cNvPr id="8" name="Oval 7"/>
          <p:cNvSpPr/>
          <p:nvPr/>
        </p:nvSpPr>
        <p:spPr>
          <a:xfrm>
            <a:off x="1579883" y="3018361"/>
            <a:ext cx="2613804" cy="2458529"/>
          </a:xfrm>
          <a:prstGeom prst="ellipse">
            <a:avLst/>
          </a:prstGeom>
          <a:no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A4A6CB14-F5C7-4079-B5F5-9E9EEC32000D}"/>
              </a:ext>
            </a:extLst>
          </p:cNvPr>
          <p:cNvPicPr>
            <a:picLocks noChangeAspect="1"/>
          </p:cNvPicPr>
          <p:nvPr/>
        </p:nvPicPr>
        <p:blipFill rotWithShape="1">
          <a:blip r:embed="rId4">
            <a:extLst>
              <a:ext uri="{28A0092B-C50C-407E-A947-70E740481C1C}">
                <a14:useLocalDpi xmlns:a14="http://schemas.microsoft.com/office/drawing/2010/main" val="0"/>
              </a:ext>
            </a:extLst>
          </a:blip>
          <a:srcRect t="2325" b="2015"/>
          <a:stretch/>
        </p:blipFill>
        <p:spPr>
          <a:xfrm>
            <a:off x="9579935" y="0"/>
            <a:ext cx="2612065" cy="6892892"/>
          </a:xfrm>
          <a:prstGeom prst="rect">
            <a:avLst/>
          </a:prstGeom>
        </p:spPr>
      </p:pic>
    </p:spTree>
    <p:extLst>
      <p:ext uri="{BB962C8B-B14F-4D97-AF65-F5344CB8AC3E}">
        <p14:creationId xmlns:p14="http://schemas.microsoft.com/office/powerpoint/2010/main" val="272649063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pic>
        <p:nvPicPr>
          <p:cNvPr id="10" name="Picture 2" descr="http://www.clker.com/cliparts/4/9/5/1/1195422024781490459liftarn_Sign_language_S_fist.svg.hi.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7710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descr="http://www.clker.com/cliparts/3/0/7/3/1197096732794508954johnny_automatic_hand_-_palm_facing_out.svg.h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07464"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7753712" y="4882550"/>
            <a:ext cx="1828799" cy="523220"/>
          </a:xfrm>
          <a:prstGeom prst="rect">
            <a:avLst/>
          </a:prstGeom>
          <a:noFill/>
        </p:spPr>
        <p:txBody>
          <a:bodyPr wrap="square" rtlCol="0">
            <a:spAutoFit/>
          </a:bodyPr>
          <a:lstStyle/>
          <a:p>
            <a:pPr algn="ctr"/>
            <a:r>
              <a:rPr lang="en-US" sz="2800" dirty="0"/>
              <a:t>Yes</a:t>
            </a:r>
          </a:p>
        </p:txBody>
      </p:sp>
      <p:sp>
        <p:nvSpPr>
          <p:cNvPr id="15" name="TextBox 14"/>
          <p:cNvSpPr txBox="1"/>
          <p:nvPr/>
        </p:nvSpPr>
        <p:spPr>
          <a:xfrm>
            <a:off x="2104845" y="4882550"/>
            <a:ext cx="1570007" cy="523220"/>
          </a:xfrm>
          <a:prstGeom prst="rect">
            <a:avLst/>
          </a:prstGeom>
          <a:noFill/>
        </p:spPr>
        <p:txBody>
          <a:bodyPr wrap="square" rtlCol="0">
            <a:spAutoFit/>
          </a:bodyPr>
          <a:lstStyle/>
          <a:p>
            <a:pPr algn="ctr"/>
            <a:r>
              <a:rPr lang="en-US" sz="2800" dirty="0"/>
              <a:t>No</a:t>
            </a:r>
          </a:p>
        </p:txBody>
      </p:sp>
      <p:sp>
        <p:nvSpPr>
          <p:cNvPr id="9" name="TextBox 8"/>
          <p:cNvSpPr txBox="1"/>
          <p:nvPr/>
        </p:nvSpPr>
        <p:spPr>
          <a:xfrm>
            <a:off x="-4024" y="1924959"/>
            <a:ext cx="12192000" cy="1384995"/>
          </a:xfrm>
          <a:prstGeom prst="rect">
            <a:avLst/>
          </a:prstGeom>
          <a:noFill/>
        </p:spPr>
        <p:txBody>
          <a:bodyPr wrap="square" rtlCol="0">
            <a:spAutoFit/>
          </a:bodyPr>
          <a:lstStyle/>
          <a:p>
            <a:pPr algn="ctr"/>
            <a:r>
              <a:rPr lang="en-US" sz="2800" dirty="0"/>
              <a:t>Will the following reaction proceed: </a:t>
            </a:r>
          </a:p>
          <a:p>
            <a:pPr algn="ctr"/>
            <a:endParaRPr lang="en-US" sz="2800" dirty="0"/>
          </a:p>
          <a:p>
            <a:pPr algn="ctr"/>
            <a:r>
              <a:rPr lang="en-US" sz="2800" dirty="0"/>
              <a:t>Fe</a:t>
            </a:r>
            <a:r>
              <a:rPr lang="en-US" sz="2800" baseline="-25000" dirty="0"/>
              <a:t>(s)</a:t>
            </a:r>
            <a:r>
              <a:rPr lang="en-US" sz="2800" dirty="0"/>
              <a:t>  +  ZnSO</a:t>
            </a:r>
            <a:r>
              <a:rPr lang="en-US" sz="2800" baseline="-25000" dirty="0"/>
              <a:t>4(</a:t>
            </a:r>
            <a:r>
              <a:rPr lang="en-US" sz="2800" baseline="-25000" dirty="0" err="1"/>
              <a:t>aq</a:t>
            </a:r>
            <a:r>
              <a:rPr lang="en-US" sz="2800" baseline="-25000" dirty="0"/>
              <a:t>)</a:t>
            </a:r>
          </a:p>
        </p:txBody>
      </p:sp>
      <p:pic>
        <p:nvPicPr>
          <p:cNvPr id="8" name="Picture 7">
            <a:extLst>
              <a:ext uri="{FF2B5EF4-FFF2-40B4-BE49-F238E27FC236}">
                <a16:creationId xmlns:a16="http://schemas.microsoft.com/office/drawing/2014/main" id="{B7DF4558-BBD3-4242-8052-95DC1F017356}"/>
              </a:ext>
            </a:extLst>
          </p:cNvPr>
          <p:cNvPicPr>
            <a:picLocks noChangeAspect="1"/>
          </p:cNvPicPr>
          <p:nvPr/>
        </p:nvPicPr>
        <p:blipFill rotWithShape="1">
          <a:blip r:embed="rId4">
            <a:extLst>
              <a:ext uri="{28A0092B-C50C-407E-A947-70E740481C1C}">
                <a14:useLocalDpi xmlns:a14="http://schemas.microsoft.com/office/drawing/2010/main" val="0"/>
              </a:ext>
            </a:extLst>
          </a:blip>
          <a:srcRect t="2325" b="2015"/>
          <a:stretch/>
        </p:blipFill>
        <p:spPr>
          <a:xfrm>
            <a:off x="9579935" y="0"/>
            <a:ext cx="2612065" cy="6892892"/>
          </a:xfrm>
          <a:prstGeom prst="rect">
            <a:avLst/>
          </a:prstGeom>
        </p:spPr>
      </p:pic>
    </p:spTree>
    <p:extLst>
      <p:ext uri="{BB962C8B-B14F-4D97-AF65-F5344CB8AC3E}">
        <p14:creationId xmlns:p14="http://schemas.microsoft.com/office/powerpoint/2010/main" val="132811224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pic>
        <p:nvPicPr>
          <p:cNvPr id="10" name="Picture 2" descr="http://www.clker.com/cliparts/4/9/5/1/1195422024781490459liftarn_Sign_language_S_fist.svg.hi.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7710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descr="http://www.clker.com/cliparts/3/0/7/3/1197096732794508954johnny_automatic_hand_-_palm_facing_out.svg.h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98315"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7744563" y="4882550"/>
            <a:ext cx="1828799" cy="523220"/>
          </a:xfrm>
          <a:prstGeom prst="rect">
            <a:avLst/>
          </a:prstGeom>
          <a:noFill/>
        </p:spPr>
        <p:txBody>
          <a:bodyPr wrap="square" rtlCol="0">
            <a:spAutoFit/>
          </a:bodyPr>
          <a:lstStyle/>
          <a:p>
            <a:pPr algn="ctr"/>
            <a:r>
              <a:rPr lang="en-US" sz="2800" dirty="0"/>
              <a:t>Yes</a:t>
            </a:r>
          </a:p>
        </p:txBody>
      </p:sp>
      <p:sp>
        <p:nvSpPr>
          <p:cNvPr id="15" name="TextBox 14"/>
          <p:cNvSpPr txBox="1"/>
          <p:nvPr/>
        </p:nvSpPr>
        <p:spPr>
          <a:xfrm>
            <a:off x="2104845" y="4882550"/>
            <a:ext cx="1570007" cy="523220"/>
          </a:xfrm>
          <a:prstGeom prst="rect">
            <a:avLst/>
          </a:prstGeom>
          <a:noFill/>
        </p:spPr>
        <p:txBody>
          <a:bodyPr wrap="square" rtlCol="0">
            <a:spAutoFit/>
          </a:bodyPr>
          <a:lstStyle/>
          <a:p>
            <a:pPr algn="ctr"/>
            <a:r>
              <a:rPr lang="en-US" sz="2800" dirty="0"/>
              <a:t>No</a:t>
            </a:r>
          </a:p>
        </p:txBody>
      </p:sp>
      <p:sp>
        <p:nvSpPr>
          <p:cNvPr id="9" name="TextBox 8"/>
          <p:cNvSpPr txBox="1"/>
          <p:nvPr/>
        </p:nvSpPr>
        <p:spPr>
          <a:xfrm>
            <a:off x="-4024" y="1924959"/>
            <a:ext cx="12192000" cy="1384995"/>
          </a:xfrm>
          <a:prstGeom prst="rect">
            <a:avLst/>
          </a:prstGeom>
          <a:noFill/>
        </p:spPr>
        <p:txBody>
          <a:bodyPr wrap="square" rtlCol="0">
            <a:spAutoFit/>
          </a:bodyPr>
          <a:lstStyle/>
          <a:p>
            <a:pPr algn="ctr"/>
            <a:r>
              <a:rPr lang="en-US" sz="2800" dirty="0"/>
              <a:t>Will the following reaction proceed: </a:t>
            </a:r>
          </a:p>
          <a:p>
            <a:pPr algn="ctr"/>
            <a:endParaRPr lang="en-US" sz="2800" dirty="0"/>
          </a:p>
          <a:p>
            <a:pPr algn="ctr"/>
            <a:r>
              <a:rPr lang="en-US" sz="2800" dirty="0"/>
              <a:t>Fe</a:t>
            </a:r>
            <a:r>
              <a:rPr lang="en-US" sz="2800" baseline="-25000" dirty="0"/>
              <a:t>(s)</a:t>
            </a:r>
            <a:r>
              <a:rPr lang="en-US" sz="2800" dirty="0"/>
              <a:t>  +  ZnSO</a:t>
            </a:r>
            <a:r>
              <a:rPr lang="en-US" sz="2800" baseline="-25000" dirty="0"/>
              <a:t>4(</a:t>
            </a:r>
            <a:r>
              <a:rPr lang="en-US" sz="2800" baseline="-25000" dirty="0" err="1"/>
              <a:t>aq</a:t>
            </a:r>
            <a:r>
              <a:rPr lang="en-US" sz="2800" baseline="-25000" dirty="0"/>
              <a:t>)</a:t>
            </a:r>
          </a:p>
        </p:txBody>
      </p:sp>
      <p:sp>
        <p:nvSpPr>
          <p:cNvPr id="8" name="Oval 7"/>
          <p:cNvSpPr/>
          <p:nvPr/>
        </p:nvSpPr>
        <p:spPr>
          <a:xfrm>
            <a:off x="1579883" y="3018361"/>
            <a:ext cx="2613804" cy="2458529"/>
          </a:xfrm>
          <a:prstGeom prst="ellipse">
            <a:avLst/>
          </a:prstGeom>
          <a:no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7E122039-20BD-4F6E-96C1-FAEB7D6F0D64}"/>
              </a:ext>
            </a:extLst>
          </p:cNvPr>
          <p:cNvPicPr>
            <a:picLocks noChangeAspect="1"/>
          </p:cNvPicPr>
          <p:nvPr/>
        </p:nvPicPr>
        <p:blipFill rotWithShape="1">
          <a:blip r:embed="rId4">
            <a:extLst>
              <a:ext uri="{28A0092B-C50C-407E-A947-70E740481C1C}">
                <a14:useLocalDpi xmlns:a14="http://schemas.microsoft.com/office/drawing/2010/main" val="0"/>
              </a:ext>
            </a:extLst>
          </a:blip>
          <a:srcRect t="2325" b="2015"/>
          <a:stretch/>
        </p:blipFill>
        <p:spPr>
          <a:xfrm>
            <a:off x="9579935" y="0"/>
            <a:ext cx="2612065" cy="6892892"/>
          </a:xfrm>
          <a:prstGeom prst="rect">
            <a:avLst/>
          </a:prstGeom>
        </p:spPr>
      </p:pic>
    </p:spTree>
    <p:extLst>
      <p:ext uri="{BB962C8B-B14F-4D97-AF65-F5344CB8AC3E}">
        <p14:creationId xmlns:p14="http://schemas.microsoft.com/office/powerpoint/2010/main" val="16910020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Gram Formula Mass</a:t>
            </a:r>
          </a:p>
        </p:txBody>
      </p:sp>
      <p:sp>
        <p:nvSpPr>
          <p:cNvPr id="3" name="Content Placeholder 2"/>
          <p:cNvSpPr>
            <a:spLocks noGrp="1"/>
          </p:cNvSpPr>
          <p:nvPr>
            <p:ph idx="1"/>
          </p:nvPr>
        </p:nvSpPr>
        <p:spPr>
          <a:xfrm>
            <a:off x="426720" y="1845734"/>
            <a:ext cx="11460480" cy="4798906"/>
          </a:xfrm>
        </p:spPr>
        <p:txBody>
          <a:bodyPr>
            <a:normAutofit/>
          </a:bodyPr>
          <a:lstStyle/>
          <a:p>
            <a:r>
              <a:rPr lang="en-US" dirty="0"/>
              <a:t>For each substance, list the moles of atoms for each individual element found in the substance. </a:t>
            </a:r>
          </a:p>
          <a:p>
            <a:endParaRPr lang="en-US" sz="100" dirty="0"/>
          </a:p>
          <a:p>
            <a:r>
              <a:rPr lang="en-US" dirty="0"/>
              <a:t>Ex. 1 mole of Ca(NO</a:t>
            </a:r>
            <a:r>
              <a:rPr lang="en-US" baseline="-25000" dirty="0"/>
              <a:t>3</a:t>
            </a:r>
            <a:r>
              <a:rPr lang="en-US" dirty="0"/>
              <a:t>)</a:t>
            </a:r>
            <a:r>
              <a:rPr lang="en-US" baseline="-25000" dirty="0"/>
              <a:t>2</a:t>
            </a:r>
            <a:r>
              <a:rPr lang="en-US" dirty="0"/>
              <a:t> has 1 mole of Ca atoms, 2 moles of N atoms, and 6 moles of O atoms</a:t>
            </a:r>
          </a:p>
          <a:p>
            <a:endParaRPr lang="en-US" dirty="0"/>
          </a:p>
          <a:p>
            <a:r>
              <a:rPr lang="en-US" dirty="0"/>
              <a:t>1 mole of Mn</a:t>
            </a:r>
            <a:r>
              <a:rPr lang="en-US" baseline="-25000" dirty="0"/>
              <a:t>2</a:t>
            </a:r>
            <a:r>
              <a:rPr lang="en-US" dirty="0"/>
              <a:t>S</a:t>
            </a:r>
            <a:r>
              <a:rPr lang="en-US" baseline="-25000" dirty="0"/>
              <a:t>7</a:t>
            </a:r>
          </a:p>
          <a:p>
            <a:r>
              <a:rPr lang="en-US" dirty="0"/>
              <a:t>1 mole of CCl</a:t>
            </a:r>
            <a:r>
              <a:rPr lang="en-US" baseline="-25000" dirty="0"/>
              <a:t>4</a:t>
            </a:r>
          </a:p>
          <a:p>
            <a:r>
              <a:rPr lang="en-US" dirty="0"/>
              <a:t>1 mole of Al</a:t>
            </a:r>
            <a:r>
              <a:rPr lang="en-US" baseline="-25000" dirty="0"/>
              <a:t>2</a:t>
            </a:r>
            <a:r>
              <a:rPr lang="en-US" dirty="0"/>
              <a:t>(SO</a:t>
            </a:r>
            <a:r>
              <a:rPr lang="en-US" baseline="-25000" dirty="0"/>
              <a:t>4</a:t>
            </a:r>
            <a:r>
              <a:rPr lang="en-US" dirty="0"/>
              <a:t>)</a:t>
            </a:r>
            <a:r>
              <a:rPr lang="en-US" baseline="-25000" dirty="0"/>
              <a:t>3</a:t>
            </a:r>
            <a:r>
              <a:rPr lang="en-US" dirty="0"/>
              <a:t> </a:t>
            </a:r>
          </a:p>
          <a:p>
            <a:r>
              <a:rPr lang="en-US" dirty="0"/>
              <a:t>1 mole of CO</a:t>
            </a:r>
            <a:r>
              <a:rPr lang="en-US" baseline="-25000" dirty="0"/>
              <a:t>2</a:t>
            </a:r>
          </a:p>
        </p:txBody>
      </p:sp>
    </p:spTree>
    <p:extLst>
      <p:ext uri="{BB962C8B-B14F-4D97-AF65-F5344CB8AC3E}">
        <p14:creationId xmlns:p14="http://schemas.microsoft.com/office/powerpoint/2010/main" val="28090942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pic>
        <p:nvPicPr>
          <p:cNvPr id="10" name="Picture 2" descr="http://www.clker.com/cliparts/4/9/5/1/1195422024781490459liftarn_Sign_language_S_fist.svg.hi.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7710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descr="http://www.clker.com/cliparts/3/0/7/3/1197096732794508954johnny_automatic_hand_-_palm_facing_out.svg.h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99231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8738558" y="4882550"/>
            <a:ext cx="1828799" cy="523220"/>
          </a:xfrm>
          <a:prstGeom prst="rect">
            <a:avLst/>
          </a:prstGeom>
          <a:noFill/>
        </p:spPr>
        <p:txBody>
          <a:bodyPr wrap="square" rtlCol="0">
            <a:spAutoFit/>
          </a:bodyPr>
          <a:lstStyle/>
          <a:p>
            <a:pPr algn="ctr"/>
            <a:r>
              <a:rPr lang="en-US" sz="2800" dirty="0"/>
              <a:t>Yes</a:t>
            </a:r>
          </a:p>
        </p:txBody>
      </p:sp>
      <p:sp>
        <p:nvSpPr>
          <p:cNvPr id="15" name="TextBox 14"/>
          <p:cNvSpPr txBox="1"/>
          <p:nvPr/>
        </p:nvSpPr>
        <p:spPr>
          <a:xfrm>
            <a:off x="2104845" y="4882550"/>
            <a:ext cx="1570007" cy="523220"/>
          </a:xfrm>
          <a:prstGeom prst="rect">
            <a:avLst/>
          </a:prstGeom>
          <a:noFill/>
        </p:spPr>
        <p:txBody>
          <a:bodyPr wrap="square" rtlCol="0">
            <a:spAutoFit/>
          </a:bodyPr>
          <a:lstStyle/>
          <a:p>
            <a:pPr algn="ctr"/>
            <a:r>
              <a:rPr lang="en-US" sz="2800" dirty="0"/>
              <a:t>No</a:t>
            </a:r>
          </a:p>
        </p:txBody>
      </p:sp>
      <p:sp>
        <p:nvSpPr>
          <p:cNvPr id="9" name="TextBox 8"/>
          <p:cNvSpPr txBox="1"/>
          <p:nvPr/>
        </p:nvSpPr>
        <p:spPr>
          <a:xfrm>
            <a:off x="-4024" y="1924959"/>
            <a:ext cx="12192000" cy="1384995"/>
          </a:xfrm>
          <a:prstGeom prst="rect">
            <a:avLst/>
          </a:prstGeom>
          <a:noFill/>
        </p:spPr>
        <p:txBody>
          <a:bodyPr wrap="square" rtlCol="0">
            <a:spAutoFit/>
          </a:bodyPr>
          <a:lstStyle/>
          <a:p>
            <a:pPr algn="ctr"/>
            <a:r>
              <a:rPr lang="en-US" sz="2800" dirty="0"/>
              <a:t>Will the following reaction proceed: </a:t>
            </a:r>
          </a:p>
          <a:p>
            <a:pPr algn="ctr"/>
            <a:endParaRPr lang="en-US" sz="2800" dirty="0"/>
          </a:p>
          <a:p>
            <a:pPr algn="ctr"/>
            <a:r>
              <a:rPr lang="en-US" sz="2800" dirty="0"/>
              <a:t>Mg</a:t>
            </a:r>
            <a:r>
              <a:rPr lang="en-US" sz="2800" baseline="-25000" dirty="0"/>
              <a:t>(s)</a:t>
            </a:r>
            <a:r>
              <a:rPr lang="en-US" sz="2800" dirty="0"/>
              <a:t>  +  ZnSO</a:t>
            </a:r>
            <a:r>
              <a:rPr lang="en-US" sz="2800" baseline="-25000" dirty="0"/>
              <a:t>4(</a:t>
            </a:r>
            <a:r>
              <a:rPr lang="en-US" sz="2800" baseline="-25000" dirty="0" err="1"/>
              <a:t>aq</a:t>
            </a:r>
            <a:r>
              <a:rPr lang="en-US" sz="2800" baseline="-25000" dirty="0"/>
              <a:t>)</a:t>
            </a:r>
          </a:p>
        </p:txBody>
      </p:sp>
    </p:spTree>
    <p:extLst>
      <p:ext uri="{BB962C8B-B14F-4D97-AF65-F5344CB8AC3E}">
        <p14:creationId xmlns:p14="http://schemas.microsoft.com/office/powerpoint/2010/main" val="239707001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pic>
        <p:nvPicPr>
          <p:cNvPr id="10" name="Picture 2" descr="http://www.clker.com/cliparts/4/9/5/1/1195422024781490459liftarn_Sign_language_S_fist.svg.hi.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7710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descr="http://www.clker.com/cliparts/3/0/7/3/1197096732794508954johnny_automatic_hand_-_palm_facing_out.svg.h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99231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8738558" y="4882550"/>
            <a:ext cx="1828799" cy="523220"/>
          </a:xfrm>
          <a:prstGeom prst="rect">
            <a:avLst/>
          </a:prstGeom>
          <a:noFill/>
        </p:spPr>
        <p:txBody>
          <a:bodyPr wrap="square" rtlCol="0">
            <a:spAutoFit/>
          </a:bodyPr>
          <a:lstStyle/>
          <a:p>
            <a:pPr algn="ctr"/>
            <a:r>
              <a:rPr lang="en-US" sz="2800" dirty="0"/>
              <a:t>Yes</a:t>
            </a:r>
          </a:p>
        </p:txBody>
      </p:sp>
      <p:sp>
        <p:nvSpPr>
          <p:cNvPr id="15" name="TextBox 14"/>
          <p:cNvSpPr txBox="1"/>
          <p:nvPr/>
        </p:nvSpPr>
        <p:spPr>
          <a:xfrm>
            <a:off x="2104845" y="4882550"/>
            <a:ext cx="1570007" cy="523220"/>
          </a:xfrm>
          <a:prstGeom prst="rect">
            <a:avLst/>
          </a:prstGeom>
          <a:noFill/>
        </p:spPr>
        <p:txBody>
          <a:bodyPr wrap="square" rtlCol="0">
            <a:spAutoFit/>
          </a:bodyPr>
          <a:lstStyle/>
          <a:p>
            <a:pPr algn="ctr"/>
            <a:r>
              <a:rPr lang="en-US" sz="2800" dirty="0"/>
              <a:t>No</a:t>
            </a:r>
          </a:p>
        </p:txBody>
      </p:sp>
      <p:sp>
        <p:nvSpPr>
          <p:cNvPr id="9" name="TextBox 8"/>
          <p:cNvSpPr txBox="1"/>
          <p:nvPr/>
        </p:nvSpPr>
        <p:spPr>
          <a:xfrm>
            <a:off x="-4024" y="1924959"/>
            <a:ext cx="12192000" cy="1384995"/>
          </a:xfrm>
          <a:prstGeom prst="rect">
            <a:avLst/>
          </a:prstGeom>
          <a:noFill/>
        </p:spPr>
        <p:txBody>
          <a:bodyPr wrap="square" rtlCol="0">
            <a:spAutoFit/>
          </a:bodyPr>
          <a:lstStyle/>
          <a:p>
            <a:pPr algn="ctr"/>
            <a:r>
              <a:rPr lang="en-US" sz="2800" dirty="0"/>
              <a:t>Will the following reaction proceed: </a:t>
            </a:r>
          </a:p>
          <a:p>
            <a:pPr algn="ctr"/>
            <a:endParaRPr lang="en-US" sz="2800" dirty="0"/>
          </a:p>
          <a:p>
            <a:pPr algn="ctr"/>
            <a:r>
              <a:rPr lang="en-US" sz="2800" dirty="0"/>
              <a:t>Mg</a:t>
            </a:r>
            <a:r>
              <a:rPr lang="en-US" sz="2800" baseline="-25000" dirty="0"/>
              <a:t>(s)</a:t>
            </a:r>
            <a:r>
              <a:rPr lang="en-US" sz="2800" dirty="0"/>
              <a:t>  +  ZnSO</a:t>
            </a:r>
            <a:r>
              <a:rPr lang="en-US" sz="2800" baseline="-25000" dirty="0"/>
              <a:t>4(</a:t>
            </a:r>
            <a:r>
              <a:rPr lang="en-US" sz="2800" baseline="-25000" dirty="0" err="1"/>
              <a:t>aq</a:t>
            </a:r>
            <a:r>
              <a:rPr lang="en-US" sz="2800" baseline="-25000" dirty="0"/>
              <a:t>)</a:t>
            </a:r>
          </a:p>
        </p:txBody>
      </p:sp>
      <p:sp>
        <p:nvSpPr>
          <p:cNvPr id="8" name="Oval 7"/>
          <p:cNvSpPr/>
          <p:nvPr/>
        </p:nvSpPr>
        <p:spPr>
          <a:xfrm>
            <a:off x="8195093" y="3099641"/>
            <a:ext cx="2613804" cy="2458529"/>
          </a:xfrm>
          <a:prstGeom prst="ellipse">
            <a:avLst/>
          </a:prstGeom>
          <a:no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137981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pic>
        <p:nvPicPr>
          <p:cNvPr id="10" name="Picture 2" descr="http://www.clker.com/cliparts/4/9/5/1/1195422024781490459liftarn_Sign_language_S_fist.svg.hi.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7710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descr="http://www.clker.com/cliparts/3/0/7/3/1197096732794508954johnny_automatic_hand_-_palm_facing_out.svg.h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99231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8738558" y="4882550"/>
            <a:ext cx="1828799" cy="523220"/>
          </a:xfrm>
          <a:prstGeom prst="rect">
            <a:avLst/>
          </a:prstGeom>
          <a:noFill/>
        </p:spPr>
        <p:txBody>
          <a:bodyPr wrap="square" rtlCol="0">
            <a:spAutoFit/>
          </a:bodyPr>
          <a:lstStyle/>
          <a:p>
            <a:pPr algn="ctr"/>
            <a:r>
              <a:rPr lang="en-US" sz="2800" dirty="0"/>
              <a:t>Yes</a:t>
            </a:r>
          </a:p>
        </p:txBody>
      </p:sp>
      <p:sp>
        <p:nvSpPr>
          <p:cNvPr id="15" name="TextBox 14"/>
          <p:cNvSpPr txBox="1"/>
          <p:nvPr/>
        </p:nvSpPr>
        <p:spPr>
          <a:xfrm>
            <a:off x="2104845" y="4882550"/>
            <a:ext cx="1570007" cy="523220"/>
          </a:xfrm>
          <a:prstGeom prst="rect">
            <a:avLst/>
          </a:prstGeom>
          <a:noFill/>
        </p:spPr>
        <p:txBody>
          <a:bodyPr wrap="square" rtlCol="0">
            <a:spAutoFit/>
          </a:bodyPr>
          <a:lstStyle/>
          <a:p>
            <a:pPr algn="ctr"/>
            <a:r>
              <a:rPr lang="en-US" sz="2800" dirty="0"/>
              <a:t>No</a:t>
            </a:r>
          </a:p>
        </p:txBody>
      </p:sp>
      <p:sp>
        <p:nvSpPr>
          <p:cNvPr id="9" name="TextBox 8"/>
          <p:cNvSpPr txBox="1"/>
          <p:nvPr/>
        </p:nvSpPr>
        <p:spPr>
          <a:xfrm>
            <a:off x="-4024" y="1924959"/>
            <a:ext cx="12192000" cy="1384995"/>
          </a:xfrm>
          <a:prstGeom prst="rect">
            <a:avLst/>
          </a:prstGeom>
          <a:noFill/>
        </p:spPr>
        <p:txBody>
          <a:bodyPr wrap="square" rtlCol="0">
            <a:spAutoFit/>
          </a:bodyPr>
          <a:lstStyle/>
          <a:p>
            <a:pPr algn="ctr"/>
            <a:r>
              <a:rPr lang="en-US" sz="2800" dirty="0"/>
              <a:t>Will the following reaction proceed: </a:t>
            </a:r>
          </a:p>
          <a:p>
            <a:pPr algn="ctr"/>
            <a:endParaRPr lang="en-US" sz="2800" dirty="0"/>
          </a:p>
          <a:p>
            <a:pPr algn="ctr"/>
            <a:r>
              <a:rPr lang="en-US" sz="2800" dirty="0"/>
              <a:t>F</a:t>
            </a:r>
            <a:r>
              <a:rPr lang="en-US" sz="2800" baseline="-25000" dirty="0"/>
              <a:t>2(g)</a:t>
            </a:r>
            <a:r>
              <a:rPr lang="en-US" sz="2800" dirty="0"/>
              <a:t>   +   </a:t>
            </a:r>
            <a:r>
              <a:rPr lang="en-US" sz="2800" dirty="0" err="1"/>
              <a:t>HBr</a:t>
            </a:r>
            <a:r>
              <a:rPr lang="en-US" sz="2800" baseline="-25000" dirty="0"/>
              <a:t>(</a:t>
            </a:r>
            <a:r>
              <a:rPr lang="en-US" sz="2800" baseline="-25000" dirty="0" err="1"/>
              <a:t>aq</a:t>
            </a:r>
            <a:r>
              <a:rPr lang="en-US" sz="2800" baseline="-25000" dirty="0"/>
              <a:t>)</a:t>
            </a:r>
            <a:endParaRPr lang="en-US" sz="2800" baseline="-25000" dirty="0">
              <a:sym typeface="Wingdings"/>
            </a:endParaRPr>
          </a:p>
        </p:txBody>
      </p:sp>
    </p:spTree>
    <p:extLst>
      <p:ext uri="{BB962C8B-B14F-4D97-AF65-F5344CB8AC3E}">
        <p14:creationId xmlns:p14="http://schemas.microsoft.com/office/powerpoint/2010/main" val="354519049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pic>
        <p:nvPicPr>
          <p:cNvPr id="10" name="Picture 2" descr="http://www.clker.com/cliparts/4/9/5/1/1195422024781490459liftarn_Sign_language_S_fist.svg.hi.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7710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descr="http://www.clker.com/cliparts/3/0/7/3/1197096732794508954johnny_automatic_hand_-_palm_facing_out.svg.h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99231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8738558" y="4882550"/>
            <a:ext cx="1828799" cy="523220"/>
          </a:xfrm>
          <a:prstGeom prst="rect">
            <a:avLst/>
          </a:prstGeom>
          <a:noFill/>
        </p:spPr>
        <p:txBody>
          <a:bodyPr wrap="square" rtlCol="0">
            <a:spAutoFit/>
          </a:bodyPr>
          <a:lstStyle/>
          <a:p>
            <a:pPr algn="ctr"/>
            <a:r>
              <a:rPr lang="en-US" sz="2800" dirty="0"/>
              <a:t>Yes</a:t>
            </a:r>
          </a:p>
        </p:txBody>
      </p:sp>
      <p:sp>
        <p:nvSpPr>
          <p:cNvPr id="15" name="TextBox 14"/>
          <p:cNvSpPr txBox="1"/>
          <p:nvPr/>
        </p:nvSpPr>
        <p:spPr>
          <a:xfrm>
            <a:off x="2104845" y="4882550"/>
            <a:ext cx="1570007" cy="523220"/>
          </a:xfrm>
          <a:prstGeom prst="rect">
            <a:avLst/>
          </a:prstGeom>
          <a:noFill/>
        </p:spPr>
        <p:txBody>
          <a:bodyPr wrap="square" rtlCol="0">
            <a:spAutoFit/>
          </a:bodyPr>
          <a:lstStyle/>
          <a:p>
            <a:pPr algn="ctr"/>
            <a:r>
              <a:rPr lang="en-US" sz="2800" dirty="0"/>
              <a:t>No</a:t>
            </a:r>
          </a:p>
        </p:txBody>
      </p:sp>
      <p:sp>
        <p:nvSpPr>
          <p:cNvPr id="9" name="TextBox 8"/>
          <p:cNvSpPr txBox="1"/>
          <p:nvPr/>
        </p:nvSpPr>
        <p:spPr>
          <a:xfrm>
            <a:off x="-4024" y="1924959"/>
            <a:ext cx="12192000" cy="1384995"/>
          </a:xfrm>
          <a:prstGeom prst="rect">
            <a:avLst/>
          </a:prstGeom>
          <a:noFill/>
        </p:spPr>
        <p:txBody>
          <a:bodyPr wrap="square" rtlCol="0">
            <a:spAutoFit/>
          </a:bodyPr>
          <a:lstStyle/>
          <a:p>
            <a:pPr algn="ctr"/>
            <a:r>
              <a:rPr lang="en-US" sz="2800" dirty="0"/>
              <a:t>Will the following reaction proceed: </a:t>
            </a:r>
          </a:p>
          <a:p>
            <a:pPr algn="ctr"/>
            <a:endParaRPr lang="en-US" sz="2800" dirty="0"/>
          </a:p>
          <a:p>
            <a:pPr algn="ctr"/>
            <a:r>
              <a:rPr lang="en-US" sz="2800" dirty="0"/>
              <a:t>F</a:t>
            </a:r>
            <a:r>
              <a:rPr lang="en-US" sz="2800" baseline="-25000" dirty="0"/>
              <a:t>2(g)</a:t>
            </a:r>
            <a:r>
              <a:rPr lang="en-US" sz="2800" dirty="0"/>
              <a:t>   +   </a:t>
            </a:r>
            <a:r>
              <a:rPr lang="en-US" sz="2800" dirty="0" err="1"/>
              <a:t>HBr</a:t>
            </a:r>
            <a:r>
              <a:rPr lang="en-US" sz="2800" baseline="-25000" dirty="0"/>
              <a:t>(</a:t>
            </a:r>
            <a:r>
              <a:rPr lang="en-US" sz="2800" baseline="-25000" dirty="0" err="1"/>
              <a:t>aq</a:t>
            </a:r>
            <a:r>
              <a:rPr lang="en-US" sz="2800" baseline="-25000" dirty="0"/>
              <a:t>)</a:t>
            </a:r>
            <a:endParaRPr lang="en-US" sz="2800" baseline="-25000" dirty="0">
              <a:sym typeface="Wingdings"/>
            </a:endParaRPr>
          </a:p>
        </p:txBody>
      </p:sp>
      <p:sp>
        <p:nvSpPr>
          <p:cNvPr id="8" name="Oval 7"/>
          <p:cNvSpPr/>
          <p:nvPr/>
        </p:nvSpPr>
        <p:spPr>
          <a:xfrm>
            <a:off x="8195093" y="3099641"/>
            <a:ext cx="2613804" cy="2458529"/>
          </a:xfrm>
          <a:prstGeom prst="ellipse">
            <a:avLst/>
          </a:prstGeom>
          <a:no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0676148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pic>
        <p:nvPicPr>
          <p:cNvPr id="10" name="Picture 2" descr="http://www.clker.com/cliparts/4/9/5/1/1195422024781490459liftarn_Sign_language_S_fist.svg.hi.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7710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descr="http://www.clker.com/cliparts/3/0/7/3/1197096732794508954johnny_automatic_hand_-_palm_facing_out.svg.h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99231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8738558" y="4882550"/>
            <a:ext cx="1828799" cy="523220"/>
          </a:xfrm>
          <a:prstGeom prst="rect">
            <a:avLst/>
          </a:prstGeom>
          <a:noFill/>
        </p:spPr>
        <p:txBody>
          <a:bodyPr wrap="square" rtlCol="0">
            <a:spAutoFit/>
          </a:bodyPr>
          <a:lstStyle/>
          <a:p>
            <a:pPr algn="ctr"/>
            <a:r>
              <a:rPr lang="en-US" sz="2800" dirty="0"/>
              <a:t>Yes</a:t>
            </a:r>
          </a:p>
        </p:txBody>
      </p:sp>
      <p:sp>
        <p:nvSpPr>
          <p:cNvPr id="15" name="TextBox 14"/>
          <p:cNvSpPr txBox="1"/>
          <p:nvPr/>
        </p:nvSpPr>
        <p:spPr>
          <a:xfrm>
            <a:off x="2104845" y="4882550"/>
            <a:ext cx="1570007" cy="523220"/>
          </a:xfrm>
          <a:prstGeom prst="rect">
            <a:avLst/>
          </a:prstGeom>
          <a:noFill/>
        </p:spPr>
        <p:txBody>
          <a:bodyPr wrap="square" rtlCol="0">
            <a:spAutoFit/>
          </a:bodyPr>
          <a:lstStyle/>
          <a:p>
            <a:pPr algn="ctr"/>
            <a:r>
              <a:rPr lang="en-US" sz="2800" dirty="0"/>
              <a:t>No</a:t>
            </a:r>
          </a:p>
        </p:txBody>
      </p:sp>
      <p:sp>
        <p:nvSpPr>
          <p:cNvPr id="9" name="TextBox 8"/>
          <p:cNvSpPr txBox="1"/>
          <p:nvPr/>
        </p:nvSpPr>
        <p:spPr>
          <a:xfrm>
            <a:off x="-4024" y="1924959"/>
            <a:ext cx="12192000" cy="1384995"/>
          </a:xfrm>
          <a:prstGeom prst="rect">
            <a:avLst/>
          </a:prstGeom>
          <a:noFill/>
        </p:spPr>
        <p:txBody>
          <a:bodyPr wrap="square" rtlCol="0">
            <a:spAutoFit/>
          </a:bodyPr>
          <a:lstStyle/>
          <a:p>
            <a:pPr algn="ctr"/>
            <a:r>
              <a:rPr lang="en-US" sz="2800" dirty="0"/>
              <a:t>Will the following reaction proceed: </a:t>
            </a:r>
          </a:p>
          <a:p>
            <a:pPr algn="ctr"/>
            <a:endParaRPr lang="en-US" sz="2800" dirty="0">
              <a:sym typeface="Wingdings"/>
            </a:endParaRPr>
          </a:p>
          <a:p>
            <a:pPr algn="ctr"/>
            <a:r>
              <a:rPr lang="en-US" sz="2800" dirty="0">
                <a:sym typeface="Wingdings"/>
              </a:rPr>
              <a:t>Cl</a:t>
            </a:r>
            <a:r>
              <a:rPr lang="en-US" sz="2800" baseline="-25000" dirty="0">
                <a:sym typeface="Wingdings"/>
              </a:rPr>
              <a:t>2(g)</a:t>
            </a:r>
            <a:r>
              <a:rPr lang="en-US" sz="2800" dirty="0">
                <a:sym typeface="Wingdings"/>
              </a:rPr>
              <a:t>  +  </a:t>
            </a:r>
            <a:r>
              <a:rPr lang="en-US" sz="2800" dirty="0" err="1">
                <a:sym typeface="Wingdings"/>
              </a:rPr>
              <a:t>KBr</a:t>
            </a:r>
            <a:r>
              <a:rPr lang="en-US" sz="2800" baseline="-25000" dirty="0">
                <a:sym typeface="Wingdings"/>
              </a:rPr>
              <a:t>(</a:t>
            </a:r>
            <a:r>
              <a:rPr lang="en-US" sz="2800" baseline="-25000" dirty="0" err="1">
                <a:sym typeface="Wingdings"/>
              </a:rPr>
              <a:t>aq</a:t>
            </a:r>
            <a:r>
              <a:rPr lang="en-US" sz="2800" baseline="-25000" dirty="0">
                <a:sym typeface="Wingdings"/>
              </a:rPr>
              <a:t>)</a:t>
            </a:r>
            <a:endParaRPr lang="en-US" sz="2800" baseline="-25000" dirty="0"/>
          </a:p>
        </p:txBody>
      </p:sp>
    </p:spTree>
    <p:extLst>
      <p:ext uri="{BB962C8B-B14F-4D97-AF65-F5344CB8AC3E}">
        <p14:creationId xmlns:p14="http://schemas.microsoft.com/office/powerpoint/2010/main" val="368658958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pic>
        <p:nvPicPr>
          <p:cNvPr id="10" name="Picture 2" descr="http://www.clker.com/cliparts/4/9/5/1/1195422024781490459liftarn_Sign_language_S_fist.svg.hi.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7710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descr="http://www.clker.com/cliparts/3/0/7/3/1197096732794508954johnny_automatic_hand_-_palm_facing_out.svg.h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99231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8738558" y="4882550"/>
            <a:ext cx="1828799" cy="523220"/>
          </a:xfrm>
          <a:prstGeom prst="rect">
            <a:avLst/>
          </a:prstGeom>
          <a:noFill/>
        </p:spPr>
        <p:txBody>
          <a:bodyPr wrap="square" rtlCol="0">
            <a:spAutoFit/>
          </a:bodyPr>
          <a:lstStyle/>
          <a:p>
            <a:pPr algn="ctr"/>
            <a:r>
              <a:rPr lang="en-US" sz="2800" dirty="0"/>
              <a:t>Yes</a:t>
            </a:r>
          </a:p>
        </p:txBody>
      </p:sp>
      <p:sp>
        <p:nvSpPr>
          <p:cNvPr id="15" name="TextBox 14"/>
          <p:cNvSpPr txBox="1"/>
          <p:nvPr/>
        </p:nvSpPr>
        <p:spPr>
          <a:xfrm>
            <a:off x="2104845" y="4882550"/>
            <a:ext cx="1570007" cy="523220"/>
          </a:xfrm>
          <a:prstGeom prst="rect">
            <a:avLst/>
          </a:prstGeom>
          <a:noFill/>
        </p:spPr>
        <p:txBody>
          <a:bodyPr wrap="square" rtlCol="0">
            <a:spAutoFit/>
          </a:bodyPr>
          <a:lstStyle/>
          <a:p>
            <a:pPr algn="ctr"/>
            <a:r>
              <a:rPr lang="en-US" sz="2800" dirty="0"/>
              <a:t>No</a:t>
            </a:r>
          </a:p>
        </p:txBody>
      </p:sp>
      <p:sp>
        <p:nvSpPr>
          <p:cNvPr id="9" name="TextBox 8"/>
          <p:cNvSpPr txBox="1"/>
          <p:nvPr/>
        </p:nvSpPr>
        <p:spPr>
          <a:xfrm>
            <a:off x="-4024" y="1924959"/>
            <a:ext cx="12192000" cy="1384995"/>
          </a:xfrm>
          <a:prstGeom prst="rect">
            <a:avLst/>
          </a:prstGeom>
          <a:noFill/>
        </p:spPr>
        <p:txBody>
          <a:bodyPr wrap="square" rtlCol="0">
            <a:spAutoFit/>
          </a:bodyPr>
          <a:lstStyle/>
          <a:p>
            <a:pPr algn="ctr"/>
            <a:r>
              <a:rPr lang="en-US" sz="2800" dirty="0"/>
              <a:t>Will the following reaction proceed: </a:t>
            </a:r>
          </a:p>
          <a:p>
            <a:pPr algn="ctr"/>
            <a:endParaRPr lang="en-US" sz="2800" dirty="0">
              <a:sym typeface="Wingdings"/>
            </a:endParaRPr>
          </a:p>
          <a:p>
            <a:pPr algn="ctr"/>
            <a:r>
              <a:rPr lang="en-US" sz="2800" dirty="0">
                <a:sym typeface="Wingdings"/>
              </a:rPr>
              <a:t>Cl</a:t>
            </a:r>
            <a:r>
              <a:rPr lang="en-US" sz="2800" baseline="-25000" dirty="0">
                <a:sym typeface="Wingdings"/>
              </a:rPr>
              <a:t>2(g)</a:t>
            </a:r>
            <a:r>
              <a:rPr lang="en-US" sz="2800" dirty="0">
                <a:sym typeface="Wingdings"/>
              </a:rPr>
              <a:t>  +  </a:t>
            </a:r>
            <a:r>
              <a:rPr lang="en-US" sz="2800" dirty="0" err="1">
                <a:sym typeface="Wingdings"/>
              </a:rPr>
              <a:t>KBr</a:t>
            </a:r>
            <a:r>
              <a:rPr lang="en-US" sz="2800" baseline="-25000" dirty="0">
                <a:sym typeface="Wingdings"/>
              </a:rPr>
              <a:t>(</a:t>
            </a:r>
            <a:r>
              <a:rPr lang="en-US" sz="2800" baseline="-25000" dirty="0" err="1">
                <a:sym typeface="Wingdings"/>
              </a:rPr>
              <a:t>aq</a:t>
            </a:r>
            <a:r>
              <a:rPr lang="en-US" sz="2800" baseline="-25000" dirty="0">
                <a:sym typeface="Wingdings"/>
              </a:rPr>
              <a:t>)</a:t>
            </a:r>
            <a:endParaRPr lang="en-US" sz="2800" baseline="-25000" dirty="0"/>
          </a:p>
        </p:txBody>
      </p:sp>
      <p:sp>
        <p:nvSpPr>
          <p:cNvPr id="8" name="Oval 7"/>
          <p:cNvSpPr/>
          <p:nvPr/>
        </p:nvSpPr>
        <p:spPr>
          <a:xfrm>
            <a:off x="8346055" y="3100668"/>
            <a:ext cx="2613804" cy="2458529"/>
          </a:xfrm>
          <a:prstGeom prst="ellipse">
            <a:avLst/>
          </a:prstGeom>
          <a:no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8550767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pic>
        <p:nvPicPr>
          <p:cNvPr id="10" name="Picture 2" descr="http://www.clker.com/cliparts/4/9/5/1/1195422024781490459liftarn_Sign_language_S_fist.svg.hi.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7710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descr="http://www.clker.com/cliparts/3/0/7/3/1197096732794508954johnny_automatic_hand_-_palm_facing_out.svg.h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99231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8738558" y="4882550"/>
            <a:ext cx="1828799" cy="523220"/>
          </a:xfrm>
          <a:prstGeom prst="rect">
            <a:avLst/>
          </a:prstGeom>
          <a:noFill/>
        </p:spPr>
        <p:txBody>
          <a:bodyPr wrap="square" rtlCol="0">
            <a:spAutoFit/>
          </a:bodyPr>
          <a:lstStyle/>
          <a:p>
            <a:pPr algn="ctr"/>
            <a:r>
              <a:rPr lang="en-US" sz="2800" dirty="0"/>
              <a:t>Yes</a:t>
            </a:r>
          </a:p>
        </p:txBody>
      </p:sp>
      <p:sp>
        <p:nvSpPr>
          <p:cNvPr id="15" name="TextBox 14"/>
          <p:cNvSpPr txBox="1"/>
          <p:nvPr/>
        </p:nvSpPr>
        <p:spPr>
          <a:xfrm>
            <a:off x="2104845" y="4882550"/>
            <a:ext cx="1570007" cy="523220"/>
          </a:xfrm>
          <a:prstGeom prst="rect">
            <a:avLst/>
          </a:prstGeom>
          <a:noFill/>
        </p:spPr>
        <p:txBody>
          <a:bodyPr wrap="square" rtlCol="0">
            <a:spAutoFit/>
          </a:bodyPr>
          <a:lstStyle/>
          <a:p>
            <a:pPr algn="ctr"/>
            <a:r>
              <a:rPr lang="en-US" sz="2800" dirty="0"/>
              <a:t>No</a:t>
            </a:r>
          </a:p>
        </p:txBody>
      </p:sp>
      <p:sp>
        <p:nvSpPr>
          <p:cNvPr id="9" name="TextBox 8"/>
          <p:cNvSpPr txBox="1"/>
          <p:nvPr/>
        </p:nvSpPr>
        <p:spPr>
          <a:xfrm>
            <a:off x="-4024" y="1924959"/>
            <a:ext cx="12192000" cy="1384995"/>
          </a:xfrm>
          <a:prstGeom prst="rect">
            <a:avLst/>
          </a:prstGeom>
          <a:noFill/>
        </p:spPr>
        <p:txBody>
          <a:bodyPr wrap="square" rtlCol="0">
            <a:spAutoFit/>
          </a:bodyPr>
          <a:lstStyle/>
          <a:p>
            <a:pPr algn="ctr"/>
            <a:r>
              <a:rPr lang="en-US" sz="2800" dirty="0"/>
              <a:t>Will the following reaction proceed: </a:t>
            </a:r>
          </a:p>
          <a:p>
            <a:pPr algn="ctr"/>
            <a:endParaRPr lang="en-US" sz="2800" dirty="0">
              <a:sym typeface="Wingdings"/>
            </a:endParaRPr>
          </a:p>
          <a:p>
            <a:pPr algn="ctr"/>
            <a:r>
              <a:rPr lang="en-US" sz="2800" dirty="0">
                <a:sym typeface="Wingdings"/>
              </a:rPr>
              <a:t>Br</a:t>
            </a:r>
            <a:r>
              <a:rPr lang="en-US" sz="2800" baseline="-25000" dirty="0">
                <a:sym typeface="Wingdings"/>
              </a:rPr>
              <a:t>2(l)</a:t>
            </a:r>
            <a:r>
              <a:rPr lang="en-US" sz="2800" dirty="0">
                <a:sym typeface="Wingdings"/>
              </a:rPr>
              <a:t>  +  </a:t>
            </a:r>
            <a:r>
              <a:rPr lang="en-US" sz="2800" dirty="0" err="1">
                <a:sym typeface="Wingdings"/>
              </a:rPr>
              <a:t>KCl</a:t>
            </a:r>
            <a:r>
              <a:rPr lang="en-US" sz="2800" baseline="-25000" dirty="0">
                <a:sym typeface="Wingdings"/>
              </a:rPr>
              <a:t>(</a:t>
            </a:r>
            <a:r>
              <a:rPr lang="en-US" sz="2800" baseline="-25000" dirty="0" err="1">
                <a:sym typeface="Wingdings"/>
              </a:rPr>
              <a:t>aq</a:t>
            </a:r>
            <a:r>
              <a:rPr lang="en-US" sz="2800" baseline="-25000" dirty="0">
                <a:sym typeface="Wingdings"/>
              </a:rPr>
              <a:t>)</a:t>
            </a:r>
            <a:r>
              <a:rPr lang="en-US" sz="2800" dirty="0">
                <a:sym typeface="Wingdings"/>
              </a:rPr>
              <a:t>  </a:t>
            </a:r>
          </a:p>
        </p:txBody>
      </p:sp>
    </p:spTree>
    <p:extLst>
      <p:ext uri="{BB962C8B-B14F-4D97-AF65-F5344CB8AC3E}">
        <p14:creationId xmlns:p14="http://schemas.microsoft.com/office/powerpoint/2010/main" val="165998270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pic>
        <p:nvPicPr>
          <p:cNvPr id="10" name="Picture 2" descr="http://www.clker.com/cliparts/4/9/5/1/1195422024781490459liftarn_Sign_language_S_fist.svg.hi.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7710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descr="http://www.clker.com/cliparts/3/0/7/3/1197096732794508954johnny_automatic_hand_-_palm_facing_out.svg.h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99231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8738558" y="4882550"/>
            <a:ext cx="1828799" cy="523220"/>
          </a:xfrm>
          <a:prstGeom prst="rect">
            <a:avLst/>
          </a:prstGeom>
          <a:noFill/>
        </p:spPr>
        <p:txBody>
          <a:bodyPr wrap="square" rtlCol="0">
            <a:spAutoFit/>
          </a:bodyPr>
          <a:lstStyle/>
          <a:p>
            <a:pPr algn="ctr"/>
            <a:r>
              <a:rPr lang="en-US" sz="2800" dirty="0"/>
              <a:t>Yes</a:t>
            </a:r>
          </a:p>
        </p:txBody>
      </p:sp>
      <p:sp>
        <p:nvSpPr>
          <p:cNvPr id="15" name="TextBox 14"/>
          <p:cNvSpPr txBox="1"/>
          <p:nvPr/>
        </p:nvSpPr>
        <p:spPr>
          <a:xfrm>
            <a:off x="2104845" y="4882550"/>
            <a:ext cx="1570007" cy="523220"/>
          </a:xfrm>
          <a:prstGeom prst="rect">
            <a:avLst/>
          </a:prstGeom>
          <a:noFill/>
        </p:spPr>
        <p:txBody>
          <a:bodyPr wrap="square" rtlCol="0">
            <a:spAutoFit/>
          </a:bodyPr>
          <a:lstStyle/>
          <a:p>
            <a:pPr algn="ctr"/>
            <a:r>
              <a:rPr lang="en-US" sz="2800" dirty="0"/>
              <a:t>No</a:t>
            </a:r>
          </a:p>
        </p:txBody>
      </p:sp>
      <p:sp>
        <p:nvSpPr>
          <p:cNvPr id="9" name="TextBox 8"/>
          <p:cNvSpPr txBox="1"/>
          <p:nvPr/>
        </p:nvSpPr>
        <p:spPr>
          <a:xfrm>
            <a:off x="-4024" y="1924959"/>
            <a:ext cx="12192000" cy="1384995"/>
          </a:xfrm>
          <a:prstGeom prst="rect">
            <a:avLst/>
          </a:prstGeom>
          <a:noFill/>
        </p:spPr>
        <p:txBody>
          <a:bodyPr wrap="square" rtlCol="0">
            <a:spAutoFit/>
          </a:bodyPr>
          <a:lstStyle/>
          <a:p>
            <a:pPr algn="ctr"/>
            <a:r>
              <a:rPr lang="en-US" sz="2800" dirty="0"/>
              <a:t>Will the following reaction proceed: </a:t>
            </a:r>
          </a:p>
          <a:p>
            <a:pPr algn="ctr"/>
            <a:endParaRPr lang="en-US" sz="2800" dirty="0">
              <a:sym typeface="Wingdings"/>
            </a:endParaRPr>
          </a:p>
          <a:p>
            <a:pPr algn="ctr"/>
            <a:r>
              <a:rPr lang="en-US" sz="2800" dirty="0">
                <a:sym typeface="Wingdings"/>
              </a:rPr>
              <a:t>Br</a:t>
            </a:r>
            <a:r>
              <a:rPr lang="en-US" sz="2800" baseline="-25000" dirty="0">
                <a:sym typeface="Wingdings"/>
              </a:rPr>
              <a:t>2(l)</a:t>
            </a:r>
            <a:r>
              <a:rPr lang="en-US" sz="2800" dirty="0">
                <a:sym typeface="Wingdings"/>
              </a:rPr>
              <a:t>  +  </a:t>
            </a:r>
            <a:r>
              <a:rPr lang="en-US" sz="2800" dirty="0" err="1">
                <a:sym typeface="Wingdings"/>
              </a:rPr>
              <a:t>KCl</a:t>
            </a:r>
            <a:r>
              <a:rPr lang="en-US" sz="2800" baseline="-25000" dirty="0">
                <a:sym typeface="Wingdings"/>
              </a:rPr>
              <a:t>(</a:t>
            </a:r>
            <a:r>
              <a:rPr lang="en-US" sz="2800" baseline="-25000" dirty="0" err="1">
                <a:sym typeface="Wingdings"/>
              </a:rPr>
              <a:t>aq</a:t>
            </a:r>
            <a:r>
              <a:rPr lang="en-US" sz="2800" baseline="-25000" dirty="0">
                <a:sym typeface="Wingdings"/>
              </a:rPr>
              <a:t>)</a:t>
            </a:r>
            <a:r>
              <a:rPr lang="en-US" sz="2800" dirty="0">
                <a:sym typeface="Wingdings"/>
              </a:rPr>
              <a:t>  </a:t>
            </a:r>
          </a:p>
        </p:txBody>
      </p:sp>
      <p:sp>
        <p:nvSpPr>
          <p:cNvPr id="8" name="Oval 7"/>
          <p:cNvSpPr/>
          <p:nvPr/>
        </p:nvSpPr>
        <p:spPr>
          <a:xfrm>
            <a:off x="1579883" y="3070188"/>
            <a:ext cx="2613804" cy="2458529"/>
          </a:xfrm>
          <a:prstGeom prst="ellipse">
            <a:avLst/>
          </a:prstGeom>
          <a:no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7929981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Stoichiometry</a:t>
            </a:r>
          </a:p>
        </p:txBody>
      </p:sp>
      <p:sp>
        <p:nvSpPr>
          <p:cNvPr id="3" name="Content Placeholder 2"/>
          <p:cNvSpPr>
            <a:spLocks noGrp="1"/>
          </p:cNvSpPr>
          <p:nvPr>
            <p:ph idx="1"/>
          </p:nvPr>
        </p:nvSpPr>
        <p:spPr/>
        <p:txBody>
          <a:bodyPr/>
          <a:lstStyle/>
          <a:p>
            <a:pPr marL="0" indent="0">
              <a:buNone/>
            </a:pPr>
            <a:r>
              <a:rPr lang="en-US" dirty="0"/>
              <a:t>Which is a big fancy word which basically means working with equations. </a:t>
            </a:r>
          </a:p>
          <a:p>
            <a:pPr marL="0" indent="0">
              <a:buNone/>
            </a:pPr>
            <a:endParaRPr lang="en-US" dirty="0"/>
          </a:p>
          <a:p>
            <a:pPr marL="0" indent="0">
              <a:buNone/>
            </a:pPr>
            <a:r>
              <a:rPr lang="en-US" dirty="0"/>
              <a:t>We use stoichiometry to balance equations, convert from reactants to products, and do other equation related tasks. </a:t>
            </a:r>
          </a:p>
          <a:p>
            <a:pPr marL="0" indent="0">
              <a:buNone/>
            </a:pPr>
            <a:endParaRPr lang="en-US" dirty="0"/>
          </a:p>
          <a:p>
            <a:pPr marL="0" indent="0">
              <a:buNone/>
            </a:pPr>
            <a:r>
              <a:rPr lang="en-US" dirty="0"/>
              <a:t>The first thing we need to do is learn how to balance equations though.</a:t>
            </a:r>
          </a:p>
        </p:txBody>
      </p:sp>
    </p:spTree>
    <p:extLst>
      <p:ext uri="{BB962C8B-B14F-4D97-AF65-F5344CB8AC3E}">
        <p14:creationId xmlns:p14="http://schemas.microsoft.com/office/powerpoint/2010/main" val="102280832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Balancing Equations</a:t>
            </a:r>
          </a:p>
        </p:txBody>
      </p:sp>
      <p:sp>
        <p:nvSpPr>
          <p:cNvPr id="3" name="Content Placeholder 2"/>
          <p:cNvSpPr>
            <a:spLocks noGrp="1"/>
          </p:cNvSpPr>
          <p:nvPr>
            <p:ph idx="1"/>
          </p:nvPr>
        </p:nvSpPr>
        <p:spPr/>
        <p:txBody>
          <a:bodyPr>
            <a:normAutofit/>
          </a:bodyPr>
          <a:lstStyle/>
          <a:p>
            <a:r>
              <a:rPr lang="en-US" dirty="0"/>
              <a:t>To balance an equation, we need to make sure that we follow the law of conservation of mass (remember that?) which says that matter can’t be created or destroyed in a normal chemical reaction.</a:t>
            </a:r>
          </a:p>
          <a:p>
            <a:endParaRPr lang="en-US" sz="200" dirty="0"/>
          </a:p>
          <a:p>
            <a:r>
              <a:rPr lang="en-US" dirty="0"/>
              <a:t>This means that when we have an equation, we need the same number of atoms on the left as on the right. We can’t make any new atoms or destroy any existing atoms. </a:t>
            </a:r>
          </a:p>
          <a:p>
            <a:endParaRPr lang="en-US" dirty="0"/>
          </a:p>
          <a:p>
            <a:r>
              <a:rPr lang="en-US" dirty="0"/>
              <a:t>If there are 6 moles of O atoms on the left, there must be 6 moles of O atoms on the right.</a:t>
            </a:r>
          </a:p>
        </p:txBody>
      </p:sp>
    </p:spTree>
    <p:extLst>
      <p:ext uri="{BB962C8B-B14F-4D97-AF65-F5344CB8AC3E}">
        <p14:creationId xmlns:p14="http://schemas.microsoft.com/office/powerpoint/2010/main" val="40948142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Gram Formula Mass</a:t>
            </a:r>
          </a:p>
        </p:txBody>
      </p:sp>
      <p:sp>
        <p:nvSpPr>
          <p:cNvPr id="3" name="Content Placeholder 2"/>
          <p:cNvSpPr>
            <a:spLocks noGrp="1"/>
          </p:cNvSpPr>
          <p:nvPr>
            <p:ph idx="1"/>
          </p:nvPr>
        </p:nvSpPr>
        <p:spPr>
          <a:xfrm>
            <a:off x="426720" y="1845734"/>
            <a:ext cx="11460480" cy="4798906"/>
          </a:xfrm>
        </p:spPr>
        <p:txBody>
          <a:bodyPr>
            <a:normAutofit/>
          </a:bodyPr>
          <a:lstStyle/>
          <a:p>
            <a:r>
              <a:rPr lang="en-US" dirty="0"/>
              <a:t>For each substance, list the moles of atoms for each individual element found in the substance. </a:t>
            </a:r>
          </a:p>
          <a:p>
            <a:endParaRPr lang="en-US" sz="100" dirty="0"/>
          </a:p>
          <a:p>
            <a:r>
              <a:rPr lang="en-US" dirty="0"/>
              <a:t>Ex. 1 mole of Ca(NO</a:t>
            </a:r>
            <a:r>
              <a:rPr lang="en-US" baseline="-25000" dirty="0"/>
              <a:t>3</a:t>
            </a:r>
            <a:r>
              <a:rPr lang="en-US" dirty="0"/>
              <a:t>)</a:t>
            </a:r>
            <a:r>
              <a:rPr lang="en-US" baseline="-25000" dirty="0"/>
              <a:t>2</a:t>
            </a:r>
            <a:r>
              <a:rPr lang="en-US" dirty="0"/>
              <a:t> has 1 mole of Ca atoms, 2 moles of N atoms, and 6 moles of O atoms</a:t>
            </a:r>
          </a:p>
          <a:p>
            <a:endParaRPr lang="en-US" dirty="0"/>
          </a:p>
          <a:p>
            <a:r>
              <a:rPr lang="en-US" dirty="0"/>
              <a:t>1 mole of Mn</a:t>
            </a:r>
            <a:r>
              <a:rPr lang="en-US" baseline="-25000" dirty="0"/>
              <a:t>2</a:t>
            </a:r>
            <a:r>
              <a:rPr lang="en-US" dirty="0"/>
              <a:t>S</a:t>
            </a:r>
            <a:r>
              <a:rPr lang="en-US" baseline="-25000" dirty="0"/>
              <a:t>7</a:t>
            </a:r>
            <a:r>
              <a:rPr lang="en-US" dirty="0"/>
              <a:t>        </a:t>
            </a:r>
            <a:r>
              <a:rPr lang="en-US" dirty="0">
                <a:solidFill>
                  <a:srgbClr val="92D050"/>
                </a:solidFill>
              </a:rPr>
              <a:t>has 2 moles of </a:t>
            </a:r>
            <a:r>
              <a:rPr lang="en-US" dirty="0" err="1">
                <a:solidFill>
                  <a:srgbClr val="92D050"/>
                </a:solidFill>
              </a:rPr>
              <a:t>Mn</a:t>
            </a:r>
            <a:r>
              <a:rPr lang="en-US" dirty="0">
                <a:solidFill>
                  <a:srgbClr val="92D050"/>
                </a:solidFill>
              </a:rPr>
              <a:t> atoms, and 7 moles of S atoms</a:t>
            </a:r>
          </a:p>
          <a:p>
            <a:r>
              <a:rPr lang="en-US" dirty="0"/>
              <a:t>1 mole of CCl</a:t>
            </a:r>
            <a:r>
              <a:rPr lang="en-US" baseline="-25000" dirty="0"/>
              <a:t>4</a:t>
            </a:r>
            <a:r>
              <a:rPr lang="en-US" dirty="0"/>
              <a:t>            </a:t>
            </a:r>
            <a:r>
              <a:rPr lang="en-US" dirty="0">
                <a:solidFill>
                  <a:srgbClr val="92D050"/>
                </a:solidFill>
              </a:rPr>
              <a:t>has 1 mole of C atoms, and 4 moles of Cl atoms</a:t>
            </a:r>
          </a:p>
          <a:p>
            <a:r>
              <a:rPr lang="en-US" dirty="0"/>
              <a:t>1 mole of Al</a:t>
            </a:r>
            <a:r>
              <a:rPr lang="en-US" baseline="-25000" dirty="0"/>
              <a:t>2</a:t>
            </a:r>
            <a:r>
              <a:rPr lang="en-US" dirty="0"/>
              <a:t>(SO</a:t>
            </a:r>
            <a:r>
              <a:rPr lang="en-US" baseline="-25000" dirty="0"/>
              <a:t>4</a:t>
            </a:r>
            <a:r>
              <a:rPr lang="en-US" dirty="0"/>
              <a:t>)</a:t>
            </a:r>
            <a:r>
              <a:rPr lang="en-US" baseline="-25000" dirty="0"/>
              <a:t>3 </a:t>
            </a:r>
            <a:r>
              <a:rPr lang="en-US" dirty="0"/>
              <a:t>  </a:t>
            </a:r>
            <a:r>
              <a:rPr lang="en-US" dirty="0">
                <a:solidFill>
                  <a:srgbClr val="92D050"/>
                </a:solidFill>
              </a:rPr>
              <a:t>has 2 moles of Al atoms, 3 moles of S atoms, and 12 moles of O atoms</a:t>
            </a:r>
          </a:p>
          <a:p>
            <a:r>
              <a:rPr lang="en-US" dirty="0"/>
              <a:t>1 mole of CO</a:t>
            </a:r>
            <a:r>
              <a:rPr lang="en-US" baseline="-25000" dirty="0"/>
              <a:t>2 </a:t>
            </a:r>
            <a:r>
              <a:rPr lang="en-US" dirty="0"/>
              <a:t>          </a:t>
            </a:r>
            <a:r>
              <a:rPr lang="en-US" dirty="0">
                <a:solidFill>
                  <a:srgbClr val="92D050"/>
                </a:solidFill>
              </a:rPr>
              <a:t>has 1 mole of C atoms and 2 moles of O atoms</a:t>
            </a:r>
          </a:p>
        </p:txBody>
      </p:sp>
    </p:spTree>
    <p:extLst>
      <p:ext uri="{BB962C8B-B14F-4D97-AF65-F5344CB8AC3E}">
        <p14:creationId xmlns:p14="http://schemas.microsoft.com/office/powerpoint/2010/main" val="128059037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Balancing Equations</a:t>
            </a:r>
          </a:p>
        </p:txBody>
      </p:sp>
      <p:sp>
        <p:nvSpPr>
          <p:cNvPr id="3" name="Content Placeholder 2"/>
          <p:cNvSpPr>
            <a:spLocks noGrp="1"/>
          </p:cNvSpPr>
          <p:nvPr>
            <p:ph idx="1"/>
          </p:nvPr>
        </p:nvSpPr>
        <p:spPr/>
        <p:txBody>
          <a:bodyPr>
            <a:normAutofit/>
          </a:bodyPr>
          <a:lstStyle/>
          <a:p>
            <a:r>
              <a:rPr lang="en-US" dirty="0"/>
              <a:t>So let’s look at an unbalanced equation:</a:t>
            </a:r>
          </a:p>
          <a:p>
            <a:endParaRPr lang="en-US" sz="300" dirty="0"/>
          </a:p>
          <a:p>
            <a:pPr algn="ctr"/>
            <a:r>
              <a:rPr lang="en-US" sz="4000" u="sng" dirty="0"/>
              <a:t>___</a:t>
            </a:r>
            <a:r>
              <a:rPr lang="en-US" sz="4000" dirty="0"/>
              <a:t>  C</a:t>
            </a:r>
            <a:r>
              <a:rPr lang="en-US" sz="4000" baseline="-25000" dirty="0"/>
              <a:t>2</a:t>
            </a:r>
            <a:r>
              <a:rPr lang="en-US" sz="4000" dirty="0"/>
              <a:t>H</a:t>
            </a:r>
            <a:r>
              <a:rPr lang="en-US" sz="4000" baseline="-25000" dirty="0"/>
              <a:t>4</a:t>
            </a:r>
            <a:r>
              <a:rPr lang="en-US" sz="4000" dirty="0"/>
              <a:t> + </a:t>
            </a:r>
            <a:r>
              <a:rPr lang="en-US" sz="4000" u="sng" dirty="0"/>
              <a:t>___</a:t>
            </a:r>
            <a:r>
              <a:rPr lang="en-US" sz="4000" dirty="0"/>
              <a:t> O</a:t>
            </a:r>
            <a:r>
              <a:rPr lang="en-US" sz="4000" baseline="-25000" dirty="0"/>
              <a:t>2</a:t>
            </a:r>
            <a:r>
              <a:rPr lang="en-US" sz="4000" dirty="0"/>
              <a:t> </a:t>
            </a:r>
            <a:r>
              <a:rPr lang="en-US" sz="4000" dirty="0">
                <a:sym typeface="Wingdings" panose="05000000000000000000" pitchFamily="2" charset="2"/>
              </a:rPr>
              <a:t> </a:t>
            </a:r>
            <a:r>
              <a:rPr lang="en-US" sz="4000" u="sng" dirty="0">
                <a:sym typeface="Wingdings" panose="05000000000000000000" pitchFamily="2" charset="2"/>
              </a:rPr>
              <a:t>___</a:t>
            </a:r>
            <a:r>
              <a:rPr lang="en-US" sz="4000" dirty="0">
                <a:sym typeface="Wingdings" panose="05000000000000000000" pitchFamily="2" charset="2"/>
              </a:rPr>
              <a:t> H</a:t>
            </a:r>
            <a:r>
              <a:rPr lang="en-US" sz="4000" baseline="-25000" dirty="0">
                <a:sym typeface="Wingdings" panose="05000000000000000000" pitchFamily="2" charset="2"/>
              </a:rPr>
              <a:t>2</a:t>
            </a:r>
            <a:r>
              <a:rPr lang="en-US" sz="4000" dirty="0">
                <a:sym typeface="Wingdings" panose="05000000000000000000" pitchFamily="2" charset="2"/>
              </a:rPr>
              <a:t>O + </a:t>
            </a:r>
            <a:r>
              <a:rPr lang="en-US" sz="4000" u="sng" dirty="0">
                <a:sym typeface="Wingdings" panose="05000000000000000000" pitchFamily="2" charset="2"/>
              </a:rPr>
              <a:t>___</a:t>
            </a:r>
            <a:r>
              <a:rPr lang="en-US" sz="4000" dirty="0">
                <a:sym typeface="Wingdings" panose="05000000000000000000" pitchFamily="2" charset="2"/>
              </a:rPr>
              <a:t> CO</a:t>
            </a:r>
            <a:r>
              <a:rPr lang="en-US" sz="4000" baseline="-25000" dirty="0">
                <a:sym typeface="Wingdings" panose="05000000000000000000" pitchFamily="2" charset="2"/>
              </a:rPr>
              <a:t>2</a:t>
            </a:r>
            <a:r>
              <a:rPr lang="en-US" dirty="0"/>
              <a:t>  </a:t>
            </a:r>
          </a:p>
          <a:p>
            <a:endParaRPr lang="en-US" sz="100" dirty="0"/>
          </a:p>
          <a:p>
            <a:r>
              <a:rPr lang="en-US" dirty="0"/>
              <a:t>Right now, this equation has an unequal amount of atoms on the left and the right. </a:t>
            </a:r>
          </a:p>
          <a:p>
            <a:r>
              <a:rPr lang="en-US" dirty="0"/>
              <a:t>There are 2 moles of C atoms on the left, but 1 mole of C atoms on the right</a:t>
            </a:r>
          </a:p>
          <a:p>
            <a:r>
              <a:rPr lang="en-US" dirty="0"/>
              <a:t>There are 4 moles of H atoms on the left, but 2 moles of H atoms on the right</a:t>
            </a:r>
          </a:p>
          <a:p>
            <a:r>
              <a:rPr lang="en-US" dirty="0"/>
              <a:t>There are 2 moles of O atoms on the left, but 3 moles of O atoms on the right</a:t>
            </a:r>
          </a:p>
        </p:txBody>
      </p:sp>
    </p:spTree>
    <p:extLst>
      <p:ext uri="{BB962C8B-B14F-4D97-AF65-F5344CB8AC3E}">
        <p14:creationId xmlns:p14="http://schemas.microsoft.com/office/powerpoint/2010/main" val="56515902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Balancing Equations</a:t>
            </a:r>
          </a:p>
        </p:txBody>
      </p:sp>
      <p:sp>
        <p:nvSpPr>
          <p:cNvPr id="3" name="Content Placeholder 2"/>
          <p:cNvSpPr>
            <a:spLocks noGrp="1"/>
          </p:cNvSpPr>
          <p:nvPr>
            <p:ph idx="1"/>
          </p:nvPr>
        </p:nvSpPr>
        <p:spPr>
          <a:xfrm>
            <a:off x="1097280" y="1845734"/>
            <a:ext cx="10058400" cy="4585546"/>
          </a:xfrm>
        </p:spPr>
        <p:txBody>
          <a:bodyPr>
            <a:normAutofit/>
          </a:bodyPr>
          <a:lstStyle/>
          <a:p>
            <a:pPr algn="ctr"/>
            <a:r>
              <a:rPr lang="en-US" sz="4000" u="sng" dirty="0"/>
              <a:t>___</a:t>
            </a:r>
            <a:r>
              <a:rPr lang="en-US" sz="4000" dirty="0"/>
              <a:t>  C</a:t>
            </a:r>
            <a:r>
              <a:rPr lang="en-US" sz="4000" baseline="-25000" dirty="0"/>
              <a:t>2</a:t>
            </a:r>
            <a:r>
              <a:rPr lang="en-US" sz="4000" dirty="0"/>
              <a:t>H</a:t>
            </a:r>
            <a:r>
              <a:rPr lang="en-US" sz="4000" baseline="-25000" dirty="0"/>
              <a:t>4</a:t>
            </a:r>
            <a:r>
              <a:rPr lang="en-US" sz="4000" dirty="0"/>
              <a:t> + </a:t>
            </a:r>
            <a:r>
              <a:rPr lang="en-US" sz="4000" u="sng" dirty="0"/>
              <a:t>___</a:t>
            </a:r>
            <a:r>
              <a:rPr lang="en-US" sz="4000" dirty="0"/>
              <a:t> O</a:t>
            </a:r>
            <a:r>
              <a:rPr lang="en-US" sz="4000" baseline="-25000" dirty="0"/>
              <a:t>2</a:t>
            </a:r>
            <a:r>
              <a:rPr lang="en-US" sz="4000" dirty="0"/>
              <a:t> </a:t>
            </a:r>
            <a:r>
              <a:rPr lang="en-US" sz="4000" dirty="0">
                <a:sym typeface="Wingdings" panose="05000000000000000000" pitchFamily="2" charset="2"/>
              </a:rPr>
              <a:t> </a:t>
            </a:r>
            <a:r>
              <a:rPr lang="en-US" sz="4000" u="sng" dirty="0">
                <a:sym typeface="Wingdings" panose="05000000000000000000" pitchFamily="2" charset="2"/>
              </a:rPr>
              <a:t>___</a:t>
            </a:r>
            <a:r>
              <a:rPr lang="en-US" sz="4000" dirty="0">
                <a:sym typeface="Wingdings" panose="05000000000000000000" pitchFamily="2" charset="2"/>
              </a:rPr>
              <a:t> H</a:t>
            </a:r>
            <a:r>
              <a:rPr lang="en-US" sz="4000" baseline="-25000" dirty="0">
                <a:sym typeface="Wingdings" panose="05000000000000000000" pitchFamily="2" charset="2"/>
              </a:rPr>
              <a:t>2</a:t>
            </a:r>
            <a:r>
              <a:rPr lang="en-US" sz="4000" dirty="0">
                <a:sym typeface="Wingdings" panose="05000000000000000000" pitchFamily="2" charset="2"/>
              </a:rPr>
              <a:t>O + </a:t>
            </a:r>
            <a:r>
              <a:rPr lang="en-US" sz="4000" u="sng" dirty="0">
                <a:sym typeface="Wingdings" panose="05000000000000000000" pitchFamily="2" charset="2"/>
              </a:rPr>
              <a:t>___</a:t>
            </a:r>
            <a:r>
              <a:rPr lang="en-US" sz="4000" dirty="0">
                <a:sym typeface="Wingdings" panose="05000000000000000000" pitchFamily="2" charset="2"/>
              </a:rPr>
              <a:t> CO</a:t>
            </a:r>
            <a:r>
              <a:rPr lang="en-US" sz="4000" baseline="-25000" dirty="0">
                <a:sym typeface="Wingdings" panose="05000000000000000000" pitchFamily="2" charset="2"/>
              </a:rPr>
              <a:t>2</a:t>
            </a:r>
            <a:r>
              <a:rPr lang="en-US" dirty="0"/>
              <a:t>  </a:t>
            </a:r>
          </a:p>
          <a:p>
            <a:endParaRPr lang="en-US" dirty="0"/>
          </a:p>
          <a:p>
            <a:r>
              <a:rPr lang="en-US" dirty="0"/>
              <a:t>We need to fix this. We can’t create or destroy matter, so the equation as it is can’t be right. </a:t>
            </a:r>
          </a:p>
          <a:p>
            <a:endParaRPr lang="en-US" sz="100" dirty="0"/>
          </a:p>
          <a:p>
            <a:r>
              <a:rPr lang="en-US" dirty="0"/>
              <a:t>We ned to put some numbers in front of our substances to follow the law of conservation of mass. </a:t>
            </a:r>
          </a:p>
          <a:p>
            <a:endParaRPr lang="en-US" sz="100" dirty="0"/>
          </a:p>
          <a:p>
            <a:r>
              <a:rPr lang="en-US" dirty="0"/>
              <a:t>One of the easier ways to do this is to count each substance’s atoms, assuming we have one mole of each, underneath the substance with </a:t>
            </a:r>
            <a:r>
              <a:rPr lang="en-US" b="1" i="1" u="sng" dirty="0"/>
              <a:t>PENCIL</a:t>
            </a:r>
            <a:r>
              <a:rPr lang="en-US" dirty="0"/>
              <a:t> and we can move forward from there.</a:t>
            </a:r>
            <a:endParaRPr lang="en-US" b="1" i="1" u="sng" dirty="0"/>
          </a:p>
        </p:txBody>
      </p:sp>
    </p:spTree>
    <p:extLst>
      <p:ext uri="{BB962C8B-B14F-4D97-AF65-F5344CB8AC3E}">
        <p14:creationId xmlns:p14="http://schemas.microsoft.com/office/powerpoint/2010/main" val="367575888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Balancing Equations</a:t>
            </a:r>
          </a:p>
        </p:txBody>
      </p:sp>
      <p:sp>
        <p:nvSpPr>
          <p:cNvPr id="3" name="Content Placeholder 2"/>
          <p:cNvSpPr>
            <a:spLocks noGrp="1"/>
          </p:cNvSpPr>
          <p:nvPr>
            <p:ph idx="1"/>
          </p:nvPr>
        </p:nvSpPr>
        <p:spPr>
          <a:xfrm>
            <a:off x="1097280" y="1845734"/>
            <a:ext cx="10058400" cy="4626186"/>
          </a:xfrm>
        </p:spPr>
        <p:txBody>
          <a:bodyPr>
            <a:normAutofit/>
          </a:bodyPr>
          <a:lstStyle/>
          <a:p>
            <a:pPr algn="ctr"/>
            <a:r>
              <a:rPr lang="en-US" sz="4000" u="sng" dirty="0"/>
              <a:t>___</a:t>
            </a:r>
            <a:r>
              <a:rPr lang="en-US" sz="4000" dirty="0"/>
              <a:t>  C</a:t>
            </a:r>
            <a:r>
              <a:rPr lang="en-US" sz="4000" baseline="-25000" dirty="0"/>
              <a:t>2</a:t>
            </a:r>
            <a:r>
              <a:rPr lang="en-US" sz="4000" dirty="0"/>
              <a:t>H</a:t>
            </a:r>
            <a:r>
              <a:rPr lang="en-US" sz="4000" baseline="-25000" dirty="0"/>
              <a:t>4</a:t>
            </a:r>
            <a:r>
              <a:rPr lang="en-US" sz="4000" dirty="0"/>
              <a:t> + </a:t>
            </a:r>
            <a:r>
              <a:rPr lang="en-US" sz="4000" u="sng" dirty="0"/>
              <a:t>___</a:t>
            </a:r>
            <a:r>
              <a:rPr lang="en-US" sz="4000" dirty="0"/>
              <a:t> O</a:t>
            </a:r>
            <a:r>
              <a:rPr lang="en-US" sz="4000" baseline="-25000" dirty="0"/>
              <a:t>2</a:t>
            </a:r>
            <a:r>
              <a:rPr lang="en-US" sz="4000" dirty="0"/>
              <a:t> </a:t>
            </a:r>
            <a:r>
              <a:rPr lang="en-US" sz="4000" dirty="0">
                <a:sym typeface="Wingdings" panose="05000000000000000000" pitchFamily="2" charset="2"/>
              </a:rPr>
              <a:t> </a:t>
            </a:r>
            <a:r>
              <a:rPr lang="en-US" sz="4000" u="sng" dirty="0">
                <a:sym typeface="Wingdings" panose="05000000000000000000" pitchFamily="2" charset="2"/>
              </a:rPr>
              <a:t>___</a:t>
            </a:r>
            <a:r>
              <a:rPr lang="en-US" sz="4000" dirty="0">
                <a:sym typeface="Wingdings" panose="05000000000000000000" pitchFamily="2" charset="2"/>
              </a:rPr>
              <a:t> H</a:t>
            </a:r>
            <a:r>
              <a:rPr lang="en-US" sz="4000" baseline="-25000" dirty="0">
                <a:sym typeface="Wingdings" panose="05000000000000000000" pitchFamily="2" charset="2"/>
              </a:rPr>
              <a:t>2</a:t>
            </a:r>
            <a:r>
              <a:rPr lang="en-US" sz="4000" dirty="0">
                <a:sym typeface="Wingdings" panose="05000000000000000000" pitchFamily="2" charset="2"/>
              </a:rPr>
              <a:t>O + </a:t>
            </a:r>
            <a:r>
              <a:rPr lang="en-US" sz="4000" u="sng" dirty="0">
                <a:sym typeface="Wingdings" panose="05000000000000000000" pitchFamily="2" charset="2"/>
              </a:rPr>
              <a:t>___</a:t>
            </a:r>
            <a:r>
              <a:rPr lang="en-US" sz="4000" dirty="0">
                <a:sym typeface="Wingdings" panose="05000000000000000000" pitchFamily="2" charset="2"/>
              </a:rPr>
              <a:t> CO</a:t>
            </a:r>
            <a:r>
              <a:rPr lang="en-US" sz="4000" baseline="-25000" dirty="0">
                <a:sym typeface="Wingdings" panose="05000000000000000000" pitchFamily="2" charset="2"/>
              </a:rPr>
              <a:t>2</a:t>
            </a:r>
            <a:r>
              <a:rPr lang="en-US" dirty="0"/>
              <a:t>  </a:t>
            </a:r>
          </a:p>
          <a:p>
            <a:endParaRPr lang="en-US" sz="2800" dirty="0"/>
          </a:p>
          <a:p>
            <a:r>
              <a:rPr lang="en-US" sz="2800" dirty="0"/>
              <a:t>             2 C                        2 O                          2 H                           1 C</a:t>
            </a:r>
          </a:p>
          <a:p>
            <a:r>
              <a:rPr lang="en-US" sz="2800" dirty="0"/>
              <a:t>             4 H                                                        1 O                           2 O</a:t>
            </a:r>
          </a:p>
          <a:p>
            <a:endParaRPr lang="en-US" sz="2800" dirty="0"/>
          </a:p>
          <a:p>
            <a:r>
              <a:rPr lang="en-US" sz="2800" dirty="0"/>
              <a:t>Now, with our pencils, we can fiddle with the numbers in front of the substances, trying to make the left balance the right. We can start with a 1 in front of the C</a:t>
            </a:r>
            <a:r>
              <a:rPr lang="en-US" sz="2800" baseline="-25000" dirty="0"/>
              <a:t>2</a:t>
            </a:r>
            <a:r>
              <a:rPr lang="en-US" sz="2800" dirty="0"/>
              <a:t>H</a:t>
            </a:r>
            <a:r>
              <a:rPr lang="en-US" sz="2800" baseline="-25000" dirty="0"/>
              <a:t>4</a:t>
            </a:r>
            <a:endParaRPr lang="en-US" baseline="-25000" dirty="0"/>
          </a:p>
        </p:txBody>
      </p:sp>
      <p:cxnSp>
        <p:nvCxnSpPr>
          <p:cNvPr id="4" name="Straight Connector 3"/>
          <p:cNvCxnSpPr/>
          <p:nvPr/>
        </p:nvCxnSpPr>
        <p:spPr>
          <a:xfrm flipH="1" flipV="1">
            <a:off x="6116320" y="2407920"/>
            <a:ext cx="10160" cy="194056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6154573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Balancing Equations</a:t>
            </a:r>
          </a:p>
        </p:txBody>
      </p:sp>
      <p:sp>
        <p:nvSpPr>
          <p:cNvPr id="3" name="Content Placeholder 2"/>
          <p:cNvSpPr>
            <a:spLocks noGrp="1"/>
          </p:cNvSpPr>
          <p:nvPr>
            <p:ph idx="1"/>
          </p:nvPr>
        </p:nvSpPr>
        <p:spPr>
          <a:xfrm>
            <a:off x="1097280" y="1845734"/>
            <a:ext cx="10058400" cy="4626186"/>
          </a:xfrm>
        </p:spPr>
        <p:txBody>
          <a:bodyPr>
            <a:normAutofit/>
          </a:bodyPr>
          <a:lstStyle/>
          <a:p>
            <a:pPr algn="ctr"/>
            <a:r>
              <a:rPr lang="en-US" sz="4000" u="sng" dirty="0"/>
              <a:t>_1_</a:t>
            </a:r>
            <a:r>
              <a:rPr lang="en-US" sz="4000" dirty="0"/>
              <a:t>  C</a:t>
            </a:r>
            <a:r>
              <a:rPr lang="en-US" sz="4000" baseline="-25000" dirty="0"/>
              <a:t>2</a:t>
            </a:r>
            <a:r>
              <a:rPr lang="en-US" sz="4000" dirty="0"/>
              <a:t>H</a:t>
            </a:r>
            <a:r>
              <a:rPr lang="en-US" sz="4000" baseline="-25000" dirty="0"/>
              <a:t>4</a:t>
            </a:r>
            <a:r>
              <a:rPr lang="en-US" sz="4000" dirty="0"/>
              <a:t> + </a:t>
            </a:r>
            <a:r>
              <a:rPr lang="en-US" sz="4000" u="sng" dirty="0"/>
              <a:t>___</a:t>
            </a:r>
            <a:r>
              <a:rPr lang="en-US" sz="4000" dirty="0"/>
              <a:t> O</a:t>
            </a:r>
            <a:r>
              <a:rPr lang="en-US" sz="4000" baseline="-25000" dirty="0"/>
              <a:t>2</a:t>
            </a:r>
            <a:r>
              <a:rPr lang="en-US" sz="4000" dirty="0"/>
              <a:t> </a:t>
            </a:r>
            <a:r>
              <a:rPr lang="en-US" sz="4000" dirty="0">
                <a:sym typeface="Wingdings" panose="05000000000000000000" pitchFamily="2" charset="2"/>
              </a:rPr>
              <a:t> </a:t>
            </a:r>
            <a:r>
              <a:rPr lang="en-US" sz="4000" u="sng" dirty="0">
                <a:sym typeface="Wingdings" panose="05000000000000000000" pitchFamily="2" charset="2"/>
              </a:rPr>
              <a:t>___</a:t>
            </a:r>
            <a:r>
              <a:rPr lang="en-US" sz="4000" dirty="0">
                <a:sym typeface="Wingdings" panose="05000000000000000000" pitchFamily="2" charset="2"/>
              </a:rPr>
              <a:t> H</a:t>
            </a:r>
            <a:r>
              <a:rPr lang="en-US" sz="4000" baseline="-25000" dirty="0">
                <a:sym typeface="Wingdings" panose="05000000000000000000" pitchFamily="2" charset="2"/>
              </a:rPr>
              <a:t>2</a:t>
            </a:r>
            <a:r>
              <a:rPr lang="en-US" sz="4000" dirty="0">
                <a:sym typeface="Wingdings" panose="05000000000000000000" pitchFamily="2" charset="2"/>
              </a:rPr>
              <a:t>O + </a:t>
            </a:r>
            <a:r>
              <a:rPr lang="en-US" sz="4000" u="sng" dirty="0">
                <a:sym typeface="Wingdings" panose="05000000000000000000" pitchFamily="2" charset="2"/>
              </a:rPr>
              <a:t>___</a:t>
            </a:r>
            <a:r>
              <a:rPr lang="en-US" sz="4000" dirty="0">
                <a:sym typeface="Wingdings" panose="05000000000000000000" pitchFamily="2" charset="2"/>
              </a:rPr>
              <a:t> CO</a:t>
            </a:r>
            <a:r>
              <a:rPr lang="en-US" sz="4000" baseline="-25000" dirty="0">
                <a:sym typeface="Wingdings" panose="05000000000000000000" pitchFamily="2" charset="2"/>
              </a:rPr>
              <a:t>2</a:t>
            </a:r>
            <a:r>
              <a:rPr lang="en-US" dirty="0"/>
              <a:t>  </a:t>
            </a:r>
          </a:p>
          <a:p>
            <a:endParaRPr lang="en-US" sz="2800" dirty="0"/>
          </a:p>
          <a:p>
            <a:r>
              <a:rPr lang="en-US" sz="2800" dirty="0"/>
              <a:t>             2 C                        2 O                          2 H                           1 C</a:t>
            </a:r>
          </a:p>
          <a:p>
            <a:r>
              <a:rPr lang="en-US" sz="2800" dirty="0"/>
              <a:t>             4 H                                                        1 O                           2 O</a:t>
            </a:r>
          </a:p>
          <a:p>
            <a:endParaRPr lang="en-US" sz="2800" dirty="0"/>
          </a:p>
          <a:p>
            <a:r>
              <a:rPr lang="en-US" sz="2800" dirty="0"/>
              <a:t>The 1 in front of the C</a:t>
            </a:r>
            <a:r>
              <a:rPr lang="en-US" sz="2800" baseline="-25000" dirty="0"/>
              <a:t>2</a:t>
            </a:r>
            <a:r>
              <a:rPr lang="en-US" sz="2800" dirty="0"/>
              <a:t>H</a:t>
            </a:r>
            <a:r>
              <a:rPr lang="en-US" sz="2800" baseline="-25000" dirty="0"/>
              <a:t>4</a:t>
            </a:r>
            <a:r>
              <a:rPr lang="en-US" sz="2800" dirty="0"/>
              <a:t> says that we have 2 moles of C atoms, and 4 moles of H atoms. We need to balance those numbers on the right, by changing the coefficients of the H</a:t>
            </a:r>
            <a:r>
              <a:rPr lang="en-US" sz="2800" baseline="-25000" dirty="0"/>
              <a:t>2</a:t>
            </a:r>
            <a:r>
              <a:rPr lang="en-US" sz="2800" dirty="0"/>
              <a:t>O and the CO</a:t>
            </a:r>
            <a:r>
              <a:rPr lang="en-US" sz="2800" baseline="-25000" dirty="0"/>
              <a:t>2</a:t>
            </a:r>
            <a:r>
              <a:rPr lang="en-US" sz="2800" dirty="0"/>
              <a:t> …</a:t>
            </a:r>
            <a:endParaRPr lang="en-US" baseline="-25000" dirty="0"/>
          </a:p>
        </p:txBody>
      </p:sp>
      <p:sp>
        <p:nvSpPr>
          <p:cNvPr id="4" name="Oval 3"/>
          <p:cNvSpPr/>
          <p:nvPr/>
        </p:nvSpPr>
        <p:spPr>
          <a:xfrm>
            <a:off x="2103120" y="3088640"/>
            <a:ext cx="762000" cy="548640"/>
          </a:xfrm>
          <a:prstGeom prst="ellipse">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9773920" y="3098800"/>
            <a:ext cx="772160" cy="548640"/>
          </a:xfrm>
          <a:prstGeom prst="ellipse">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2103120" y="3637280"/>
            <a:ext cx="762000" cy="640080"/>
          </a:xfrm>
          <a:prstGeom prst="ellipse">
            <a:avLst/>
          </a:prstGeom>
          <a:noFill/>
          <a:ln w="571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7112000" y="3048000"/>
            <a:ext cx="772160" cy="640080"/>
          </a:xfrm>
          <a:prstGeom prst="ellipse">
            <a:avLst/>
          </a:prstGeom>
          <a:noFill/>
          <a:ln w="571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7"/>
          <p:cNvCxnSpPr/>
          <p:nvPr/>
        </p:nvCxnSpPr>
        <p:spPr>
          <a:xfrm flipH="1" flipV="1">
            <a:off x="6116320" y="2407920"/>
            <a:ext cx="10160" cy="194056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041072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Balancing Equations</a:t>
            </a:r>
          </a:p>
        </p:txBody>
      </p:sp>
      <p:sp>
        <p:nvSpPr>
          <p:cNvPr id="3" name="Content Placeholder 2"/>
          <p:cNvSpPr>
            <a:spLocks noGrp="1"/>
          </p:cNvSpPr>
          <p:nvPr>
            <p:ph idx="1"/>
          </p:nvPr>
        </p:nvSpPr>
        <p:spPr>
          <a:xfrm>
            <a:off x="1097280" y="1845734"/>
            <a:ext cx="10058400" cy="4453466"/>
          </a:xfrm>
        </p:spPr>
        <p:txBody>
          <a:bodyPr>
            <a:normAutofit/>
          </a:bodyPr>
          <a:lstStyle/>
          <a:p>
            <a:pPr algn="ctr"/>
            <a:r>
              <a:rPr lang="en-US" sz="4000" u="sng" dirty="0"/>
              <a:t>_1_</a:t>
            </a:r>
            <a:r>
              <a:rPr lang="en-US" sz="4000" dirty="0"/>
              <a:t>  C</a:t>
            </a:r>
            <a:r>
              <a:rPr lang="en-US" sz="4000" baseline="-25000" dirty="0"/>
              <a:t>2</a:t>
            </a:r>
            <a:r>
              <a:rPr lang="en-US" sz="4000" dirty="0"/>
              <a:t>H</a:t>
            </a:r>
            <a:r>
              <a:rPr lang="en-US" sz="4000" baseline="-25000" dirty="0"/>
              <a:t>4</a:t>
            </a:r>
            <a:r>
              <a:rPr lang="en-US" sz="4000" dirty="0"/>
              <a:t> + </a:t>
            </a:r>
            <a:r>
              <a:rPr lang="en-US" sz="4000" u="sng" dirty="0"/>
              <a:t>___</a:t>
            </a:r>
            <a:r>
              <a:rPr lang="en-US" sz="4000" dirty="0"/>
              <a:t> O</a:t>
            </a:r>
            <a:r>
              <a:rPr lang="en-US" sz="4000" baseline="-25000" dirty="0"/>
              <a:t>2</a:t>
            </a:r>
            <a:r>
              <a:rPr lang="en-US" sz="4000" dirty="0"/>
              <a:t> </a:t>
            </a:r>
            <a:r>
              <a:rPr lang="en-US" sz="4000" dirty="0">
                <a:sym typeface="Wingdings" panose="05000000000000000000" pitchFamily="2" charset="2"/>
              </a:rPr>
              <a:t> </a:t>
            </a:r>
            <a:r>
              <a:rPr lang="en-US" sz="4000" u="sng" dirty="0">
                <a:sym typeface="Wingdings" panose="05000000000000000000" pitchFamily="2" charset="2"/>
              </a:rPr>
              <a:t>_2_</a:t>
            </a:r>
            <a:r>
              <a:rPr lang="en-US" sz="4000" dirty="0">
                <a:sym typeface="Wingdings" panose="05000000000000000000" pitchFamily="2" charset="2"/>
              </a:rPr>
              <a:t> H</a:t>
            </a:r>
            <a:r>
              <a:rPr lang="en-US" sz="4000" baseline="-25000" dirty="0">
                <a:sym typeface="Wingdings" panose="05000000000000000000" pitchFamily="2" charset="2"/>
              </a:rPr>
              <a:t>2</a:t>
            </a:r>
            <a:r>
              <a:rPr lang="en-US" sz="4000" dirty="0">
                <a:sym typeface="Wingdings" panose="05000000000000000000" pitchFamily="2" charset="2"/>
              </a:rPr>
              <a:t>O + </a:t>
            </a:r>
            <a:r>
              <a:rPr lang="en-US" sz="4000" u="sng" dirty="0">
                <a:sym typeface="Wingdings" panose="05000000000000000000" pitchFamily="2" charset="2"/>
              </a:rPr>
              <a:t>_2_</a:t>
            </a:r>
            <a:r>
              <a:rPr lang="en-US" sz="4000" dirty="0">
                <a:sym typeface="Wingdings" panose="05000000000000000000" pitchFamily="2" charset="2"/>
              </a:rPr>
              <a:t> CO</a:t>
            </a:r>
            <a:r>
              <a:rPr lang="en-US" sz="4000" baseline="-25000" dirty="0">
                <a:sym typeface="Wingdings" panose="05000000000000000000" pitchFamily="2" charset="2"/>
              </a:rPr>
              <a:t>2</a:t>
            </a:r>
            <a:r>
              <a:rPr lang="en-US" dirty="0"/>
              <a:t>  </a:t>
            </a:r>
          </a:p>
          <a:p>
            <a:endParaRPr lang="en-US" sz="2800" dirty="0"/>
          </a:p>
          <a:p>
            <a:r>
              <a:rPr lang="en-US" sz="2800" dirty="0"/>
              <a:t>             2 C                        2 O                          4 H                           2 C</a:t>
            </a:r>
          </a:p>
          <a:p>
            <a:r>
              <a:rPr lang="en-US" sz="2800" dirty="0"/>
              <a:t>             4 H                                                        2 O                           4 O</a:t>
            </a:r>
          </a:p>
          <a:p>
            <a:endParaRPr lang="en-US" sz="100" dirty="0"/>
          </a:p>
          <a:p>
            <a:r>
              <a:rPr lang="en-US" sz="2800" dirty="0"/>
              <a:t>To balance the 4 moles of H atoms, we need 2 moles of H</a:t>
            </a:r>
            <a:r>
              <a:rPr lang="en-US" sz="2800" baseline="-25000" dirty="0"/>
              <a:t>2</a:t>
            </a:r>
            <a:r>
              <a:rPr lang="en-US" sz="2800" dirty="0"/>
              <a:t>O. To balance the 2 moles of C atoms, we need 2 moles of CO</a:t>
            </a:r>
            <a:r>
              <a:rPr lang="en-US" sz="2800" baseline="-25000" dirty="0"/>
              <a:t>2</a:t>
            </a:r>
            <a:r>
              <a:rPr lang="en-US" sz="2800" dirty="0"/>
              <a:t>. Now all that is left is balancing the oxygen atoms. The number on the left needs to match the number on the right. </a:t>
            </a:r>
          </a:p>
          <a:p>
            <a:endParaRPr lang="en-US" sz="2800" dirty="0"/>
          </a:p>
          <a:p>
            <a:endParaRPr lang="en-US" dirty="0"/>
          </a:p>
        </p:txBody>
      </p:sp>
      <p:sp>
        <p:nvSpPr>
          <p:cNvPr id="4" name="Oval 3"/>
          <p:cNvSpPr/>
          <p:nvPr/>
        </p:nvSpPr>
        <p:spPr>
          <a:xfrm>
            <a:off x="2103120" y="3088640"/>
            <a:ext cx="762000" cy="548640"/>
          </a:xfrm>
          <a:prstGeom prst="ellipse">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9773920" y="3098800"/>
            <a:ext cx="772160" cy="548640"/>
          </a:xfrm>
          <a:prstGeom prst="ellipse">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2103120" y="3637280"/>
            <a:ext cx="762000" cy="640080"/>
          </a:xfrm>
          <a:prstGeom prst="ellipse">
            <a:avLst/>
          </a:prstGeom>
          <a:noFill/>
          <a:ln w="571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7112000" y="3048000"/>
            <a:ext cx="772160" cy="640080"/>
          </a:xfrm>
          <a:prstGeom prst="ellipse">
            <a:avLst/>
          </a:prstGeom>
          <a:noFill/>
          <a:ln w="571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7"/>
          <p:cNvCxnSpPr/>
          <p:nvPr/>
        </p:nvCxnSpPr>
        <p:spPr>
          <a:xfrm flipH="1" flipV="1">
            <a:off x="6116320" y="2407920"/>
            <a:ext cx="10160" cy="194056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6490226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Balancing Equations</a:t>
            </a:r>
          </a:p>
        </p:txBody>
      </p:sp>
      <p:sp>
        <p:nvSpPr>
          <p:cNvPr id="3" name="Content Placeholder 2"/>
          <p:cNvSpPr>
            <a:spLocks noGrp="1"/>
          </p:cNvSpPr>
          <p:nvPr>
            <p:ph idx="1"/>
          </p:nvPr>
        </p:nvSpPr>
        <p:spPr>
          <a:xfrm>
            <a:off x="1097280" y="1845734"/>
            <a:ext cx="10058400" cy="4453466"/>
          </a:xfrm>
        </p:spPr>
        <p:txBody>
          <a:bodyPr>
            <a:normAutofit/>
          </a:bodyPr>
          <a:lstStyle/>
          <a:p>
            <a:pPr algn="ctr"/>
            <a:r>
              <a:rPr lang="en-US" sz="4000" u="sng" dirty="0"/>
              <a:t>_1_</a:t>
            </a:r>
            <a:r>
              <a:rPr lang="en-US" sz="4000" dirty="0"/>
              <a:t>  C</a:t>
            </a:r>
            <a:r>
              <a:rPr lang="en-US" sz="4000" baseline="-25000" dirty="0"/>
              <a:t>2</a:t>
            </a:r>
            <a:r>
              <a:rPr lang="en-US" sz="4000" dirty="0"/>
              <a:t>H</a:t>
            </a:r>
            <a:r>
              <a:rPr lang="en-US" sz="4000" baseline="-25000" dirty="0"/>
              <a:t>4</a:t>
            </a:r>
            <a:r>
              <a:rPr lang="en-US" sz="4000" dirty="0"/>
              <a:t> + </a:t>
            </a:r>
            <a:r>
              <a:rPr lang="en-US" sz="4000" u="sng" dirty="0"/>
              <a:t>___</a:t>
            </a:r>
            <a:r>
              <a:rPr lang="en-US" sz="4000" dirty="0"/>
              <a:t> O</a:t>
            </a:r>
            <a:r>
              <a:rPr lang="en-US" sz="4000" baseline="-25000" dirty="0"/>
              <a:t>2</a:t>
            </a:r>
            <a:r>
              <a:rPr lang="en-US" sz="4000" dirty="0"/>
              <a:t> </a:t>
            </a:r>
            <a:r>
              <a:rPr lang="en-US" sz="4000" dirty="0">
                <a:sym typeface="Wingdings" panose="05000000000000000000" pitchFamily="2" charset="2"/>
              </a:rPr>
              <a:t> </a:t>
            </a:r>
            <a:r>
              <a:rPr lang="en-US" sz="4000" u="sng" dirty="0">
                <a:sym typeface="Wingdings" panose="05000000000000000000" pitchFamily="2" charset="2"/>
              </a:rPr>
              <a:t>_2_</a:t>
            </a:r>
            <a:r>
              <a:rPr lang="en-US" sz="4000" dirty="0">
                <a:sym typeface="Wingdings" panose="05000000000000000000" pitchFamily="2" charset="2"/>
              </a:rPr>
              <a:t> H</a:t>
            </a:r>
            <a:r>
              <a:rPr lang="en-US" sz="4000" baseline="-25000" dirty="0">
                <a:sym typeface="Wingdings" panose="05000000000000000000" pitchFamily="2" charset="2"/>
              </a:rPr>
              <a:t>2</a:t>
            </a:r>
            <a:r>
              <a:rPr lang="en-US" sz="4000" dirty="0">
                <a:sym typeface="Wingdings" panose="05000000000000000000" pitchFamily="2" charset="2"/>
              </a:rPr>
              <a:t>O + </a:t>
            </a:r>
            <a:r>
              <a:rPr lang="en-US" sz="4000" u="sng" dirty="0">
                <a:sym typeface="Wingdings" panose="05000000000000000000" pitchFamily="2" charset="2"/>
              </a:rPr>
              <a:t>_2_</a:t>
            </a:r>
            <a:r>
              <a:rPr lang="en-US" sz="4000" dirty="0">
                <a:sym typeface="Wingdings" panose="05000000000000000000" pitchFamily="2" charset="2"/>
              </a:rPr>
              <a:t> CO</a:t>
            </a:r>
            <a:r>
              <a:rPr lang="en-US" sz="4000" baseline="-25000" dirty="0">
                <a:sym typeface="Wingdings" panose="05000000000000000000" pitchFamily="2" charset="2"/>
              </a:rPr>
              <a:t>2</a:t>
            </a:r>
            <a:r>
              <a:rPr lang="en-US" dirty="0"/>
              <a:t>  </a:t>
            </a:r>
          </a:p>
          <a:p>
            <a:endParaRPr lang="en-US" sz="2800" dirty="0"/>
          </a:p>
          <a:p>
            <a:r>
              <a:rPr lang="en-US" sz="2800" dirty="0"/>
              <a:t>             2 C                        2 O                          4 H                           2 C</a:t>
            </a:r>
          </a:p>
          <a:p>
            <a:r>
              <a:rPr lang="en-US" sz="2800" dirty="0"/>
              <a:t>             4 H                                                        2 O                           4 O</a:t>
            </a:r>
          </a:p>
          <a:p>
            <a:endParaRPr lang="en-US" sz="100" dirty="0"/>
          </a:p>
          <a:p>
            <a:r>
              <a:rPr lang="en-US" sz="2800" dirty="0"/>
              <a:t>Since there are 6 total moles of O atoms on the right side now, we need there to be 6 total moles of O atoms on the left, which means we are going to need …</a:t>
            </a:r>
          </a:p>
          <a:p>
            <a:endParaRPr lang="en-US" sz="2800" dirty="0"/>
          </a:p>
          <a:p>
            <a:endParaRPr lang="en-US" dirty="0"/>
          </a:p>
        </p:txBody>
      </p:sp>
      <p:sp>
        <p:nvSpPr>
          <p:cNvPr id="4" name="Oval 3"/>
          <p:cNvSpPr/>
          <p:nvPr/>
        </p:nvSpPr>
        <p:spPr>
          <a:xfrm>
            <a:off x="7122160" y="3657600"/>
            <a:ext cx="772160" cy="568960"/>
          </a:xfrm>
          <a:prstGeom prst="ellipse">
            <a:avLst/>
          </a:prstGeom>
          <a:noFill/>
          <a:ln w="571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9784080" y="3667760"/>
            <a:ext cx="772160" cy="568960"/>
          </a:xfrm>
          <a:prstGeom prst="ellipse">
            <a:avLst/>
          </a:prstGeom>
          <a:noFill/>
          <a:ln w="571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4480560" y="3058160"/>
            <a:ext cx="772160" cy="568960"/>
          </a:xfrm>
          <a:prstGeom prst="ellipse">
            <a:avLst/>
          </a:prstGeom>
          <a:noFill/>
          <a:ln w="571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7"/>
          <p:cNvCxnSpPr/>
          <p:nvPr/>
        </p:nvCxnSpPr>
        <p:spPr>
          <a:xfrm flipH="1" flipV="1">
            <a:off x="6116320" y="2407920"/>
            <a:ext cx="10160" cy="194056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6303870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Balancing Equations</a:t>
            </a:r>
          </a:p>
        </p:txBody>
      </p:sp>
      <p:sp>
        <p:nvSpPr>
          <p:cNvPr id="3" name="Content Placeholder 2"/>
          <p:cNvSpPr>
            <a:spLocks noGrp="1"/>
          </p:cNvSpPr>
          <p:nvPr>
            <p:ph idx="1"/>
          </p:nvPr>
        </p:nvSpPr>
        <p:spPr>
          <a:xfrm>
            <a:off x="1097280" y="1845734"/>
            <a:ext cx="10058400" cy="4453466"/>
          </a:xfrm>
        </p:spPr>
        <p:txBody>
          <a:bodyPr>
            <a:normAutofit/>
          </a:bodyPr>
          <a:lstStyle/>
          <a:p>
            <a:pPr algn="ctr"/>
            <a:r>
              <a:rPr lang="en-US" sz="4000" u="sng" dirty="0"/>
              <a:t>_1_</a:t>
            </a:r>
            <a:r>
              <a:rPr lang="en-US" sz="4000" dirty="0"/>
              <a:t>  C</a:t>
            </a:r>
            <a:r>
              <a:rPr lang="en-US" sz="4000" baseline="-25000" dirty="0"/>
              <a:t>2</a:t>
            </a:r>
            <a:r>
              <a:rPr lang="en-US" sz="4000" dirty="0"/>
              <a:t>H</a:t>
            </a:r>
            <a:r>
              <a:rPr lang="en-US" sz="4000" baseline="-25000" dirty="0"/>
              <a:t>4</a:t>
            </a:r>
            <a:r>
              <a:rPr lang="en-US" sz="4000" dirty="0"/>
              <a:t> + </a:t>
            </a:r>
            <a:r>
              <a:rPr lang="en-US" sz="4000" u="sng" dirty="0"/>
              <a:t>_3_</a:t>
            </a:r>
            <a:r>
              <a:rPr lang="en-US" sz="4000" dirty="0"/>
              <a:t> O</a:t>
            </a:r>
            <a:r>
              <a:rPr lang="en-US" sz="4000" baseline="-25000" dirty="0"/>
              <a:t>2</a:t>
            </a:r>
            <a:r>
              <a:rPr lang="en-US" sz="4000" dirty="0"/>
              <a:t> </a:t>
            </a:r>
            <a:r>
              <a:rPr lang="en-US" sz="4000" dirty="0">
                <a:sym typeface="Wingdings" panose="05000000000000000000" pitchFamily="2" charset="2"/>
              </a:rPr>
              <a:t> </a:t>
            </a:r>
            <a:r>
              <a:rPr lang="en-US" sz="4000" u="sng" dirty="0">
                <a:sym typeface="Wingdings" panose="05000000000000000000" pitchFamily="2" charset="2"/>
              </a:rPr>
              <a:t>_2_</a:t>
            </a:r>
            <a:r>
              <a:rPr lang="en-US" sz="4000" dirty="0">
                <a:sym typeface="Wingdings" panose="05000000000000000000" pitchFamily="2" charset="2"/>
              </a:rPr>
              <a:t> H</a:t>
            </a:r>
            <a:r>
              <a:rPr lang="en-US" sz="4000" baseline="-25000" dirty="0">
                <a:sym typeface="Wingdings" panose="05000000000000000000" pitchFamily="2" charset="2"/>
              </a:rPr>
              <a:t>2</a:t>
            </a:r>
            <a:r>
              <a:rPr lang="en-US" sz="4000" dirty="0">
                <a:sym typeface="Wingdings" panose="05000000000000000000" pitchFamily="2" charset="2"/>
              </a:rPr>
              <a:t>O + </a:t>
            </a:r>
            <a:r>
              <a:rPr lang="en-US" sz="4000" u="sng" dirty="0">
                <a:sym typeface="Wingdings" panose="05000000000000000000" pitchFamily="2" charset="2"/>
              </a:rPr>
              <a:t>_2_</a:t>
            </a:r>
            <a:r>
              <a:rPr lang="en-US" sz="4000" dirty="0">
                <a:sym typeface="Wingdings" panose="05000000000000000000" pitchFamily="2" charset="2"/>
              </a:rPr>
              <a:t> CO</a:t>
            </a:r>
            <a:r>
              <a:rPr lang="en-US" sz="4000" baseline="-25000" dirty="0">
                <a:sym typeface="Wingdings" panose="05000000000000000000" pitchFamily="2" charset="2"/>
              </a:rPr>
              <a:t>2</a:t>
            </a:r>
            <a:r>
              <a:rPr lang="en-US" dirty="0"/>
              <a:t>  </a:t>
            </a:r>
          </a:p>
          <a:p>
            <a:endParaRPr lang="en-US" sz="2800" dirty="0"/>
          </a:p>
          <a:p>
            <a:r>
              <a:rPr lang="en-US" sz="2800" dirty="0"/>
              <a:t>             2 C                        6 O                          4 H                           2 C</a:t>
            </a:r>
          </a:p>
          <a:p>
            <a:r>
              <a:rPr lang="en-US" sz="2800" dirty="0"/>
              <a:t>             4 H                                                        2 O                           4 O</a:t>
            </a:r>
          </a:p>
          <a:p>
            <a:endParaRPr lang="en-US" sz="100" dirty="0"/>
          </a:p>
          <a:p>
            <a:r>
              <a:rPr lang="en-US" sz="2800" dirty="0"/>
              <a:t>3 moles of O</a:t>
            </a:r>
            <a:r>
              <a:rPr lang="en-US" sz="2800" baseline="-25000" dirty="0"/>
              <a:t>2</a:t>
            </a:r>
            <a:r>
              <a:rPr lang="en-US" sz="2800" dirty="0"/>
              <a:t> molecules, to give us the 6 moles of O atoms that we need in order to make sure that we haven’t created or destroyed mass. </a:t>
            </a:r>
          </a:p>
        </p:txBody>
      </p:sp>
      <p:cxnSp>
        <p:nvCxnSpPr>
          <p:cNvPr id="4" name="Straight Connector 3"/>
          <p:cNvCxnSpPr/>
          <p:nvPr/>
        </p:nvCxnSpPr>
        <p:spPr>
          <a:xfrm flipH="1" flipV="1">
            <a:off x="6116320" y="2397760"/>
            <a:ext cx="10160" cy="194056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flipH="1" flipV="1">
            <a:off x="6116320" y="2407920"/>
            <a:ext cx="10160" cy="194056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6" name="Oval 5"/>
          <p:cNvSpPr/>
          <p:nvPr/>
        </p:nvSpPr>
        <p:spPr>
          <a:xfrm>
            <a:off x="7122160" y="3657600"/>
            <a:ext cx="772160" cy="568960"/>
          </a:xfrm>
          <a:prstGeom prst="ellipse">
            <a:avLst/>
          </a:prstGeom>
          <a:noFill/>
          <a:ln w="571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9784080" y="3667760"/>
            <a:ext cx="772160" cy="568960"/>
          </a:xfrm>
          <a:prstGeom prst="ellipse">
            <a:avLst/>
          </a:prstGeom>
          <a:noFill/>
          <a:ln w="571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480560" y="3058160"/>
            <a:ext cx="772160" cy="568960"/>
          </a:xfrm>
          <a:prstGeom prst="ellipse">
            <a:avLst/>
          </a:prstGeom>
          <a:noFill/>
          <a:ln w="571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550326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Balancing Equations</a:t>
            </a:r>
          </a:p>
        </p:txBody>
      </p:sp>
      <p:sp>
        <p:nvSpPr>
          <p:cNvPr id="3" name="Content Placeholder 2"/>
          <p:cNvSpPr>
            <a:spLocks noGrp="1"/>
          </p:cNvSpPr>
          <p:nvPr>
            <p:ph idx="1"/>
          </p:nvPr>
        </p:nvSpPr>
        <p:spPr/>
        <p:txBody>
          <a:bodyPr/>
          <a:lstStyle/>
          <a:p>
            <a:r>
              <a:rPr lang="en-US" dirty="0"/>
              <a:t>Your turn. Balance all of these equations:</a:t>
            </a:r>
          </a:p>
          <a:p>
            <a:r>
              <a:rPr lang="en-US" dirty="0"/>
              <a:t>C + O</a:t>
            </a:r>
            <a:r>
              <a:rPr lang="en-US" baseline="-25000" dirty="0"/>
              <a:t>2</a:t>
            </a:r>
            <a:r>
              <a:rPr lang="en-US" dirty="0"/>
              <a:t> </a:t>
            </a:r>
            <a:r>
              <a:rPr lang="en-US" dirty="0">
                <a:sym typeface="Wingdings" panose="05000000000000000000" pitchFamily="2" charset="2"/>
              </a:rPr>
              <a:t> CO</a:t>
            </a:r>
            <a:r>
              <a:rPr lang="en-US" baseline="-25000" dirty="0">
                <a:sym typeface="Wingdings" panose="05000000000000000000" pitchFamily="2" charset="2"/>
              </a:rPr>
              <a:t>2</a:t>
            </a:r>
          </a:p>
          <a:p>
            <a:r>
              <a:rPr lang="en-US" dirty="0">
                <a:sym typeface="Wingdings" panose="05000000000000000000" pitchFamily="2" charset="2"/>
              </a:rPr>
              <a:t>H</a:t>
            </a:r>
            <a:r>
              <a:rPr lang="en-US" baseline="-25000" dirty="0">
                <a:sym typeface="Wingdings" panose="05000000000000000000" pitchFamily="2" charset="2"/>
              </a:rPr>
              <a:t>2</a:t>
            </a:r>
            <a:r>
              <a:rPr lang="en-US" dirty="0">
                <a:sym typeface="Wingdings" panose="05000000000000000000" pitchFamily="2" charset="2"/>
              </a:rPr>
              <a:t> + O</a:t>
            </a:r>
            <a:r>
              <a:rPr lang="en-US" baseline="-25000" dirty="0">
                <a:sym typeface="Wingdings" panose="05000000000000000000" pitchFamily="2" charset="2"/>
              </a:rPr>
              <a:t>2</a:t>
            </a:r>
            <a:r>
              <a:rPr lang="en-US" dirty="0">
                <a:sym typeface="Wingdings" panose="05000000000000000000" pitchFamily="2" charset="2"/>
              </a:rPr>
              <a:t>  H</a:t>
            </a:r>
            <a:r>
              <a:rPr lang="en-US" baseline="-25000" dirty="0">
                <a:sym typeface="Wingdings" panose="05000000000000000000" pitchFamily="2" charset="2"/>
              </a:rPr>
              <a:t>2</a:t>
            </a:r>
            <a:r>
              <a:rPr lang="en-US" dirty="0">
                <a:sym typeface="Wingdings" panose="05000000000000000000" pitchFamily="2" charset="2"/>
              </a:rPr>
              <a:t>O</a:t>
            </a:r>
          </a:p>
          <a:p>
            <a:r>
              <a:rPr lang="en-US" dirty="0"/>
              <a:t>Mg + O</a:t>
            </a:r>
            <a:r>
              <a:rPr lang="en-US" baseline="-25000" dirty="0"/>
              <a:t>2</a:t>
            </a:r>
            <a:r>
              <a:rPr lang="en-US" dirty="0"/>
              <a:t> </a:t>
            </a:r>
            <a:r>
              <a:rPr lang="en-US" dirty="0">
                <a:sym typeface="Wingdings" panose="05000000000000000000" pitchFamily="2" charset="2"/>
              </a:rPr>
              <a:t> </a:t>
            </a:r>
            <a:r>
              <a:rPr lang="en-US" dirty="0" err="1">
                <a:sym typeface="Wingdings" panose="05000000000000000000" pitchFamily="2" charset="2"/>
              </a:rPr>
              <a:t>MgO</a:t>
            </a:r>
            <a:endParaRPr lang="en-US" dirty="0">
              <a:sym typeface="Wingdings" panose="05000000000000000000" pitchFamily="2" charset="2"/>
            </a:endParaRPr>
          </a:p>
          <a:p>
            <a:r>
              <a:rPr lang="en-US" dirty="0" err="1">
                <a:sym typeface="Wingdings" panose="05000000000000000000" pitchFamily="2" charset="2"/>
              </a:rPr>
              <a:t>HgO</a:t>
            </a:r>
            <a:r>
              <a:rPr lang="en-US" dirty="0">
                <a:sym typeface="Wingdings" panose="05000000000000000000" pitchFamily="2" charset="2"/>
              </a:rPr>
              <a:t>  Hg + O</a:t>
            </a:r>
            <a:r>
              <a:rPr lang="en-US" baseline="-25000" dirty="0">
                <a:sym typeface="Wingdings" panose="05000000000000000000" pitchFamily="2" charset="2"/>
              </a:rPr>
              <a:t>2</a:t>
            </a:r>
          </a:p>
          <a:p>
            <a:r>
              <a:rPr lang="en-US" dirty="0">
                <a:sym typeface="Wingdings" panose="05000000000000000000" pitchFamily="2" charset="2"/>
              </a:rPr>
              <a:t>Fe + H</a:t>
            </a:r>
            <a:r>
              <a:rPr lang="en-US" baseline="-25000" dirty="0">
                <a:sym typeface="Wingdings" panose="05000000000000000000" pitchFamily="2" charset="2"/>
              </a:rPr>
              <a:t>2</a:t>
            </a:r>
            <a:r>
              <a:rPr lang="en-US" dirty="0">
                <a:sym typeface="Wingdings" panose="05000000000000000000" pitchFamily="2" charset="2"/>
              </a:rPr>
              <a:t>O Fe</a:t>
            </a:r>
            <a:r>
              <a:rPr lang="en-US" baseline="-25000" dirty="0">
                <a:sym typeface="Wingdings" panose="05000000000000000000" pitchFamily="2" charset="2"/>
              </a:rPr>
              <a:t>3</a:t>
            </a:r>
            <a:r>
              <a:rPr lang="en-US" dirty="0">
                <a:sym typeface="Wingdings" panose="05000000000000000000" pitchFamily="2" charset="2"/>
              </a:rPr>
              <a:t>O</a:t>
            </a:r>
            <a:r>
              <a:rPr lang="en-US" baseline="-25000" dirty="0">
                <a:sym typeface="Wingdings" panose="05000000000000000000" pitchFamily="2" charset="2"/>
              </a:rPr>
              <a:t>4</a:t>
            </a:r>
            <a:r>
              <a:rPr lang="en-US" dirty="0">
                <a:sym typeface="Wingdings" panose="05000000000000000000" pitchFamily="2" charset="2"/>
              </a:rPr>
              <a:t> + H</a:t>
            </a:r>
            <a:r>
              <a:rPr lang="en-US" baseline="-25000" dirty="0">
                <a:sym typeface="Wingdings" panose="05000000000000000000" pitchFamily="2" charset="2"/>
              </a:rPr>
              <a:t>2</a:t>
            </a:r>
          </a:p>
          <a:p>
            <a:r>
              <a:rPr lang="en-US" dirty="0">
                <a:sym typeface="Wingdings" panose="05000000000000000000" pitchFamily="2" charset="2"/>
              </a:rPr>
              <a:t>C</a:t>
            </a:r>
            <a:r>
              <a:rPr lang="en-US" baseline="-25000" dirty="0">
                <a:sym typeface="Wingdings" panose="05000000000000000000" pitchFamily="2" charset="2"/>
              </a:rPr>
              <a:t>3</a:t>
            </a:r>
            <a:r>
              <a:rPr lang="en-US" dirty="0">
                <a:sym typeface="Wingdings" panose="05000000000000000000" pitchFamily="2" charset="2"/>
              </a:rPr>
              <a:t>H</a:t>
            </a:r>
            <a:r>
              <a:rPr lang="en-US" baseline="-25000" dirty="0">
                <a:sym typeface="Wingdings" panose="05000000000000000000" pitchFamily="2" charset="2"/>
              </a:rPr>
              <a:t>8</a:t>
            </a:r>
            <a:r>
              <a:rPr lang="en-US" dirty="0">
                <a:sym typeface="Wingdings" panose="05000000000000000000" pitchFamily="2" charset="2"/>
              </a:rPr>
              <a:t> + O</a:t>
            </a:r>
            <a:r>
              <a:rPr lang="en-US" baseline="-25000" dirty="0">
                <a:sym typeface="Wingdings" panose="05000000000000000000" pitchFamily="2" charset="2"/>
              </a:rPr>
              <a:t>2</a:t>
            </a:r>
            <a:r>
              <a:rPr lang="en-US" dirty="0">
                <a:sym typeface="Wingdings" panose="05000000000000000000" pitchFamily="2" charset="2"/>
              </a:rPr>
              <a:t>  CO</a:t>
            </a:r>
            <a:r>
              <a:rPr lang="en-US" baseline="-25000" dirty="0">
                <a:sym typeface="Wingdings" panose="05000000000000000000" pitchFamily="2" charset="2"/>
              </a:rPr>
              <a:t>2</a:t>
            </a:r>
            <a:r>
              <a:rPr lang="en-US" dirty="0">
                <a:sym typeface="Wingdings" panose="05000000000000000000" pitchFamily="2" charset="2"/>
              </a:rPr>
              <a:t> + H</a:t>
            </a:r>
            <a:r>
              <a:rPr lang="en-US" baseline="-25000" dirty="0">
                <a:sym typeface="Wingdings" panose="05000000000000000000" pitchFamily="2" charset="2"/>
              </a:rPr>
              <a:t>2</a:t>
            </a:r>
            <a:r>
              <a:rPr lang="en-US" dirty="0">
                <a:sym typeface="Wingdings" panose="05000000000000000000" pitchFamily="2" charset="2"/>
              </a:rPr>
              <a:t>O</a:t>
            </a:r>
          </a:p>
          <a:p>
            <a:r>
              <a:rPr lang="en-US" dirty="0">
                <a:sym typeface="Wingdings" panose="05000000000000000000" pitchFamily="2" charset="2"/>
              </a:rPr>
              <a:t>Al + </a:t>
            </a:r>
            <a:r>
              <a:rPr lang="en-US" dirty="0" err="1">
                <a:sym typeface="Wingdings" panose="05000000000000000000" pitchFamily="2" charset="2"/>
              </a:rPr>
              <a:t>FeO</a:t>
            </a:r>
            <a:r>
              <a:rPr lang="en-US" dirty="0">
                <a:sym typeface="Wingdings" panose="05000000000000000000" pitchFamily="2" charset="2"/>
              </a:rPr>
              <a:t>  Al</a:t>
            </a:r>
            <a:r>
              <a:rPr lang="en-US" baseline="-25000" dirty="0">
                <a:sym typeface="Wingdings" panose="05000000000000000000" pitchFamily="2" charset="2"/>
              </a:rPr>
              <a:t>2</a:t>
            </a:r>
            <a:r>
              <a:rPr lang="en-US" dirty="0">
                <a:sym typeface="Wingdings" panose="05000000000000000000" pitchFamily="2" charset="2"/>
              </a:rPr>
              <a:t>O</a:t>
            </a:r>
            <a:r>
              <a:rPr lang="en-US" baseline="-25000" dirty="0">
                <a:sym typeface="Wingdings" panose="05000000000000000000" pitchFamily="2" charset="2"/>
              </a:rPr>
              <a:t>3</a:t>
            </a:r>
            <a:r>
              <a:rPr lang="en-US" dirty="0">
                <a:sym typeface="Wingdings" panose="05000000000000000000" pitchFamily="2" charset="2"/>
              </a:rPr>
              <a:t> +Fe</a:t>
            </a:r>
            <a:endParaRPr lang="en-US" dirty="0"/>
          </a:p>
        </p:txBody>
      </p:sp>
    </p:spTree>
    <p:extLst>
      <p:ext uri="{BB962C8B-B14F-4D97-AF65-F5344CB8AC3E}">
        <p14:creationId xmlns:p14="http://schemas.microsoft.com/office/powerpoint/2010/main" val="307668888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Balancing Equations</a:t>
            </a:r>
          </a:p>
        </p:txBody>
      </p:sp>
      <p:sp>
        <p:nvSpPr>
          <p:cNvPr id="3" name="Content Placeholder 2"/>
          <p:cNvSpPr>
            <a:spLocks noGrp="1"/>
          </p:cNvSpPr>
          <p:nvPr>
            <p:ph idx="1"/>
          </p:nvPr>
        </p:nvSpPr>
        <p:spPr/>
        <p:txBody>
          <a:bodyPr/>
          <a:lstStyle/>
          <a:p>
            <a:r>
              <a:rPr lang="en-US" dirty="0"/>
              <a:t>Your turn. Balance all of these equations:</a:t>
            </a:r>
          </a:p>
          <a:p>
            <a:r>
              <a:rPr lang="en-US" b="1" dirty="0">
                <a:solidFill>
                  <a:srgbClr val="92D050"/>
                </a:solidFill>
              </a:rPr>
              <a:t>1</a:t>
            </a:r>
            <a:r>
              <a:rPr lang="en-US" dirty="0"/>
              <a:t> C + </a:t>
            </a:r>
            <a:r>
              <a:rPr lang="en-US" b="1" dirty="0">
                <a:solidFill>
                  <a:srgbClr val="92D050"/>
                </a:solidFill>
              </a:rPr>
              <a:t>1</a:t>
            </a:r>
            <a:r>
              <a:rPr lang="en-US" dirty="0"/>
              <a:t> O</a:t>
            </a:r>
            <a:r>
              <a:rPr lang="en-US" baseline="-25000" dirty="0"/>
              <a:t>2</a:t>
            </a:r>
            <a:r>
              <a:rPr lang="en-US" dirty="0"/>
              <a:t> </a:t>
            </a:r>
            <a:r>
              <a:rPr lang="en-US" dirty="0">
                <a:sym typeface="Wingdings" panose="05000000000000000000" pitchFamily="2" charset="2"/>
              </a:rPr>
              <a:t> </a:t>
            </a:r>
            <a:r>
              <a:rPr lang="en-US" b="1" dirty="0">
                <a:solidFill>
                  <a:srgbClr val="92D050"/>
                </a:solidFill>
                <a:sym typeface="Wingdings" panose="05000000000000000000" pitchFamily="2" charset="2"/>
              </a:rPr>
              <a:t>1</a:t>
            </a:r>
            <a:r>
              <a:rPr lang="en-US" dirty="0">
                <a:sym typeface="Wingdings" panose="05000000000000000000" pitchFamily="2" charset="2"/>
              </a:rPr>
              <a:t> CO</a:t>
            </a:r>
            <a:r>
              <a:rPr lang="en-US" baseline="-25000" dirty="0">
                <a:sym typeface="Wingdings" panose="05000000000000000000" pitchFamily="2" charset="2"/>
              </a:rPr>
              <a:t>2</a:t>
            </a:r>
          </a:p>
          <a:p>
            <a:r>
              <a:rPr lang="en-US" b="1" dirty="0">
                <a:solidFill>
                  <a:srgbClr val="92D050"/>
                </a:solidFill>
                <a:sym typeface="Wingdings" panose="05000000000000000000" pitchFamily="2" charset="2"/>
              </a:rPr>
              <a:t>2</a:t>
            </a:r>
            <a:r>
              <a:rPr lang="en-US" dirty="0">
                <a:sym typeface="Wingdings" panose="05000000000000000000" pitchFamily="2" charset="2"/>
              </a:rPr>
              <a:t> H</a:t>
            </a:r>
            <a:r>
              <a:rPr lang="en-US" baseline="-25000" dirty="0">
                <a:sym typeface="Wingdings" panose="05000000000000000000" pitchFamily="2" charset="2"/>
              </a:rPr>
              <a:t>2</a:t>
            </a:r>
            <a:r>
              <a:rPr lang="en-US" dirty="0">
                <a:sym typeface="Wingdings" panose="05000000000000000000" pitchFamily="2" charset="2"/>
              </a:rPr>
              <a:t> + </a:t>
            </a:r>
            <a:r>
              <a:rPr lang="en-US" b="1" dirty="0">
                <a:solidFill>
                  <a:srgbClr val="92D050"/>
                </a:solidFill>
                <a:sym typeface="Wingdings" panose="05000000000000000000" pitchFamily="2" charset="2"/>
              </a:rPr>
              <a:t>1</a:t>
            </a:r>
            <a:r>
              <a:rPr lang="en-US" dirty="0">
                <a:sym typeface="Wingdings" panose="05000000000000000000" pitchFamily="2" charset="2"/>
              </a:rPr>
              <a:t> O</a:t>
            </a:r>
            <a:r>
              <a:rPr lang="en-US" baseline="-25000" dirty="0">
                <a:sym typeface="Wingdings" panose="05000000000000000000" pitchFamily="2" charset="2"/>
              </a:rPr>
              <a:t>2</a:t>
            </a:r>
            <a:r>
              <a:rPr lang="en-US" dirty="0">
                <a:sym typeface="Wingdings" panose="05000000000000000000" pitchFamily="2" charset="2"/>
              </a:rPr>
              <a:t>  </a:t>
            </a:r>
            <a:r>
              <a:rPr lang="en-US" b="1" dirty="0">
                <a:solidFill>
                  <a:srgbClr val="92D050"/>
                </a:solidFill>
                <a:sym typeface="Wingdings" panose="05000000000000000000" pitchFamily="2" charset="2"/>
              </a:rPr>
              <a:t>2</a:t>
            </a:r>
            <a:r>
              <a:rPr lang="en-US" dirty="0">
                <a:sym typeface="Wingdings" panose="05000000000000000000" pitchFamily="2" charset="2"/>
              </a:rPr>
              <a:t> H</a:t>
            </a:r>
            <a:r>
              <a:rPr lang="en-US" baseline="-25000" dirty="0">
                <a:sym typeface="Wingdings" panose="05000000000000000000" pitchFamily="2" charset="2"/>
              </a:rPr>
              <a:t>2</a:t>
            </a:r>
            <a:r>
              <a:rPr lang="en-US" dirty="0">
                <a:sym typeface="Wingdings" panose="05000000000000000000" pitchFamily="2" charset="2"/>
              </a:rPr>
              <a:t>O</a:t>
            </a:r>
          </a:p>
          <a:p>
            <a:r>
              <a:rPr lang="en-US" b="1" dirty="0">
                <a:solidFill>
                  <a:srgbClr val="92D050"/>
                </a:solidFill>
              </a:rPr>
              <a:t>2</a:t>
            </a:r>
            <a:r>
              <a:rPr lang="en-US" dirty="0"/>
              <a:t> Mg + </a:t>
            </a:r>
            <a:r>
              <a:rPr lang="en-US" b="1" dirty="0">
                <a:solidFill>
                  <a:srgbClr val="92D050"/>
                </a:solidFill>
              </a:rPr>
              <a:t>1</a:t>
            </a:r>
            <a:r>
              <a:rPr lang="en-US" dirty="0"/>
              <a:t> O</a:t>
            </a:r>
            <a:r>
              <a:rPr lang="en-US" baseline="-25000" dirty="0"/>
              <a:t>2</a:t>
            </a:r>
            <a:r>
              <a:rPr lang="en-US" dirty="0"/>
              <a:t> </a:t>
            </a:r>
            <a:r>
              <a:rPr lang="en-US" dirty="0">
                <a:sym typeface="Wingdings" panose="05000000000000000000" pitchFamily="2" charset="2"/>
              </a:rPr>
              <a:t> </a:t>
            </a:r>
            <a:r>
              <a:rPr lang="en-US" b="1" dirty="0">
                <a:solidFill>
                  <a:srgbClr val="92D050"/>
                </a:solidFill>
                <a:sym typeface="Wingdings" panose="05000000000000000000" pitchFamily="2" charset="2"/>
              </a:rPr>
              <a:t>2</a:t>
            </a:r>
            <a:r>
              <a:rPr lang="en-US" dirty="0">
                <a:sym typeface="Wingdings" panose="05000000000000000000" pitchFamily="2" charset="2"/>
              </a:rPr>
              <a:t> </a:t>
            </a:r>
            <a:r>
              <a:rPr lang="en-US" dirty="0" err="1">
                <a:sym typeface="Wingdings" panose="05000000000000000000" pitchFamily="2" charset="2"/>
              </a:rPr>
              <a:t>MgO</a:t>
            </a:r>
            <a:endParaRPr lang="en-US" dirty="0">
              <a:sym typeface="Wingdings" panose="05000000000000000000" pitchFamily="2" charset="2"/>
            </a:endParaRPr>
          </a:p>
          <a:p>
            <a:r>
              <a:rPr lang="en-US" b="1" dirty="0">
                <a:solidFill>
                  <a:srgbClr val="92D050"/>
                </a:solidFill>
                <a:sym typeface="Wingdings" panose="05000000000000000000" pitchFamily="2" charset="2"/>
              </a:rPr>
              <a:t>2</a:t>
            </a:r>
            <a:r>
              <a:rPr lang="en-US" dirty="0">
                <a:sym typeface="Wingdings" panose="05000000000000000000" pitchFamily="2" charset="2"/>
              </a:rPr>
              <a:t> </a:t>
            </a:r>
            <a:r>
              <a:rPr lang="en-US" dirty="0" err="1">
                <a:sym typeface="Wingdings" panose="05000000000000000000" pitchFamily="2" charset="2"/>
              </a:rPr>
              <a:t>HgO</a:t>
            </a:r>
            <a:r>
              <a:rPr lang="en-US" dirty="0">
                <a:sym typeface="Wingdings" panose="05000000000000000000" pitchFamily="2" charset="2"/>
              </a:rPr>
              <a:t>  </a:t>
            </a:r>
            <a:r>
              <a:rPr lang="en-US" b="1" dirty="0">
                <a:solidFill>
                  <a:srgbClr val="92D050"/>
                </a:solidFill>
                <a:sym typeface="Wingdings" panose="05000000000000000000" pitchFamily="2" charset="2"/>
              </a:rPr>
              <a:t>2</a:t>
            </a:r>
            <a:r>
              <a:rPr lang="en-US" dirty="0">
                <a:sym typeface="Wingdings" panose="05000000000000000000" pitchFamily="2" charset="2"/>
              </a:rPr>
              <a:t> Hg + </a:t>
            </a:r>
            <a:r>
              <a:rPr lang="en-US" b="1" dirty="0">
                <a:solidFill>
                  <a:srgbClr val="92D050"/>
                </a:solidFill>
                <a:sym typeface="Wingdings" panose="05000000000000000000" pitchFamily="2" charset="2"/>
              </a:rPr>
              <a:t>1</a:t>
            </a:r>
            <a:r>
              <a:rPr lang="en-US" dirty="0">
                <a:sym typeface="Wingdings" panose="05000000000000000000" pitchFamily="2" charset="2"/>
              </a:rPr>
              <a:t> O</a:t>
            </a:r>
            <a:r>
              <a:rPr lang="en-US" baseline="-25000" dirty="0">
                <a:sym typeface="Wingdings" panose="05000000000000000000" pitchFamily="2" charset="2"/>
              </a:rPr>
              <a:t>2</a:t>
            </a:r>
          </a:p>
          <a:p>
            <a:r>
              <a:rPr lang="en-US" b="1" dirty="0">
                <a:solidFill>
                  <a:srgbClr val="92D050"/>
                </a:solidFill>
                <a:sym typeface="Wingdings" panose="05000000000000000000" pitchFamily="2" charset="2"/>
              </a:rPr>
              <a:t>3</a:t>
            </a:r>
            <a:r>
              <a:rPr lang="en-US" dirty="0">
                <a:sym typeface="Wingdings" panose="05000000000000000000" pitchFamily="2" charset="2"/>
              </a:rPr>
              <a:t> Fe + </a:t>
            </a:r>
            <a:r>
              <a:rPr lang="en-US" b="1" dirty="0">
                <a:solidFill>
                  <a:srgbClr val="92D050"/>
                </a:solidFill>
                <a:sym typeface="Wingdings" panose="05000000000000000000" pitchFamily="2" charset="2"/>
              </a:rPr>
              <a:t>4</a:t>
            </a:r>
            <a:r>
              <a:rPr lang="en-US" dirty="0">
                <a:sym typeface="Wingdings" panose="05000000000000000000" pitchFamily="2" charset="2"/>
              </a:rPr>
              <a:t> H</a:t>
            </a:r>
            <a:r>
              <a:rPr lang="en-US" baseline="-25000" dirty="0">
                <a:sym typeface="Wingdings" panose="05000000000000000000" pitchFamily="2" charset="2"/>
              </a:rPr>
              <a:t>2</a:t>
            </a:r>
            <a:r>
              <a:rPr lang="en-US" dirty="0">
                <a:sym typeface="Wingdings" panose="05000000000000000000" pitchFamily="2" charset="2"/>
              </a:rPr>
              <a:t>O  </a:t>
            </a:r>
            <a:r>
              <a:rPr lang="en-US" b="1" dirty="0">
                <a:solidFill>
                  <a:srgbClr val="92D050"/>
                </a:solidFill>
                <a:sym typeface="Wingdings" panose="05000000000000000000" pitchFamily="2" charset="2"/>
              </a:rPr>
              <a:t>1</a:t>
            </a:r>
            <a:r>
              <a:rPr lang="en-US" dirty="0">
                <a:sym typeface="Wingdings" panose="05000000000000000000" pitchFamily="2" charset="2"/>
              </a:rPr>
              <a:t> Fe</a:t>
            </a:r>
            <a:r>
              <a:rPr lang="en-US" baseline="-25000" dirty="0">
                <a:sym typeface="Wingdings" panose="05000000000000000000" pitchFamily="2" charset="2"/>
              </a:rPr>
              <a:t>3</a:t>
            </a:r>
            <a:r>
              <a:rPr lang="en-US" dirty="0">
                <a:sym typeface="Wingdings" panose="05000000000000000000" pitchFamily="2" charset="2"/>
              </a:rPr>
              <a:t>O</a:t>
            </a:r>
            <a:r>
              <a:rPr lang="en-US" baseline="-25000" dirty="0">
                <a:sym typeface="Wingdings" panose="05000000000000000000" pitchFamily="2" charset="2"/>
              </a:rPr>
              <a:t>4</a:t>
            </a:r>
            <a:r>
              <a:rPr lang="en-US" dirty="0">
                <a:sym typeface="Wingdings" panose="05000000000000000000" pitchFamily="2" charset="2"/>
              </a:rPr>
              <a:t> + </a:t>
            </a:r>
            <a:r>
              <a:rPr lang="en-US" b="1" dirty="0">
                <a:solidFill>
                  <a:srgbClr val="92D050"/>
                </a:solidFill>
                <a:sym typeface="Wingdings" panose="05000000000000000000" pitchFamily="2" charset="2"/>
              </a:rPr>
              <a:t>4</a:t>
            </a:r>
            <a:r>
              <a:rPr lang="en-US" dirty="0">
                <a:sym typeface="Wingdings" panose="05000000000000000000" pitchFamily="2" charset="2"/>
              </a:rPr>
              <a:t> H</a:t>
            </a:r>
            <a:r>
              <a:rPr lang="en-US" baseline="-25000" dirty="0">
                <a:sym typeface="Wingdings" panose="05000000000000000000" pitchFamily="2" charset="2"/>
              </a:rPr>
              <a:t>2</a:t>
            </a:r>
          </a:p>
          <a:p>
            <a:r>
              <a:rPr lang="en-US" b="1" dirty="0">
                <a:solidFill>
                  <a:srgbClr val="92D050"/>
                </a:solidFill>
                <a:sym typeface="Wingdings" panose="05000000000000000000" pitchFamily="2" charset="2"/>
              </a:rPr>
              <a:t>1</a:t>
            </a:r>
            <a:r>
              <a:rPr lang="en-US" dirty="0">
                <a:sym typeface="Wingdings" panose="05000000000000000000" pitchFamily="2" charset="2"/>
              </a:rPr>
              <a:t> C</a:t>
            </a:r>
            <a:r>
              <a:rPr lang="en-US" baseline="-25000" dirty="0">
                <a:sym typeface="Wingdings" panose="05000000000000000000" pitchFamily="2" charset="2"/>
              </a:rPr>
              <a:t>3</a:t>
            </a:r>
            <a:r>
              <a:rPr lang="en-US" dirty="0">
                <a:sym typeface="Wingdings" panose="05000000000000000000" pitchFamily="2" charset="2"/>
              </a:rPr>
              <a:t>H</a:t>
            </a:r>
            <a:r>
              <a:rPr lang="en-US" baseline="-25000" dirty="0">
                <a:sym typeface="Wingdings" panose="05000000000000000000" pitchFamily="2" charset="2"/>
              </a:rPr>
              <a:t>8</a:t>
            </a:r>
            <a:r>
              <a:rPr lang="en-US" dirty="0">
                <a:sym typeface="Wingdings" panose="05000000000000000000" pitchFamily="2" charset="2"/>
              </a:rPr>
              <a:t> + </a:t>
            </a:r>
            <a:r>
              <a:rPr lang="en-US" b="1" dirty="0">
                <a:solidFill>
                  <a:srgbClr val="92D050"/>
                </a:solidFill>
                <a:sym typeface="Wingdings" panose="05000000000000000000" pitchFamily="2" charset="2"/>
              </a:rPr>
              <a:t>5</a:t>
            </a:r>
            <a:r>
              <a:rPr lang="en-US" dirty="0">
                <a:sym typeface="Wingdings" panose="05000000000000000000" pitchFamily="2" charset="2"/>
              </a:rPr>
              <a:t> O</a:t>
            </a:r>
            <a:r>
              <a:rPr lang="en-US" baseline="-25000" dirty="0">
                <a:sym typeface="Wingdings" panose="05000000000000000000" pitchFamily="2" charset="2"/>
              </a:rPr>
              <a:t>2</a:t>
            </a:r>
            <a:r>
              <a:rPr lang="en-US" dirty="0">
                <a:sym typeface="Wingdings" panose="05000000000000000000" pitchFamily="2" charset="2"/>
              </a:rPr>
              <a:t>  </a:t>
            </a:r>
            <a:r>
              <a:rPr lang="en-US" b="1" dirty="0">
                <a:solidFill>
                  <a:srgbClr val="92D050"/>
                </a:solidFill>
                <a:sym typeface="Wingdings" panose="05000000000000000000" pitchFamily="2" charset="2"/>
              </a:rPr>
              <a:t>3</a:t>
            </a:r>
            <a:r>
              <a:rPr lang="en-US" dirty="0">
                <a:sym typeface="Wingdings" panose="05000000000000000000" pitchFamily="2" charset="2"/>
              </a:rPr>
              <a:t> CO</a:t>
            </a:r>
            <a:r>
              <a:rPr lang="en-US" baseline="-25000" dirty="0">
                <a:sym typeface="Wingdings" panose="05000000000000000000" pitchFamily="2" charset="2"/>
              </a:rPr>
              <a:t>2</a:t>
            </a:r>
            <a:r>
              <a:rPr lang="en-US" dirty="0">
                <a:sym typeface="Wingdings" panose="05000000000000000000" pitchFamily="2" charset="2"/>
              </a:rPr>
              <a:t> + </a:t>
            </a:r>
            <a:r>
              <a:rPr lang="en-US" b="1" dirty="0">
                <a:solidFill>
                  <a:srgbClr val="92D050"/>
                </a:solidFill>
                <a:sym typeface="Wingdings" panose="05000000000000000000" pitchFamily="2" charset="2"/>
              </a:rPr>
              <a:t>4</a:t>
            </a:r>
            <a:r>
              <a:rPr lang="en-US" dirty="0">
                <a:sym typeface="Wingdings" panose="05000000000000000000" pitchFamily="2" charset="2"/>
              </a:rPr>
              <a:t> H</a:t>
            </a:r>
            <a:r>
              <a:rPr lang="en-US" baseline="-25000" dirty="0">
                <a:sym typeface="Wingdings" panose="05000000000000000000" pitchFamily="2" charset="2"/>
              </a:rPr>
              <a:t>2</a:t>
            </a:r>
            <a:r>
              <a:rPr lang="en-US" dirty="0">
                <a:sym typeface="Wingdings" panose="05000000000000000000" pitchFamily="2" charset="2"/>
              </a:rPr>
              <a:t>O</a:t>
            </a:r>
          </a:p>
          <a:p>
            <a:r>
              <a:rPr lang="en-US" b="1" dirty="0">
                <a:solidFill>
                  <a:srgbClr val="92D050"/>
                </a:solidFill>
                <a:sym typeface="Wingdings" panose="05000000000000000000" pitchFamily="2" charset="2"/>
              </a:rPr>
              <a:t>2</a:t>
            </a:r>
            <a:r>
              <a:rPr lang="en-US" dirty="0">
                <a:sym typeface="Wingdings" panose="05000000000000000000" pitchFamily="2" charset="2"/>
              </a:rPr>
              <a:t> Al + </a:t>
            </a:r>
            <a:r>
              <a:rPr lang="en-US" b="1" dirty="0">
                <a:solidFill>
                  <a:srgbClr val="92D050"/>
                </a:solidFill>
                <a:sym typeface="Wingdings" panose="05000000000000000000" pitchFamily="2" charset="2"/>
              </a:rPr>
              <a:t>3</a:t>
            </a:r>
            <a:r>
              <a:rPr lang="en-US" dirty="0">
                <a:sym typeface="Wingdings" panose="05000000000000000000" pitchFamily="2" charset="2"/>
              </a:rPr>
              <a:t> </a:t>
            </a:r>
            <a:r>
              <a:rPr lang="en-US" dirty="0" err="1">
                <a:sym typeface="Wingdings" panose="05000000000000000000" pitchFamily="2" charset="2"/>
              </a:rPr>
              <a:t>FeO</a:t>
            </a:r>
            <a:r>
              <a:rPr lang="en-US" dirty="0">
                <a:sym typeface="Wingdings" panose="05000000000000000000" pitchFamily="2" charset="2"/>
              </a:rPr>
              <a:t>  </a:t>
            </a:r>
            <a:r>
              <a:rPr lang="en-US" b="1" dirty="0">
                <a:solidFill>
                  <a:srgbClr val="92D050"/>
                </a:solidFill>
                <a:sym typeface="Wingdings" panose="05000000000000000000" pitchFamily="2" charset="2"/>
              </a:rPr>
              <a:t>1</a:t>
            </a:r>
            <a:r>
              <a:rPr lang="en-US" dirty="0">
                <a:sym typeface="Wingdings" panose="05000000000000000000" pitchFamily="2" charset="2"/>
              </a:rPr>
              <a:t> Al</a:t>
            </a:r>
            <a:r>
              <a:rPr lang="en-US" baseline="-25000" dirty="0">
                <a:sym typeface="Wingdings" panose="05000000000000000000" pitchFamily="2" charset="2"/>
              </a:rPr>
              <a:t>2</a:t>
            </a:r>
            <a:r>
              <a:rPr lang="en-US" dirty="0">
                <a:sym typeface="Wingdings" panose="05000000000000000000" pitchFamily="2" charset="2"/>
              </a:rPr>
              <a:t>O</a:t>
            </a:r>
            <a:r>
              <a:rPr lang="en-US" baseline="-25000" dirty="0">
                <a:sym typeface="Wingdings" panose="05000000000000000000" pitchFamily="2" charset="2"/>
              </a:rPr>
              <a:t>3</a:t>
            </a:r>
            <a:r>
              <a:rPr lang="en-US" dirty="0">
                <a:sym typeface="Wingdings" panose="05000000000000000000" pitchFamily="2" charset="2"/>
              </a:rPr>
              <a:t> + </a:t>
            </a:r>
            <a:r>
              <a:rPr lang="en-US" b="1" dirty="0">
                <a:solidFill>
                  <a:srgbClr val="92D050"/>
                </a:solidFill>
                <a:sym typeface="Wingdings" panose="05000000000000000000" pitchFamily="2" charset="2"/>
              </a:rPr>
              <a:t>3</a:t>
            </a:r>
            <a:r>
              <a:rPr lang="en-US" dirty="0">
                <a:sym typeface="Wingdings" panose="05000000000000000000" pitchFamily="2" charset="2"/>
              </a:rPr>
              <a:t> Fe</a:t>
            </a:r>
            <a:endParaRPr lang="en-US" dirty="0"/>
          </a:p>
        </p:txBody>
      </p:sp>
    </p:spTree>
    <p:extLst>
      <p:ext uri="{BB962C8B-B14F-4D97-AF65-F5344CB8AC3E}">
        <p14:creationId xmlns:p14="http://schemas.microsoft.com/office/powerpoint/2010/main" val="238592583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Balancing Equations</a:t>
            </a:r>
          </a:p>
        </p:txBody>
      </p:sp>
      <p:sp>
        <p:nvSpPr>
          <p:cNvPr id="3" name="Content Placeholder 2"/>
          <p:cNvSpPr>
            <a:spLocks noGrp="1"/>
          </p:cNvSpPr>
          <p:nvPr>
            <p:ph idx="1"/>
          </p:nvPr>
        </p:nvSpPr>
        <p:spPr>
          <a:xfrm>
            <a:off x="1097280" y="1845734"/>
            <a:ext cx="10058400" cy="4023360"/>
          </a:xfrm>
        </p:spPr>
        <p:txBody>
          <a:bodyPr/>
          <a:lstStyle/>
          <a:p>
            <a:r>
              <a:rPr lang="en-US" dirty="0"/>
              <a:t>And balance these too…</a:t>
            </a:r>
          </a:p>
          <a:p>
            <a:r>
              <a:rPr lang="en-US" dirty="0"/>
              <a:t>FeCl</a:t>
            </a:r>
            <a:r>
              <a:rPr lang="en-US" baseline="-25000" dirty="0"/>
              <a:t>3</a:t>
            </a:r>
            <a:r>
              <a:rPr lang="en-US" dirty="0"/>
              <a:t> + NH</a:t>
            </a:r>
            <a:r>
              <a:rPr lang="en-US" baseline="-25000" dirty="0"/>
              <a:t>4</a:t>
            </a:r>
            <a:r>
              <a:rPr lang="en-US" dirty="0"/>
              <a:t>OH </a:t>
            </a:r>
            <a:r>
              <a:rPr lang="en-US" dirty="0">
                <a:sym typeface="Wingdings" panose="05000000000000000000" pitchFamily="2" charset="2"/>
              </a:rPr>
              <a:t> Fe(OH)</a:t>
            </a:r>
            <a:r>
              <a:rPr lang="en-US" baseline="-25000" dirty="0">
                <a:sym typeface="Wingdings" panose="05000000000000000000" pitchFamily="2" charset="2"/>
              </a:rPr>
              <a:t>3</a:t>
            </a:r>
            <a:r>
              <a:rPr lang="en-US" dirty="0">
                <a:sym typeface="Wingdings" panose="05000000000000000000" pitchFamily="2" charset="2"/>
              </a:rPr>
              <a:t> + NH</a:t>
            </a:r>
            <a:r>
              <a:rPr lang="en-US" baseline="-25000" dirty="0">
                <a:sym typeface="Wingdings" panose="05000000000000000000" pitchFamily="2" charset="2"/>
              </a:rPr>
              <a:t>4</a:t>
            </a:r>
            <a:r>
              <a:rPr lang="en-US" dirty="0">
                <a:sym typeface="Wingdings" panose="05000000000000000000" pitchFamily="2" charset="2"/>
              </a:rPr>
              <a:t>Cl</a:t>
            </a:r>
          </a:p>
          <a:p>
            <a:r>
              <a:rPr lang="en-US" dirty="0">
                <a:sym typeface="Wingdings" panose="05000000000000000000" pitchFamily="2" charset="2"/>
              </a:rPr>
              <a:t>KClO</a:t>
            </a:r>
            <a:r>
              <a:rPr lang="en-US" baseline="-25000" dirty="0">
                <a:sym typeface="Wingdings" panose="05000000000000000000" pitchFamily="2" charset="2"/>
              </a:rPr>
              <a:t>3</a:t>
            </a:r>
            <a:r>
              <a:rPr lang="en-US" dirty="0">
                <a:sym typeface="Wingdings" panose="05000000000000000000" pitchFamily="2" charset="2"/>
              </a:rPr>
              <a:t>  </a:t>
            </a:r>
            <a:r>
              <a:rPr lang="en-US" dirty="0" err="1">
                <a:sym typeface="Wingdings" panose="05000000000000000000" pitchFamily="2" charset="2"/>
              </a:rPr>
              <a:t>KCl</a:t>
            </a:r>
            <a:r>
              <a:rPr lang="en-US" dirty="0">
                <a:sym typeface="Wingdings" panose="05000000000000000000" pitchFamily="2" charset="2"/>
              </a:rPr>
              <a:t> + O</a:t>
            </a:r>
            <a:r>
              <a:rPr lang="en-US" baseline="-25000" dirty="0">
                <a:sym typeface="Wingdings" panose="05000000000000000000" pitchFamily="2" charset="2"/>
              </a:rPr>
              <a:t>2</a:t>
            </a:r>
          </a:p>
          <a:p>
            <a:r>
              <a:rPr lang="en-US" dirty="0">
                <a:sym typeface="Wingdings" panose="05000000000000000000" pitchFamily="2" charset="2"/>
              </a:rPr>
              <a:t>Al + </a:t>
            </a:r>
            <a:r>
              <a:rPr lang="en-US" dirty="0" err="1">
                <a:sym typeface="Wingdings" panose="05000000000000000000" pitchFamily="2" charset="2"/>
              </a:rPr>
              <a:t>HCl</a:t>
            </a:r>
            <a:r>
              <a:rPr lang="en-US" dirty="0">
                <a:sym typeface="Wingdings" panose="05000000000000000000" pitchFamily="2" charset="2"/>
              </a:rPr>
              <a:t>  AlCl</a:t>
            </a:r>
            <a:r>
              <a:rPr lang="en-US" baseline="-25000" dirty="0">
                <a:sym typeface="Wingdings" panose="05000000000000000000" pitchFamily="2" charset="2"/>
              </a:rPr>
              <a:t>3</a:t>
            </a:r>
            <a:r>
              <a:rPr lang="en-US" dirty="0">
                <a:sym typeface="Wingdings" panose="05000000000000000000" pitchFamily="2" charset="2"/>
              </a:rPr>
              <a:t> + H</a:t>
            </a:r>
            <a:r>
              <a:rPr lang="en-US" baseline="-25000" dirty="0">
                <a:sym typeface="Wingdings" panose="05000000000000000000" pitchFamily="2" charset="2"/>
              </a:rPr>
              <a:t>2</a:t>
            </a:r>
          </a:p>
          <a:p>
            <a:r>
              <a:rPr lang="en-US" dirty="0">
                <a:sym typeface="Wingdings" panose="05000000000000000000" pitchFamily="2" charset="2"/>
              </a:rPr>
              <a:t>P</a:t>
            </a:r>
            <a:r>
              <a:rPr lang="en-US" baseline="-25000" dirty="0">
                <a:sym typeface="Wingdings" panose="05000000000000000000" pitchFamily="2" charset="2"/>
              </a:rPr>
              <a:t>4</a:t>
            </a:r>
            <a:r>
              <a:rPr lang="en-US" dirty="0">
                <a:sym typeface="Wingdings" panose="05000000000000000000" pitchFamily="2" charset="2"/>
              </a:rPr>
              <a:t> + O</a:t>
            </a:r>
            <a:r>
              <a:rPr lang="en-US" baseline="-25000" dirty="0">
                <a:sym typeface="Wingdings" panose="05000000000000000000" pitchFamily="2" charset="2"/>
              </a:rPr>
              <a:t>2</a:t>
            </a:r>
            <a:r>
              <a:rPr lang="en-US" dirty="0">
                <a:sym typeface="Wingdings" panose="05000000000000000000" pitchFamily="2" charset="2"/>
              </a:rPr>
              <a:t>  P</a:t>
            </a:r>
            <a:r>
              <a:rPr lang="en-US" baseline="-25000" dirty="0">
                <a:sym typeface="Wingdings" panose="05000000000000000000" pitchFamily="2" charset="2"/>
              </a:rPr>
              <a:t>2</a:t>
            </a:r>
            <a:r>
              <a:rPr lang="en-US" dirty="0">
                <a:sym typeface="Wingdings" panose="05000000000000000000" pitchFamily="2" charset="2"/>
              </a:rPr>
              <a:t>O</a:t>
            </a:r>
            <a:r>
              <a:rPr lang="en-US" baseline="-25000" dirty="0">
                <a:sym typeface="Wingdings" panose="05000000000000000000" pitchFamily="2" charset="2"/>
              </a:rPr>
              <a:t>5</a:t>
            </a:r>
          </a:p>
          <a:p>
            <a:r>
              <a:rPr lang="en-US" dirty="0">
                <a:sym typeface="Wingdings" panose="05000000000000000000" pitchFamily="2" charset="2"/>
              </a:rPr>
              <a:t>Al(OH)</a:t>
            </a:r>
            <a:r>
              <a:rPr lang="en-US" baseline="-25000" dirty="0">
                <a:sym typeface="Wingdings" panose="05000000000000000000" pitchFamily="2" charset="2"/>
              </a:rPr>
              <a:t>3</a:t>
            </a:r>
            <a:r>
              <a:rPr lang="en-US" dirty="0">
                <a:sym typeface="Wingdings" panose="05000000000000000000" pitchFamily="2" charset="2"/>
              </a:rPr>
              <a:t> + H</a:t>
            </a:r>
            <a:r>
              <a:rPr lang="en-US" baseline="-25000" dirty="0">
                <a:sym typeface="Wingdings" panose="05000000000000000000" pitchFamily="2" charset="2"/>
              </a:rPr>
              <a:t>2</a:t>
            </a:r>
            <a:r>
              <a:rPr lang="en-US" dirty="0">
                <a:sym typeface="Wingdings" panose="05000000000000000000" pitchFamily="2" charset="2"/>
              </a:rPr>
              <a:t>SO</a:t>
            </a:r>
            <a:r>
              <a:rPr lang="en-US" baseline="-25000" dirty="0">
                <a:sym typeface="Wingdings" panose="05000000000000000000" pitchFamily="2" charset="2"/>
              </a:rPr>
              <a:t>4</a:t>
            </a:r>
            <a:r>
              <a:rPr lang="en-US" dirty="0">
                <a:sym typeface="Wingdings" panose="05000000000000000000" pitchFamily="2" charset="2"/>
              </a:rPr>
              <a:t>  Al</a:t>
            </a:r>
            <a:r>
              <a:rPr lang="en-US" baseline="-25000" dirty="0">
                <a:sym typeface="Wingdings" panose="05000000000000000000" pitchFamily="2" charset="2"/>
              </a:rPr>
              <a:t>2</a:t>
            </a:r>
            <a:r>
              <a:rPr lang="en-US" dirty="0">
                <a:sym typeface="Wingdings" panose="05000000000000000000" pitchFamily="2" charset="2"/>
              </a:rPr>
              <a:t>(SO</a:t>
            </a:r>
            <a:r>
              <a:rPr lang="en-US" baseline="-25000" dirty="0">
                <a:sym typeface="Wingdings" panose="05000000000000000000" pitchFamily="2" charset="2"/>
              </a:rPr>
              <a:t>4</a:t>
            </a:r>
            <a:r>
              <a:rPr lang="en-US" dirty="0">
                <a:sym typeface="Wingdings" panose="05000000000000000000" pitchFamily="2" charset="2"/>
              </a:rPr>
              <a:t>)</a:t>
            </a:r>
            <a:r>
              <a:rPr lang="en-US" baseline="-25000" dirty="0">
                <a:sym typeface="Wingdings" panose="05000000000000000000" pitchFamily="2" charset="2"/>
              </a:rPr>
              <a:t>3</a:t>
            </a:r>
            <a:r>
              <a:rPr lang="en-US" dirty="0">
                <a:sym typeface="Wingdings" panose="05000000000000000000" pitchFamily="2" charset="2"/>
              </a:rPr>
              <a:t> + H</a:t>
            </a:r>
            <a:r>
              <a:rPr lang="en-US" baseline="-25000" dirty="0">
                <a:sym typeface="Wingdings" panose="05000000000000000000" pitchFamily="2" charset="2"/>
              </a:rPr>
              <a:t>2</a:t>
            </a:r>
            <a:r>
              <a:rPr lang="en-US" dirty="0">
                <a:sym typeface="Wingdings" panose="05000000000000000000" pitchFamily="2" charset="2"/>
              </a:rPr>
              <a:t>O</a:t>
            </a:r>
          </a:p>
          <a:p>
            <a:r>
              <a:rPr lang="en-US" dirty="0">
                <a:sym typeface="Wingdings" panose="05000000000000000000" pitchFamily="2" charset="2"/>
              </a:rPr>
              <a:t>H</a:t>
            </a:r>
            <a:r>
              <a:rPr lang="en-US" baseline="-25000" dirty="0">
                <a:sym typeface="Wingdings" panose="05000000000000000000" pitchFamily="2" charset="2"/>
              </a:rPr>
              <a:t>2</a:t>
            </a:r>
            <a:r>
              <a:rPr lang="en-US" dirty="0">
                <a:sym typeface="Wingdings" panose="05000000000000000000" pitchFamily="2" charset="2"/>
              </a:rPr>
              <a:t> + N</a:t>
            </a:r>
            <a:r>
              <a:rPr lang="en-US" baseline="-25000" dirty="0">
                <a:sym typeface="Wingdings" panose="05000000000000000000" pitchFamily="2" charset="2"/>
              </a:rPr>
              <a:t>2</a:t>
            </a:r>
            <a:r>
              <a:rPr lang="en-US" dirty="0">
                <a:sym typeface="Wingdings" panose="05000000000000000000" pitchFamily="2" charset="2"/>
              </a:rPr>
              <a:t>  NH</a:t>
            </a:r>
            <a:r>
              <a:rPr lang="en-US" baseline="-25000" dirty="0">
                <a:sym typeface="Wingdings" panose="05000000000000000000" pitchFamily="2" charset="2"/>
              </a:rPr>
              <a:t>3</a:t>
            </a:r>
          </a:p>
          <a:p>
            <a:r>
              <a:rPr lang="en-US" dirty="0">
                <a:sym typeface="Wingdings" panose="05000000000000000000" pitchFamily="2" charset="2"/>
              </a:rPr>
              <a:t>Na + H</a:t>
            </a:r>
            <a:r>
              <a:rPr lang="en-US" baseline="-25000" dirty="0">
                <a:sym typeface="Wingdings" panose="05000000000000000000" pitchFamily="2" charset="2"/>
              </a:rPr>
              <a:t>2</a:t>
            </a:r>
            <a:r>
              <a:rPr lang="en-US" dirty="0">
                <a:sym typeface="Wingdings" panose="05000000000000000000" pitchFamily="2" charset="2"/>
              </a:rPr>
              <a:t>O  </a:t>
            </a:r>
            <a:r>
              <a:rPr lang="en-US" dirty="0" err="1">
                <a:sym typeface="Wingdings" panose="05000000000000000000" pitchFamily="2" charset="2"/>
              </a:rPr>
              <a:t>NaOH</a:t>
            </a:r>
            <a:r>
              <a:rPr lang="en-US" dirty="0">
                <a:sym typeface="Wingdings" panose="05000000000000000000" pitchFamily="2" charset="2"/>
              </a:rPr>
              <a:t> + H</a:t>
            </a:r>
            <a:r>
              <a:rPr lang="en-US" baseline="-25000" dirty="0">
                <a:sym typeface="Wingdings" panose="05000000000000000000" pitchFamily="2" charset="2"/>
              </a:rPr>
              <a:t>2</a:t>
            </a:r>
          </a:p>
          <a:p>
            <a:endParaRPr lang="en-US" dirty="0"/>
          </a:p>
        </p:txBody>
      </p:sp>
    </p:spTree>
    <p:extLst>
      <p:ext uri="{BB962C8B-B14F-4D97-AF65-F5344CB8AC3E}">
        <p14:creationId xmlns:p14="http://schemas.microsoft.com/office/powerpoint/2010/main" val="25798400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Gram Formula Mass</a:t>
            </a:r>
          </a:p>
        </p:txBody>
      </p:sp>
      <p:sp>
        <p:nvSpPr>
          <p:cNvPr id="3" name="Content Placeholder 2"/>
          <p:cNvSpPr>
            <a:spLocks noGrp="1"/>
          </p:cNvSpPr>
          <p:nvPr>
            <p:ph idx="1"/>
          </p:nvPr>
        </p:nvSpPr>
        <p:spPr>
          <a:xfrm>
            <a:off x="1097280" y="1845734"/>
            <a:ext cx="10058400" cy="4707466"/>
          </a:xfrm>
        </p:spPr>
        <p:txBody>
          <a:bodyPr>
            <a:normAutofit/>
          </a:bodyPr>
          <a:lstStyle/>
          <a:p>
            <a:r>
              <a:rPr lang="en-US" dirty="0"/>
              <a:t> After we count up the moles of each individual element, we can use what we know about their masses (from the periodic table) and find the mass of our whole compound. </a:t>
            </a:r>
          </a:p>
          <a:p>
            <a:endParaRPr lang="en-US" dirty="0"/>
          </a:p>
          <a:p>
            <a:r>
              <a:rPr lang="en-US" dirty="0"/>
              <a:t>Back to our example of one mole of Ca(NO</a:t>
            </a:r>
            <a:r>
              <a:rPr lang="en-US" baseline="-25000" dirty="0"/>
              <a:t>3</a:t>
            </a:r>
            <a:r>
              <a:rPr lang="en-US" dirty="0"/>
              <a:t>)</a:t>
            </a:r>
            <a:r>
              <a:rPr lang="en-US" baseline="-25000" dirty="0"/>
              <a:t>2</a:t>
            </a:r>
          </a:p>
          <a:p>
            <a:r>
              <a:rPr lang="en-US" dirty="0"/>
              <a:t>Our 1 mole of Ca atoms has a mass of 40 g</a:t>
            </a:r>
          </a:p>
          <a:p>
            <a:r>
              <a:rPr lang="en-US" dirty="0"/>
              <a:t>Our 2 moles of N atoms have a mass of 28 g (2 x 14 g)</a:t>
            </a:r>
          </a:p>
          <a:p>
            <a:r>
              <a:rPr lang="en-US" dirty="0"/>
              <a:t>Our 6 moles of O atoms have a mass of 96 g (6 x 16 g)</a:t>
            </a:r>
          </a:p>
          <a:p>
            <a:endParaRPr lang="en-US" sz="100" dirty="0"/>
          </a:p>
          <a:p>
            <a:r>
              <a:rPr lang="en-US" dirty="0"/>
              <a:t>And the total mass of one mole of Ca(NO</a:t>
            </a:r>
            <a:r>
              <a:rPr lang="en-US" baseline="-25000" dirty="0"/>
              <a:t>3</a:t>
            </a:r>
            <a:r>
              <a:rPr lang="en-US" dirty="0"/>
              <a:t>)</a:t>
            </a:r>
            <a:r>
              <a:rPr lang="en-US" baseline="-25000" dirty="0"/>
              <a:t>2</a:t>
            </a:r>
            <a:r>
              <a:rPr lang="en-US" dirty="0"/>
              <a:t> is 164 g</a:t>
            </a:r>
          </a:p>
        </p:txBody>
      </p:sp>
    </p:spTree>
    <p:extLst>
      <p:ext uri="{BB962C8B-B14F-4D97-AF65-F5344CB8AC3E}">
        <p14:creationId xmlns:p14="http://schemas.microsoft.com/office/powerpoint/2010/main" val="417574375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Balancing Equations</a:t>
            </a:r>
          </a:p>
        </p:txBody>
      </p:sp>
      <p:sp>
        <p:nvSpPr>
          <p:cNvPr id="3" name="Content Placeholder 2"/>
          <p:cNvSpPr>
            <a:spLocks noGrp="1"/>
          </p:cNvSpPr>
          <p:nvPr>
            <p:ph idx="1"/>
          </p:nvPr>
        </p:nvSpPr>
        <p:spPr>
          <a:xfrm>
            <a:off x="1097280" y="1845734"/>
            <a:ext cx="10058400" cy="4023360"/>
          </a:xfrm>
        </p:spPr>
        <p:txBody>
          <a:bodyPr/>
          <a:lstStyle/>
          <a:p>
            <a:r>
              <a:rPr lang="en-US" dirty="0"/>
              <a:t>And balance these too…</a:t>
            </a:r>
          </a:p>
          <a:p>
            <a:r>
              <a:rPr lang="en-US" b="1" dirty="0">
                <a:solidFill>
                  <a:srgbClr val="92D050"/>
                </a:solidFill>
              </a:rPr>
              <a:t>1</a:t>
            </a:r>
            <a:r>
              <a:rPr lang="en-US" dirty="0"/>
              <a:t> FeCl</a:t>
            </a:r>
            <a:r>
              <a:rPr lang="en-US" baseline="-25000" dirty="0"/>
              <a:t>3</a:t>
            </a:r>
            <a:r>
              <a:rPr lang="en-US" dirty="0"/>
              <a:t> + </a:t>
            </a:r>
            <a:r>
              <a:rPr lang="en-US" b="1" dirty="0">
                <a:solidFill>
                  <a:srgbClr val="92D050"/>
                </a:solidFill>
              </a:rPr>
              <a:t>3</a:t>
            </a:r>
            <a:r>
              <a:rPr lang="en-US" dirty="0"/>
              <a:t> NH</a:t>
            </a:r>
            <a:r>
              <a:rPr lang="en-US" baseline="-25000" dirty="0"/>
              <a:t>4</a:t>
            </a:r>
            <a:r>
              <a:rPr lang="en-US" dirty="0"/>
              <a:t>OH </a:t>
            </a:r>
            <a:r>
              <a:rPr lang="en-US" dirty="0">
                <a:sym typeface="Wingdings" panose="05000000000000000000" pitchFamily="2" charset="2"/>
              </a:rPr>
              <a:t> </a:t>
            </a:r>
            <a:r>
              <a:rPr lang="en-US" b="1" dirty="0">
                <a:solidFill>
                  <a:srgbClr val="92D050"/>
                </a:solidFill>
                <a:sym typeface="Wingdings" panose="05000000000000000000" pitchFamily="2" charset="2"/>
              </a:rPr>
              <a:t>1</a:t>
            </a:r>
            <a:r>
              <a:rPr lang="en-US" dirty="0">
                <a:sym typeface="Wingdings" panose="05000000000000000000" pitchFamily="2" charset="2"/>
              </a:rPr>
              <a:t> Fe(OH)</a:t>
            </a:r>
            <a:r>
              <a:rPr lang="en-US" baseline="-25000" dirty="0">
                <a:sym typeface="Wingdings" panose="05000000000000000000" pitchFamily="2" charset="2"/>
              </a:rPr>
              <a:t>3</a:t>
            </a:r>
            <a:r>
              <a:rPr lang="en-US" dirty="0">
                <a:sym typeface="Wingdings" panose="05000000000000000000" pitchFamily="2" charset="2"/>
              </a:rPr>
              <a:t> + </a:t>
            </a:r>
            <a:r>
              <a:rPr lang="en-US" b="1" dirty="0">
                <a:solidFill>
                  <a:srgbClr val="92D050"/>
                </a:solidFill>
                <a:sym typeface="Wingdings" panose="05000000000000000000" pitchFamily="2" charset="2"/>
              </a:rPr>
              <a:t>3</a:t>
            </a:r>
            <a:r>
              <a:rPr lang="en-US" dirty="0">
                <a:sym typeface="Wingdings" panose="05000000000000000000" pitchFamily="2" charset="2"/>
              </a:rPr>
              <a:t> NH</a:t>
            </a:r>
            <a:r>
              <a:rPr lang="en-US" baseline="-25000" dirty="0">
                <a:sym typeface="Wingdings" panose="05000000000000000000" pitchFamily="2" charset="2"/>
              </a:rPr>
              <a:t>4</a:t>
            </a:r>
            <a:r>
              <a:rPr lang="en-US" dirty="0">
                <a:sym typeface="Wingdings" panose="05000000000000000000" pitchFamily="2" charset="2"/>
              </a:rPr>
              <a:t>Cl</a:t>
            </a:r>
          </a:p>
          <a:p>
            <a:r>
              <a:rPr lang="en-US" b="1" dirty="0">
                <a:solidFill>
                  <a:srgbClr val="92D050"/>
                </a:solidFill>
                <a:sym typeface="Wingdings" panose="05000000000000000000" pitchFamily="2" charset="2"/>
              </a:rPr>
              <a:t>2</a:t>
            </a:r>
            <a:r>
              <a:rPr lang="en-US" dirty="0">
                <a:sym typeface="Wingdings" panose="05000000000000000000" pitchFamily="2" charset="2"/>
              </a:rPr>
              <a:t> KClO</a:t>
            </a:r>
            <a:r>
              <a:rPr lang="en-US" baseline="-25000" dirty="0">
                <a:sym typeface="Wingdings" panose="05000000000000000000" pitchFamily="2" charset="2"/>
              </a:rPr>
              <a:t>3</a:t>
            </a:r>
            <a:r>
              <a:rPr lang="en-US" dirty="0">
                <a:sym typeface="Wingdings" panose="05000000000000000000" pitchFamily="2" charset="2"/>
              </a:rPr>
              <a:t>  </a:t>
            </a:r>
            <a:r>
              <a:rPr lang="en-US" b="1" dirty="0">
                <a:solidFill>
                  <a:srgbClr val="92D050"/>
                </a:solidFill>
                <a:sym typeface="Wingdings" panose="05000000000000000000" pitchFamily="2" charset="2"/>
              </a:rPr>
              <a:t>2</a:t>
            </a:r>
            <a:r>
              <a:rPr lang="en-US" dirty="0">
                <a:sym typeface="Wingdings" panose="05000000000000000000" pitchFamily="2" charset="2"/>
              </a:rPr>
              <a:t> </a:t>
            </a:r>
            <a:r>
              <a:rPr lang="en-US" dirty="0" err="1">
                <a:sym typeface="Wingdings" panose="05000000000000000000" pitchFamily="2" charset="2"/>
              </a:rPr>
              <a:t>KCl</a:t>
            </a:r>
            <a:r>
              <a:rPr lang="en-US" dirty="0">
                <a:sym typeface="Wingdings" panose="05000000000000000000" pitchFamily="2" charset="2"/>
              </a:rPr>
              <a:t> + </a:t>
            </a:r>
            <a:r>
              <a:rPr lang="en-US" b="1" dirty="0">
                <a:solidFill>
                  <a:srgbClr val="92D050"/>
                </a:solidFill>
                <a:sym typeface="Wingdings" panose="05000000000000000000" pitchFamily="2" charset="2"/>
              </a:rPr>
              <a:t>3</a:t>
            </a:r>
            <a:r>
              <a:rPr lang="en-US" dirty="0">
                <a:sym typeface="Wingdings" panose="05000000000000000000" pitchFamily="2" charset="2"/>
              </a:rPr>
              <a:t> O</a:t>
            </a:r>
            <a:r>
              <a:rPr lang="en-US" baseline="-25000" dirty="0">
                <a:sym typeface="Wingdings" panose="05000000000000000000" pitchFamily="2" charset="2"/>
              </a:rPr>
              <a:t>2</a:t>
            </a:r>
          </a:p>
          <a:p>
            <a:r>
              <a:rPr lang="en-US" b="1" dirty="0">
                <a:solidFill>
                  <a:srgbClr val="92D050"/>
                </a:solidFill>
                <a:sym typeface="Wingdings" panose="05000000000000000000" pitchFamily="2" charset="2"/>
              </a:rPr>
              <a:t>2</a:t>
            </a:r>
            <a:r>
              <a:rPr lang="en-US" dirty="0">
                <a:sym typeface="Wingdings" panose="05000000000000000000" pitchFamily="2" charset="2"/>
              </a:rPr>
              <a:t> Al + </a:t>
            </a:r>
            <a:r>
              <a:rPr lang="en-US" b="1" dirty="0">
                <a:solidFill>
                  <a:srgbClr val="92D050"/>
                </a:solidFill>
                <a:sym typeface="Wingdings" panose="05000000000000000000" pitchFamily="2" charset="2"/>
              </a:rPr>
              <a:t>6</a:t>
            </a:r>
            <a:r>
              <a:rPr lang="en-US" dirty="0">
                <a:sym typeface="Wingdings" panose="05000000000000000000" pitchFamily="2" charset="2"/>
              </a:rPr>
              <a:t> </a:t>
            </a:r>
            <a:r>
              <a:rPr lang="en-US" dirty="0" err="1">
                <a:sym typeface="Wingdings" panose="05000000000000000000" pitchFamily="2" charset="2"/>
              </a:rPr>
              <a:t>HCl</a:t>
            </a:r>
            <a:r>
              <a:rPr lang="en-US" dirty="0">
                <a:sym typeface="Wingdings" panose="05000000000000000000" pitchFamily="2" charset="2"/>
              </a:rPr>
              <a:t>  </a:t>
            </a:r>
            <a:r>
              <a:rPr lang="en-US" b="1" dirty="0">
                <a:solidFill>
                  <a:srgbClr val="92D050"/>
                </a:solidFill>
                <a:sym typeface="Wingdings" panose="05000000000000000000" pitchFamily="2" charset="2"/>
              </a:rPr>
              <a:t>2</a:t>
            </a:r>
            <a:r>
              <a:rPr lang="en-US" dirty="0">
                <a:sym typeface="Wingdings" panose="05000000000000000000" pitchFamily="2" charset="2"/>
              </a:rPr>
              <a:t> AlCl</a:t>
            </a:r>
            <a:r>
              <a:rPr lang="en-US" baseline="-25000" dirty="0">
                <a:sym typeface="Wingdings" panose="05000000000000000000" pitchFamily="2" charset="2"/>
              </a:rPr>
              <a:t>3</a:t>
            </a:r>
            <a:r>
              <a:rPr lang="en-US" dirty="0">
                <a:sym typeface="Wingdings" panose="05000000000000000000" pitchFamily="2" charset="2"/>
              </a:rPr>
              <a:t> + </a:t>
            </a:r>
            <a:r>
              <a:rPr lang="en-US" b="1" dirty="0">
                <a:solidFill>
                  <a:srgbClr val="92D050"/>
                </a:solidFill>
                <a:sym typeface="Wingdings" panose="05000000000000000000" pitchFamily="2" charset="2"/>
              </a:rPr>
              <a:t>3</a:t>
            </a:r>
            <a:r>
              <a:rPr lang="en-US" dirty="0">
                <a:sym typeface="Wingdings" panose="05000000000000000000" pitchFamily="2" charset="2"/>
              </a:rPr>
              <a:t> H</a:t>
            </a:r>
            <a:r>
              <a:rPr lang="en-US" baseline="-25000" dirty="0">
                <a:sym typeface="Wingdings" panose="05000000000000000000" pitchFamily="2" charset="2"/>
              </a:rPr>
              <a:t>2</a:t>
            </a:r>
          </a:p>
          <a:p>
            <a:r>
              <a:rPr lang="en-US" b="1" dirty="0">
                <a:solidFill>
                  <a:srgbClr val="92D050"/>
                </a:solidFill>
                <a:sym typeface="Wingdings" panose="05000000000000000000" pitchFamily="2" charset="2"/>
              </a:rPr>
              <a:t>1</a:t>
            </a:r>
            <a:r>
              <a:rPr lang="en-US" dirty="0">
                <a:sym typeface="Wingdings" panose="05000000000000000000" pitchFamily="2" charset="2"/>
              </a:rPr>
              <a:t> P</a:t>
            </a:r>
            <a:r>
              <a:rPr lang="en-US" baseline="-25000" dirty="0">
                <a:sym typeface="Wingdings" panose="05000000000000000000" pitchFamily="2" charset="2"/>
              </a:rPr>
              <a:t>4</a:t>
            </a:r>
            <a:r>
              <a:rPr lang="en-US" dirty="0">
                <a:sym typeface="Wingdings" panose="05000000000000000000" pitchFamily="2" charset="2"/>
              </a:rPr>
              <a:t> + </a:t>
            </a:r>
            <a:r>
              <a:rPr lang="en-US" b="1" dirty="0">
                <a:solidFill>
                  <a:srgbClr val="92D050"/>
                </a:solidFill>
                <a:sym typeface="Wingdings" panose="05000000000000000000" pitchFamily="2" charset="2"/>
              </a:rPr>
              <a:t>5</a:t>
            </a:r>
            <a:r>
              <a:rPr lang="en-US" dirty="0">
                <a:sym typeface="Wingdings" panose="05000000000000000000" pitchFamily="2" charset="2"/>
              </a:rPr>
              <a:t> O</a:t>
            </a:r>
            <a:r>
              <a:rPr lang="en-US" baseline="-25000" dirty="0">
                <a:sym typeface="Wingdings" panose="05000000000000000000" pitchFamily="2" charset="2"/>
              </a:rPr>
              <a:t>2</a:t>
            </a:r>
            <a:r>
              <a:rPr lang="en-US" dirty="0">
                <a:sym typeface="Wingdings" panose="05000000000000000000" pitchFamily="2" charset="2"/>
              </a:rPr>
              <a:t>  </a:t>
            </a:r>
            <a:r>
              <a:rPr lang="en-US" b="1" dirty="0">
                <a:solidFill>
                  <a:srgbClr val="92D050"/>
                </a:solidFill>
                <a:sym typeface="Wingdings" panose="05000000000000000000" pitchFamily="2" charset="2"/>
              </a:rPr>
              <a:t>2</a:t>
            </a:r>
            <a:r>
              <a:rPr lang="en-US" dirty="0">
                <a:sym typeface="Wingdings" panose="05000000000000000000" pitchFamily="2" charset="2"/>
              </a:rPr>
              <a:t> P</a:t>
            </a:r>
            <a:r>
              <a:rPr lang="en-US" baseline="-25000" dirty="0">
                <a:sym typeface="Wingdings" panose="05000000000000000000" pitchFamily="2" charset="2"/>
              </a:rPr>
              <a:t>2</a:t>
            </a:r>
            <a:r>
              <a:rPr lang="en-US" dirty="0">
                <a:sym typeface="Wingdings" panose="05000000000000000000" pitchFamily="2" charset="2"/>
              </a:rPr>
              <a:t>O</a:t>
            </a:r>
            <a:r>
              <a:rPr lang="en-US" baseline="-25000" dirty="0">
                <a:sym typeface="Wingdings" panose="05000000000000000000" pitchFamily="2" charset="2"/>
              </a:rPr>
              <a:t>5</a:t>
            </a:r>
          </a:p>
          <a:p>
            <a:r>
              <a:rPr lang="en-US" b="1" dirty="0">
                <a:solidFill>
                  <a:srgbClr val="92D050"/>
                </a:solidFill>
                <a:sym typeface="Wingdings" panose="05000000000000000000" pitchFamily="2" charset="2"/>
              </a:rPr>
              <a:t>2</a:t>
            </a:r>
            <a:r>
              <a:rPr lang="en-US" dirty="0">
                <a:sym typeface="Wingdings" panose="05000000000000000000" pitchFamily="2" charset="2"/>
              </a:rPr>
              <a:t> Al(OH)</a:t>
            </a:r>
            <a:r>
              <a:rPr lang="en-US" baseline="-25000" dirty="0">
                <a:sym typeface="Wingdings" panose="05000000000000000000" pitchFamily="2" charset="2"/>
              </a:rPr>
              <a:t>3</a:t>
            </a:r>
            <a:r>
              <a:rPr lang="en-US" dirty="0">
                <a:sym typeface="Wingdings" panose="05000000000000000000" pitchFamily="2" charset="2"/>
              </a:rPr>
              <a:t> + </a:t>
            </a:r>
            <a:r>
              <a:rPr lang="en-US" b="1" dirty="0">
                <a:solidFill>
                  <a:srgbClr val="92D050"/>
                </a:solidFill>
                <a:sym typeface="Wingdings" panose="05000000000000000000" pitchFamily="2" charset="2"/>
              </a:rPr>
              <a:t>3</a:t>
            </a:r>
            <a:r>
              <a:rPr lang="en-US" dirty="0">
                <a:sym typeface="Wingdings" panose="05000000000000000000" pitchFamily="2" charset="2"/>
              </a:rPr>
              <a:t> H</a:t>
            </a:r>
            <a:r>
              <a:rPr lang="en-US" baseline="-25000" dirty="0">
                <a:sym typeface="Wingdings" panose="05000000000000000000" pitchFamily="2" charset="2"/>
              </a:rPr>
              <a:t>2</a:t>
            </a:r>
            <a:r>
              <a:rPr lang="en-US" dirty="0">
                <a:sym typeface="Wingdings" panose="05000000000000000000" pitchFamily="2" charset="2"/>
              </a:rPr>
              <a:t>SO</a:t>
            </a:r>
            <a:r>
              <a:rPr lang="en-US" baseline="-25000" dirty="0">
                <a:sym typeface="Wingdings" panose="05000000000000000000" pitchFamily="2" charset="2"/>
              </a:rPr>
              <a:t>4</a:t>
            </a:r>
            <a:r>
              <a:rPr lang="en-US" dirty="0">
                <a:sym typeface="Wingdings" panose="05000000000000000000" pitchFamily="2" charset="2"/>
              </a:rPr>
              <a:t>  </a:t>
            </a:r>
            <a:r>
              <a:rPr lang="en-US" b="1" dirty="0">
                <a:solidFill>
                  <a:srgbClr val="92D050"/>
                </a:solidFill>
                <a:sym typeface="Wingdings" panose="05000000000000000000" pitchFamily="2" charset="2"/>
              </a:rPr>
              <a:t>1</a:t>
            </a:r>
            <a:r>
              <a:rPr lang="en-US" dirty="0">
                <a:sym typeface="Wingdings" panose="05000000000000000000" pitchFamily="2" charset="2"/>
              </a:rPr>
              <a:t> Al</a:t>
            </a:r>
            <a:r>
              <a:rPr lang="en-US" baseline="-25000" dirty="0">
                <a:sym typeface="Wingdings" panose="05000000000000000000" pitchFamily="2" charset="2"/>
              </a:rPr>
              <a:t>2</a:t>
            </a:r>
            <a:r>
              <a:rPr lang="en-US" dirty="0">
                <a:sym typeface="Wingdings" panose="05000000000000000000" pitchFamily="2" charset="2"/>
              </a:rPr>
              <a:t>(SO</a:t>
            </a:r>
            <a:r>
              <a:rPr lang="en-US" baseline="-25000" dirty="0">
                <a:sym typeface="Wingdings" panose="05000000000000000000" pitchFamily="2" charset="2"/>
              </a:rPr>
              <a:t>4</a:t>
            </a:r>
            <a:r>
              <a:rPr lang="en-US" dirty="0">
                <a:sym typeface="Wingdings" panose="05000000000000000000" pitchFamily="2" charset="2"/>
              </a:rPr>
              <a:t>)</a:t>
            </a:r>
            <a:r>
              <a:rPr lang="en-US" baseline="-25000" dirty="0">
                <a:sym typeface="Wingdings" panose="05000000000000000000" pitchFamily="2" charset="2"/>
              </a:rPr>
              <a:t>3</a:t>
            </a:r>
            <a:r>
              <a:rPr lang="en-US" dirty="0">
                <a:sym typeface="Wingdings" panose="05000000000000000000" pitchFamily="2" charset="2"/>
              </a:rPr>
              <a:t> + </a:t>
            </a:r>
            <a:r>
              <a:rPr lang="en-US" b="1" dirty="0">
                <a:solidFill>
                  <a:srgbClr val="92D050"/>
                </a:solidFill>
                <a:sym typeface="Wingdings" panose="05000000000000000000" pitchFamily="2" charset="2"/>
              </a:rPr>
              <a:t>6</a:t>
            </a:r>
            <a:r>
              <a:rPr lang="en-US" dirty="0">
                <a:sym typeface="Wingdings" panose="05000000000000000000" pitchFamily="2" charset="2"/>
              </a:rPr>
              <a:t> H</a:t>
            </a:r>
            <a:r>
              <a:rPr lang="en-US" baseline="-25000" dirty="0">
                <a:sym typeface="Wingdings" panose="05000000000000000000" pitchFamily="2" charset="2"/>
              </a:rPr>
              <a:t>2</a:t>
            </a:r>
            <a:r>
              <a:rPr lang="en-US" dirty="0">
                <a:sym typeface="Wingdings" panose="05000000000000000000" pitchFamily="2" charset="2"/>
              </a:rPr>
              <a:t>O</a:t>
            </a:r>
          </a:p>
          <a:p>
            <a:r>
              <a:rPr lang="en-US" b="1" dirty="0">
                <a:solidFill>
                  <a:srgbClr val="92D050"/>
                </a:solidFill>
                <a:sym typeface="Wingdings" panose="05000000000000000000" pitchFamily="2" charset="2"/>
              </a:rPr>
              <a:t>3</a:t>
            </a:r>
            <a:r>
              <a:rPr lang="en-US" dirty="0">
                <a:sym typeface="Wingdings" panose="05000000000000000000" pitchFamily="2" charset="2"/>
              </a:rPr>
              <a:t> H</a:t>
            </a:r>
            <a:r>
              <a:rPr lang="en-US" baseline="-25000" dirty="0">
                <a:sym typeface="Wingdings" panose="05000000000000000000" pitchFamily="2" charset="2"/>
              </a:rPr>
              <a:t>2</a:t>
            </a:r>
            <a:r>
              <a:rPr lang="en-US" dirty="0">
                <a:sym typeface="Wingdings" panose="05000000000000000000" pitchFamily="2" charset="2"/>
              </a:rPr>
              <a:t> + </a:t>
            </a:r>
            <a:r>
              <a:rPr lang="en-US" b="1" dirty="0">
                <a:solidFill>
                  <a:srgbClr val="92D050"/>
                </a:solidFill>
                <a:sym typeface="Wingdings" panose="05000000000000000000" pitchFamily="2" charset="2"/>
              </a:rPr>
              <a:t>1</a:t>
            </a:r>
            <a:r>
              <a:rPr lang="en-US" dirty="0">
                <a:sym typeface="Wingdings" panose="05000000000000000000" pitchFamily="2" charset="2"/>
              </a:rPr>
              <a:t> N</a:t>
            </a:r>
            <a:r>
              <a:rPr lang="en-US" baseline="-25000" dirty="0">
                <a:sym typeface="Wingdings" panose="05000000000000000000" pitchFamily="2" charset="2"/>
              </a:rPr>
              <a:t>2</a:t>
            </a:r>
            <a:r>
              <a:rPr lang="en-US" dirty="0">
                <a:sym typeface="Wingdings" panose="05000000000000000000" pitchFamily="2" charset="2"/>
              </a:rPr>
              <a:t>  </a:t>
            </a:r>
            <a:r>
              <a:rPr lang="en-US" b="1" dirty="0">
                <a:solidFill>
                  <a:srgbClr val="92D050"/>
                </a:solidFill>
                <a:sym typeface="Wingdings" panose="05000000000000000000" pitchFamily="2" charset="2"/>
              </a:rPr>
              <a:t>2</a:t>
            </a:r>
            <a:r>
              <a:rPr lang="en-US" dirty="0">
                <a:sym typeface="Wingdings" panose="05000000000000000000" pitchFamily="2" charset="2"/>
              </a:rPr>
              <a:t> NH</a:t>
            </a:r>
            <a:r>
              <a:rPr lang="en-US" baseline="-25000" dirty="0">
                <a:sym typeface="Wingdings" panose="05000000000000000000" pitchFamily="2" charset="2"/>
              </a:rPr>
              <a:t>3</a:t>
            </a:r>
          </a:p>
          <a:p>
            <a:r>
              <a:rPr lang="en-US" b="1" dirty="0">
                <a:solidFill>
                  <a:srgbClr val="92D050"/>
                </a:solidFill>
                <a:sym typeface="Wingdings" panose="05000000000000000000" pitchFamily="2" charset="2"/>
              </a:rPr>
              <a:t>2</a:t>
            </a:r>
            <a:r>
              <a:rPr lang="en-US" dirty="0">
                <a:sym typeface="Wingdings" panose="05000000000000000000" pitchFamily="2" charset="2"/>
              </a:rPr>
              <a:t> Na + </a:t>
            </a:r>
            <a:r>
              <a:rPr lang="en-US" b="1" dirty="0">
                <a:solidFill>
                  <a:srgbClr val="92D050"/>
                </a:solidFill>
                <a:sym typeface="Wingdings" panose="05000000000000000000" pitchFamily="2" charset="2"/>
              </a:rPr>
              <a:t>2</a:t>
            </a:r>
            <a:r>
              <a:rPr lang="en-US" dirty="0">
                <a:sym typeface="Wingdings" panose="05000000000000000000" pitchFamily="2" charset="2"/>
              </a:rPr>
              <a:t> H</a:t>
            </a:r>
            <a:r>
              <a:rPr lang="en-US" baseline="-25000" dirty="0">
                <a:sym typeface="Wingdings" panose="05000000000000000000" pitchFamily="2" charset="2"/>
              </a:rPr>
              <a:t>2</a:t>
            </a:r>
            <a:r>
              <a:rPr lang="en-US" dirty="0">
                <a:sym typeface="Wingdings" panose="05000000000000000000" pitchFamily="2" charset="2"/>
              </a:rPr>
              <a:t>O  </a:t>
            </a:r>
            <a:r>
              <a:rPr lang="en-US" b="1" dirty="0">
                <a:solidFill>
                  <a:srgbClr val="92D050"/>
                </a:solidFill>
                <a:sym typeface="Wingdings" panose="05000000000000000000" pitchFamily="2" charset="2"/>
              </a:rPr>
              <a:t>2</a:t>
            </a:r>
            <a:r>
              <a:rPr lang="en-US" dirty="0">
                <a:sym typeface="Wingdings" panose="05000000000000000000" pitchFamily="2" charset="2"/>
              </a:rPr>
              <a:t> </a:t>
            </a:r>
            <a:r>
              <a:rPr lang="en-US" dirty="0" err="1">
                <a:sym typeface="Wingdings" panose="05000000000000000000" pitchFamily="2" charset="2"/>
              </a:rPr>
              <a:t>NaOH</a:t>
            </a:r>
            <a:r>
              <a:rPr lang="en-US" dirty="0">
                <a:sym typeface="Wingdings" panose="05000000000000000000" pitchFamily="2" charset="2"/>
              </a:rPr>
              <a:t> + </a:t>
            </a:r>
            <a:r>
              <a:rPr lang="en-US" b="1" dirty="0">
                <a:solidFill>
                  <a:srgbClr val="92D050"/>
                </a:solidFill>
                <a:sym typeface="Wingdings" panose="05000000000000000000" pitchFamily="2" charset="2"/>
              </a:rPr>
              <a:t>1</a:t>
            </a:r>
            <a:r>
              <a:rPr lang="en-US" dirty="0">
                <a:sym typeface="Wingdings" panose="05000000000000000000" pitchFamily="2" charset="2"/>
              </a:rPr>
              <a:t> H</a:t>
            </a:r>
            <a:r>
              <a:rPr lang="en-US" baseline="-25000" dirty="0">
                <a:sym typeface="Wingdings" panose="05000000000000000000" pitchFamily="2" charset="2"/>
              </a:rPr>
              <a:t>2</a:t>
            </a:r>
          </a:p>
          <a:p>
            <a:endParaRPr lang="en-US" dirty="0"/>
          </a:p>
        </p:txBody>
      </p:sp>
    </p:spTree>
    <p:extLst>
      <p:ext uri="{BB962C8B-B14F-4D97-AF65-F5344CB8AC3E}">
        <p14:creationId xmlns:p14="http://schemas.microsoft.com/office/powerpoint/2010/main" val="257335301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Using Balanced Equations</a:t>
            </a:r>
          </a:p>
        </p:txBody>
      </p:sp>
      <p:sp>
        <p:nvSpPr>
          <p:cNvPr id="3" name="Content Placeholder 2"/>
          <p:cNvSpPr>
            <a:spLocks noGrp="1"/>
          </p:cNvSpPr>
          <p:nvPr>
            <p:ph idx="1"/>
          </p:nvPr>
        </p:nvSpPr>
        <p:spPr>
          <a:xfrm>
            <a:off x="0" y="5503334"/>
            <a:ext cx="12159299" cy="1188720"/>
          </a:xfrm>
        </p:spPr>
        <p:txBody>
          <a:bodyPr>
            <a:normAutofit/>
          </a:bodyPr>
          <a:lstStyle/>
          <a:p>
            <a:r>
              <a:rPr lang="en-US" dirty="0"/>
              <a:t>A balanced equation gives us a lot of information. It tells us the ratio that the molecules react in, the amount of moles that react, and we can use it to find the mass of the things that react.  </a:t>
            </a:r>
          </a:p>
        </p:txBody>
      </p:sp>
      <p:pic>
        <p:nvPicPr>
          <p:cNvPr id="4" name="Picture 12" descr="03_12-01UNT03"/>
          <p:cNvPicPr>
            <a:picLocks noChangeAspect="1" noChangeArrowheads="1"/>
          </p:cNvPicPr>
          <p:nvPr/>
        </p:nvPicPr>
        <p:blipFill>
          <a:blip r:embed="rId2">
            <a:extLst>
              <a:ext uri="{28A0092B-C50C-407E-A947-70E740481C1C}">
                <a14:useLocalDpi xmlns:a14="http://schemas.microsoft.com/office/drawing/2010/main" val="0"/>
              </a:ext>
            </a:extLst>
          </a:blip>
          <a:srcRect t="19176" b="6598"/>
          <a:stretch>
            <a:fillRect/>
          </a:stretch>
        </p:blipFill>
        <p:spPr>
          <a:xfrm>
            <a:off x="-24611" y="1774614"/>
            <a:ext cx="12183910" cy="3549226"/>
          </a:xfrm>
          <a:prstGeom prst="rect">
            <a:avLst/>
          </a:prstGeom>
        </p:spPr>
      </p:pic>
    </p:spTree>
    <p:extLst>
      <p:ext uri="{BB962C8B-B14F-4D97-AF65-F5344CB8AC3E}">
        <p14:creationId xmlns:p14="http://schemas.microsoft.com/office/powerpoint/2010/main" val="389161659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Using Balanced Equations</a:t>
            </a:r>
          </a:p>
        </p:txBody>
      </p:sp>
      <p:sp>
        <p:nvSpPr>
          <p:cNvPr id="3" name="Content Placeholder 2"/>
          <p:cNvSpPr>
            <a:spLocks noGrp="1"/>
          </p:cNvSpPr>
          <p:nvPr>
            <p:ph idx="1"/>
          </p:nvPr>
        </p:nvSpPr>
        <p:spPr/>
        <p:txBody>
          <a:bodyPr>
            <a:normAutofit/>
          </a:bodyPr>
          <a:lstStyle/>
          <a:p>
            <a:r>
              <a:rPr lang="en-US" dirty="0"/>
              <a:t>Once we have our balanced equations, we can do more math-y stuff with them. </a:t>
            </a:r>
          </a:p>
          <a:p>
            <a:endParaRPr lang="en-US" dirty="0"/>
          </a:p>
          <a:p>
            <a:r>
              <a:rPr lang="en-US" dirty="0"/>
              <a:t>We can do mole to mole calculations</a:t>
            </a:r>
          </a:p>
          <a:p>
            <a:r>
              <a:rPr lang="en-US" dirty="0"/>
              <a:t>We can do mole to mass calculations </a:t>
            </a:r>
          </a:p>
          <a:p>
            <a:r>
              <a:rPr lang="en-US" dirty="0"/>
              <a:t>We can do mass to mole calculations </a:t>
            </a:r>
          </a:p>
          <a:p>
            <a:r>
              <a:rPr lang="en-US" dirty="0"/>
              <a:t>We can do mass to mass calculations</a:t>
            </a:r>
          </a:p>
          <a:p>
            <a:endParaRPr lang="en-US" dirty="0"/>
          </a:p>
          <a:p>
            <a:r>
              <a:rPr lang="en-US" dirty="0"/>
              <a:t>These may sound kind of awful, but they actually aren’t so bad.</a:t>
            </a:r>
          </a:p>
        </p:txBody>
      </p:sp>
    </p:spTree>
    <p:extLst>
      <p:ext uri="{BB962C8B-B14F-4D97-AF65-F5344CB8AC3E}">
        <p14:creationId xmlns:p14="http://schemas.microsoft.com/office/powerpoint/2010/main" val="320279203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Mole to Mole Calculations</a:t>
            </a:r>
          </a:p>
        </p:txBody>
      </p:sp>
      <p:sp>
        <p:nvSpPr>
          <p:cNvPr id="3" name="Content Placeholder 2"/>
          <p:cNvSpPr>
            <a:spLocks noGrp="1"/>
          </p:cNvSpPr>
          <p:nvPr>
            <p:ph idx="1"/>
          </p:nvPr>
        </p:nvSpPr>
        <p:spPr>
          <a:xfrm>
            <a:off x="1097280" y="1845734"/>
            <a:ext cx="10058400" cy="4626186"/>
          </a:xfrm>
        </p:spPr>
        <p:txBody>
          <a:bodyPr>
            <a:normAutofit/>
          </a:bodyPr>
          <a:lstStyle/>
          <a:p>
            <a:r>
              <a:rPr lang="en-US" dirty="0"/>
              <a:t>The simplest of the stoichiometric calculations, these involve recognizing the ratio between products and reactants.</a:t>
            </a:r>
          </a:p>
          <a:p>
            <a:endParaRPr lang="en-US" dirty="0"/>
          </a:p>
          <a:p>
            <a:r>
              <a:rPr lang="en-US" dirty="0"/>
              <a:t>For example:</a:t>
            </a:r>
          </a:p>
          <a:p>
            <a:r>
              <a:rPr lang="en-US" sz="2200" dirty="0"/>
              <a:t> H</a:t>
            </a:r>
            <a:r>
              <a:rPr lang="en-US" sz="2200" baseline="-25000" dirty="0"/>
              <a:t>2</a:t>
            </a:r>
            <a:r>
              <a:rPr lang="en-US" sz="2200" dirty="0"/>
              <a:t> + O</a:t>
            </a:r>
            <a:r>
              <a:rPr lang="en-US" sz="2200" baseline="-25000" dirty="0"/>
              <a:t>2</a:t>
            </a:r>
            <a:r>
              <a:rPr lang="en-US" sz="2200" dirty="0"/>
              <a:t> </a:t>
            </a:r>
            <a:r>
              <a:rPr lang="en-US" sz="2200" dirty="0">
                <a:sym typeface="Wingdings" charset="0"/>
              </a:rPr>
              <a:t>  H</a:t>
            </a:r>
            <a:r>
              <a:rPr lang="en-US" sz="2200" baseline="-25000" dirty="0">
                <a:sym typeface="Wingdings" charset="0"/>
              </a:rPr>
              <a:t>2</a:t>
            </a:r>
            <a:r>
              <a:rPr lang="en-US" sz="2200" dirty="0">
                <a:sym typeface="Wingdings" charset="0"/>
              </a:rPr>
              <a:t>O</a:t>
            </a:r>
          </a:p>
          <a:p>
            <a:r>
              <a:rPr lang="en-US" sz="2200" dirty="0">
                <a:sym typeface="Wingdings" charset="0"/>
              </a:rPr>
              <a:t>If we react 1 mole O</a:t>
            </a:r>
            <a:r>
              <a:rPr lang="en-US" sz="2200" baseline="-25000" dirty="0">
                <a:sym typeface="Wingdings" charset="0"/>
              </a:rPr>
              <a:t>2 </a:t>
            </a:r>
            <a:r>
              <a:rPr lang="en-US" sz="2200" dirty="0">
                <a:sym typeface="Wingdings" charset="0"/>
              </a:rPr>
              <a:t>with unlimited H</a:t>
            </a:r>
            <a:r>
              <a:rPr lang="en-US" sz="2200" baseline="-25000" dirty="0">
                <a:sym typeface="Wingdings" charset="0"/>
              </a:rPr>
              <a:t>2</a:t>
            </a:r>
            <a:r>
              <a:rPr lang="en-US" sz="2200" dirty="0">
                <a:sym typeface="Wingdings" charset="0"/>
              </a:rPr>
              <a:t> gas, how many moles of H</a:t>
            </a:r>
            <a:r>
              <a:rPr lang="en-US" sz="2200" baseline="-25000" dirty="0">
                <a:sym typeface="Wingdings" charset="0"/>
              </a:rPr>
              <a:t>2</a:t>
            </a:r>
            <a:r>
              <a:rPr lang="en-US" sz="2200" dirty="0">
                <a:sym typeface="Wingdings" charset="0"/>
              </a:rPr>
              <a:t>O will be produced?</a:t>
            </a:r>
          </a:p>
          <a:p>
            <a:endParaRPr lang="en-US" sz="400" dirty="0">
              <a:sym typeface="Wingdings" panose="05000000000000000000" pitchFamily="2" charset="2"/>
            </a:endParaRPr>
          </a:p>
          <a:p>
            <a:r>
              <a:rPr lang="en-US" dirty="0">
                <a:sym typeface="Wingdings" panose="05000000000000000000" pitchFamily="2" charset="2"/>
              </a:rPr>
              <a:t>Follow these steps:</a:t>
            </a:r>
          </a:p>
          <a:p>
            <a:r>
              <a:rPr lang="en-US" dirty="0"/>
              <a:t>Balance the equation</a:t>
            </a:r>
            <a:endParaRPr lang="en-US" dirty="0">
              <a:sym typeface="Wingdings" panose="05000000000000000000" pitchFamily="2" charset="2"/>
            </a:endParaRPr>
          </a:p>
          <a:p>
            <a:r>
              <a:rPr lang="en-US" dirty="0"/>
              <a:t>Convert given moles to unknown mole (Use mole ratio)</a:t>
            </a:r>
          </a:p>
          <a:p>
            <a:endParaRPr lang="en-US" dirty="0">
              <a:sym typeface="Wingdings" panose="05000000000000000000" pitchFamily="2" charset="2"/>
            </a:endParaRPr>
          </a:p>
          <a:p>
            <a:endParaRPr lang="en-US" dirty="0">
              <a:sym typeface="Wingdings" panose="05000000000000000000" pitchFamily="2" charset="2"/>
            </a:endParaRPr>
          </a:p>
        </p:txBody>
      </p:sp>
    </p:spTree>
    <p:extLst>
      <p:ext uri="{BB962C8B-B14F-4D97-AF65-F5344CB8AC3E}">
        <p14:creationId xmlns:p14="http://schemas.microsoft.com/office/powerpoint/2010/main" val="34571933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Mole to Mole Calculations Practice</a:t>
            </a:r>
          </a:p>
        </p:txBody>
      </p:sp>
      <p:sp>
        <p:nvSpPr>
          <p:cNvPr id="3" name="Content Placeholder 2"/>
          <p:cNvSpPr>
            <a:spLocks noGrp="1"/>
          </p:cNvSpPr>
          <p:nvPr>
            <p:ph idx="1"/>
          </p:nvPr>
        </p:nvSpPr>
        <p:spPr>
          <a:xfrm>
            <a:off x="599440" y="1845734"/>
            <a:ext cx="11176000" cy="4534746"/>
          </a:xfrm>
        </p:spPr>
        <p:txBody>
          <a:bodyPr>
            <a:normAutofit/>
          </a:bodyPr>
          <a:lstStyle/>
          <a:p>
            <a:pPr lvl="0">
              <a:buClr>
                <a:srgbClr val="E48312"/>
              </a:buClr>
            </a:pPr>
            <a:r>
              <a:rPr lang="en-US" dirty="0"/>
              <a:t>Given the equation C + O</a:t>
            </a:r>
            <a:r>
              <a:rPr lang="en-US" baseline="-25000" dirty="0"/>
              <a:t>2</a:t>
            </a:r>
            <a:r>
              <a:rPr lang="en-US" dirty="0"/>
              <a:t> </a:t>
            </a:r>
            <a:r>
              <a:rPr lang="en-US" dirty="0">
                <a:sym typeface="Wingdings" panose="05000000000000000000" pitchFamily="2" charset="2"/>
              </a:rPr>
              <a:t> CO</a:t>
            </a:r>
            <a:r>
              <a:rPr lang="en-US" baseline="-25000" dirty="0">
                <a:sym typeface="Wingdings" panose="05000000000000000000" pitchFamily="2" charset="2"/>
              </a:rPr>
              <a:t>2 </a:t>
            </a:r>
            <a:r>
              <a:rPr lang="en-US" dirty="0">
                <a:sym typeface="Wingdings" panose="05000000000000000000" pitchFamily="2" charset="2"/>
              </a:rPr>
              <a:t>how many moles of carbon are needed to make 4 moles of CO</a:t>
            </a:r>
            <a:r>
              <a:rPr lang="en-US" baseline="-25000" dirty="0">
                <a:sym typeface="Wingdings" panose="05000000000000000000" pitchFamily="2" charset="2"/>
              </a:rPr>
              <a:t>2</a:t>
            </a:r>
            <a:r>
              <a:rPr lang="en-US" dirty="0">
                <a:sym typeface="Wingdings" panose="05000000000000000000" pitchFamily="2" charset="2"/>
              </a:rPr>
              <a:t>? </a:t>
            </a:r>
            <a:endParaRPr lang="en-US" b="1" dirty="0">
              <a:solidFill>
                <a:srgbClr val="000000">
                  <a:lumMod val="75000"/>
                  <a:lumOff val="25000"/>
                </a:srgbClr>
              </a:solidFill>
              <a:sym typeface="Wingdings" panose="05000000000000000000" pitchFamily="2" charset="2"/>
            </a:endParaRPr>
          </a:p>
          <a:p>
            <a:pPr lvl="0">
              <a:buClr>
                <a:srgbClr val="E48312"/>
              </a:buClr>
            </a:pPr>
            <a:endParaRPr lang="en-US" sz="2200" dirty="0">
              <a:sym typeface="Wingdings" charset="0"/>
            </a:endParaRPr>
          </a:p>
          <a:p>
            <a:pPr lvl="0">
              <a:buClr>
                <a:srgbClr val="E48312"/>
              </a:buClr>
            </a:pPr>
            <a:r>
              <a:rPr lang="en-US" sz="2200" dirty="0">
                <a:sym typeface="Wingdings" charset="0"/>
              </a:rPr>
              <a:t>C</a:t>
            </a:r>
            <a:r>
              <a:rPr lang="en-US" sz="2200" baseline="-25000" dirty="0">
                <a:sym typeface="Wingdings" charset="0"/>
              </a:rPr>
              <a:t>3</a:t>
            </a:r>
            <a:r>
              <a:rPr lang="en-US" sz="2200" dirty="0">
                <a:sym typeface="Wingdings" charset="0"/>
              </a:rPr>
              <a:t>H</a:t>
            </a:r>
            <a:r>
              <a:rPr lang="en-US" sz="2200" baseline="-25000" dirty="0">
                <a:sym typeface="Wingdings" charset="0"/>
              </a:rPr>
              <a:t>8 </a:t>
            </a:r>
            <a:r>
              <a:rPr lang="en-US" sz="2200" dirty="0">
                <a:sym typeface="Wingdings" charset="0"/>
              </a:rPr>
              <a:t> + O</a:t>
            </a:r>
            <a:r>
              <a:rPr lang="en-US" sz="2200" baseline="-25000" dirty="0">
                <a:sym typeface="Wingdings" charset="0"/>
              </a:rPr>
              <a:t>2</a:t>
            </a:r>
            <a:r>
              <a:rPr lang="en-US" sz="2200" dirty="0">
                <a:sym typeface="Wingdings" charset="0"/>
              </a:rPr>
              <a:t> </a:t>
            </a:r>
            <a:r>
              <a:rPr lang="en-US" sz="2200" dirty="0">
                <a:sym typeface="Wingdings"/>
              </a:rPr>
              <a:t> CO</a:t>
            </a:r>
            <a:r>
              <a:rPr lang="en-US" sz="2200" baseline="-25000" dirty="0">
                <a:sym typeface="Wingdings"/>
              </a:rPr>
              <a:t>2 </a:t>
            </a:r>
            <a:r>
              <a:rPr lang="en-US" sz="2200" dirty="0">
                <a:sym typeface="Wingdings"/>
              </a:rPr>
              <a:t> + H</a:t>
            </a:r>
            <a:r>
              <a:rPr lang="en-US" sz="2200" baseline="-25000" dirty="0">
                <a:sym typeface="Wingdings"/>
              </a:rPr>
              <a:t>2</a:t>
            </a:r>
            <a:r>
              <a:rPr lang="en-US" sz="2200" dirty="0">
                <a:sym typeface="Wingdings"/>
              </a:rPr>
              <a:t>O  How many  moles </a:t>
            </a:r>
            <a:r>
              <a:rPr lang="en-US" sz="2200" dirty="0">
                <a:sym typeface="Wingdings" charset="0"/>
              </a:rPr>
              <a:t>O</a:t>
            </a:r>
            <a:r>
              <a:rPr lang="en-US" sz="2200" baseline="-25000" dirty="0">
                <a:sym typeface="Wingdings" charset="0"/>
              </a:rPr>
              <a:t>2</a:t>
            </a:r>
            <a:r>
              <a:rPr lang="en-US" sz="2200" dirty="0">
                <a:sym typeface="Wingdings" charset="0"/>
              </a:rPr>
              <a:t> will react completely with 5 </a:t>
            </a:r>
            <a:r>
              <a:rPr lang="en-US" sz="2200" dirty="0" err="1">
                <a:sym typeface="Wingdings" charset="0"/>
              </a:rPr>
              <a:t>mol</a:t>
            </a:r>
            <a:r>
              <a:rPr lang="en-US" sz="2200" dirty="0">
                <a:sym typeface="Wingdings" charset="0"/>
              </a:rPr>
              <a:t> C</a:t>
            </a:r>
            <a:r>
              <a:rPr lang="en-US" sz="2200" baseline="-25000" dirty="0">
                <a:sym typeface="Wingdings" charset="0"/>
              </a:rPr>
              <a:t>3</a:t>
            </a:r>
            <a:r>
              <a:rPr lang="en-US" sz="2200" dirty="0">
                <a:sym typeface="Wingdings" charset="0"/>
              </a:rPr>
              <a:t>H</a:t>
            </a:r>
            <a:r>
              <a:rPr lang="en-US" sz="2200" baseline="-25000" dirty="0">
                <a:sym typeface="Wingdings" charset="0"/>
              </a:rPr>
              <a:t>8</a:t>
            </a:r>
            <a:r>
              <a:rPr lang="en-US" sz="2200" dirty="0">
                <a:sym typeface="Wingdings" charset="0"/>
              </a:rPr>
              <a:t> ? </a:t>
            </a:r>
            <a:endParaRPr lang="en-US" sz="2200" baseline="-25000" dirty="0">
              <a:solidFill>
                <a:srgbClr val="000000">
                  <a:lumMod val="75000"/>
                  <a:lumOff val="25000"/>
                </a:srgbClr>
              </a:solidFill>
              <a:sym typeface="Wingdings" charset="0"/>
            </a:endParaRPr>
          </a:p>
          <a:p>
            <a:endParaRPr lang="en-US" sz="1050" dirty="0">
              <a:sym typeface="Wingdings" panose="05000000000000000000" pitchFamily="2" charset="2"/>
            </a:endParaRPr>
          </a:p>
          <a:p>
            <a:r>
              <a:rPr lang="en-US" sz="2200" dirty="0">
                <a:sym typeface="Wingdings" charset="0"/>
              </a:rPr>
              <a:t>KClO</a:t>
            </a:r>
            <a:r>
              <a:rPr lang="en-US" sz="2200" baseline="-25000" dirty="0">
                <a:sym typeface="Wingdings" charset="0"/>
              </a:rPr>
              <a:t>3</a:t>
            </a:r>
            <a:r>
              <a:rPr lang="en-US" sz="2200" dirty="0">
                <a:sym typeface="Wingdings" charset="0"/>
              </a:rPr>
              <a:t> </a:t>
            </a:r>
            <a:r>
              <a:rPr lang="en-US" sz="2200" dirty="0">
                <a:sym typeface="Wingdings"/>
              </a:rPr>
              <a:t>    </a:t>
            </a:r>
            <a:r>
              <a:rPr lang="en-US" sz="2200" dirty="0" err="1">
                <a:sym typeface="Wingdings"/>
              </a:rPr>
              <a:t>KCl</a:t>
            </a:r>
            <a:r>
              <a:rPr lang="en-US" sz="2200" dirty="0">
                <a:sym typeface="Wingdings"/>
              </a:rPr>
              <a:t>  +   O</a:t>
            </a:r>
            <a:r>
              <a:rPr lang="en-US" sz="2200" baseline="-25000" dirty="0">
                <a:sym typeface="Wingdings"/>
              </a:rPr>
              <a:t>2</a:t>
            </a:r>
            <a:r>
              <a:rPr lang="en-US" sz="2200" dirty="0">
                <a:sym typeface="Wingdings"/>
              </a:rPr>
              <a:t>  </a:t>
            </a:r>
          </a:p>
          <a:p>
            <a:pPr lvl="0">
              <a:buClr>
                <a:srgbClr val="E48312"/>
              </a:buClr>
            </a:pPr>
            <a:r>
              <a:rPr lang="en-US" sz="2200" dirty="0">
                <a:sym typeface="Wingdings"/>
              </a:rPr>
              <a:t>a) If we start with 2 moles of the reactant, how many moles of each product will be produced? </a:t>
            </a:r>
            <a:endParaRPr lang="en-US" sz="2200" baseline="-25000" dirty="0">
              <a:solidFill>
                <a:srgbClr val="000000">
                  <a:lumMod val="75000"/>
                  <a:lumOff val="25000"/>
                </a:srgbClr>
              </a:solidFill>
              <a:sym typeface="Wingdings" charset="0"/>
            </a:endParaRPr>
          </a:p>
          <a:p>
            <a:r>
              <a:rPr lang="en-US" sz="2200" dirty="0">
                <a:sym typeface="Wingdings"/>
              </a:rPr>
              <a:t>b) If we start with 1 mole of the reactant, how many moles of each product will be produced?</a:t>
            </a:r>
          </a:p>
          <a:p>
            <a:pPr lvl="0">
              <a:buClr>
                <a:srgbClr val="E48312"/>
              </a:buClr>
            </a:pPr>
            <a:endParaRPr lang="en-US" sz="2200" dirty="0">
              <a:solidFill>
                <a:srgbClr val="000000">
                  <a:lumMod val="75000"/>
                  <a:lumOff val="25000"/>
                </a:srgbClr>
              </a:solidFill>
              <a:sym typeface="Wingdings" charset="0"/>
            </a:endParaRPr>
          </a:p>
          <a:p>
            <a:endParaRPr lang="en-US" sz="2200" dirty="0">
              <a:sym typeface="Wingdings" charset="0"/>
            </a:endParaRPr>
          </a:p>
          <a:p>
            <a:endParaRPr lang="en-US" dirty="0">
              <a:sym typeface="Wingdings" panose="05000000000000000000" pitchFamily="2" charset="2"/>
            </a:endParaRPr>
          </a:p>
        </p:txBody>
      </p:sp>
    </p:spTree>
    <p:extLst>
      <p:ext uri="{BB962C8B-B14F-4D97-AF65-F5344CB8AC3E}">
        <p14:creationId xmlns:p14="http://schemas.microsoft.com/office/powerpoint/2010/main" val="219076986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Mole to Mole Calculations Practice</a:t>
            </a:r>
          </a:p>
        </p:txBody>
      </p:sp>
      <p:sp>
        <p:nvSpPr>
          <p:cNvPr id="3" name="Content Placeholder 2"/>
          <p:cNvSpPr>
            <a:spLocks noGrp="1"/>
          </p:cNvSpPr>
          <p:nvPr>
            <p:ph idx="1"/>
          </p:nvPr>
        </p:nvSpPr>
        <p:spPr>
          <a:xfrm>
            <a:off x="599440" y="1845734"/>
            <a:ext cx="11176000" cy="4534746"/>
          </a:xfrm>
        </p:spPr>
        <p:txBody>
          <a:bodyPr>
            <a:normAutofit/>
          </a:bodyPr>
          <a:lstStyle/>
          <a:p>
            <a:pPr lvl="0">
              <a:buClr>
                <a:srgbClr val="E48312"/>
              </a:buClr>
            </a:pPr>
            <a:r>
              <a:rPr lang="en-US" dirty="0"/>
              <a:t>Given the equation C + O</a:t>
            </a:r>
            <a:r>
              <a:rPr lang="en-US" baseline="-25000" dirty="0"/>
              <a:t>2</a:t>
            </a:r>
            <a:r>
              <a:rPr lang="en-US" dirty="0"/>
              <a:t> </a:t>
            </a:r>
            <a:r>
              <a:rPr lang="en-US" dirty="0">
                <a:sym typeface="Wingdings" panose="05000000000000000000" pitchFamily="2" charset="2"/>
              </a:rPr>
              <a:t> CO</a:t>
            </a:r>
            <a:r>
              <a:rPr lang="en-US" baseline="-25000" dirty="0">
                <a:sym typeface="Wingdings" panose="05000000000000000000" pitchFamily="2" charset="2"/>
              </a:rPr>
              <a:t>2 </a:t>
            </a:r>
            <a:r>
              <a:rPr lang="en-US" dirty="0">
                <a:sym typeface="Wingdings" panose="05000000000000000000" pitchFamily="2" charset="2"/>
              </a:rPr>
              <a:t>how many moles of carbon are needed to make 4 moles of CO</a:t>
            </a:r>
            <a:r>
              <a:rPr lang="en-US" baseline="-25000" dirty="0">
                <a:sym typeface="Wingdings" panose="05000000000000000000" pitchFamily="2" charset="2"/>
              </a:rPr>
              <a:t>2</a:t>
            </a:r>
            <a:r>
              <a:rPr lang="en-US" dirty="0">
                <a:sym typeface="Wingdings" panose="05000000000000000000" pitchFamily="2" charset="2"/>
              </a:rPr>
              <a:t>? </a:t>
            </a:r>
            <a:r>
              <a:rPr lang="en-US" b="1" dirty="0">
                <a:solidFill>
                  <a:srgbClr val="92D050"/>
                </a:solidFill>
                <a:sym typeface="Wingdings" panose="05000000000000000000" pitchFamily="2" charset="2"/>
              </a:rPr>
              <a:t>4 moles of C</a:t>
            </a:r>
            <a:endParaRPr lang="en-US" b="1" dirty="0">
              <a:solidFill>
                <a:srgbClr val="000000">
                  <a:lumMod val="75000"/>
                  <a:lumOff val="25000"/>
                </a:srgbClr>
              </a:solidFill>
              <a:sym typeface="Wingdings" panose="05000000000000000000" pitchFamily="2" charset="2"/>
            </a:endParaRPr>
          </a:p>
          <a:p>
            <a:pPr lvl="0">
              <a:buClr>
                <a:srgbClr val="E48312"/>
              </a:buClr>
            </a:pPr>
            <a:endParaRPr lang="en-US" sz="2200" dirty="0">
              <a:sym typeface="Wingdings" charset="0"/>
            </a:endParaRPr>
          </a:p>
          <a:p>
            <a:pPr lvl="0">
              <a:buClr>
                <a:srgbClr val="E48312"/>
              </a:buClr>
            </a:pPr>
            <a:r>
              <a:rPr lang="en-US" sz="2200" dirty="0">
                <a:sym typeface="Wingdings" charset="0"/>
              </a:rPr>
              <a:t>C</a:t>
            </a:r>
            <a:r>
              <a:rPr lang="en-US" sz="2200" baseline="-25000" dirty="0">
                <a:sym typeface="Wingdings" charset="0"/>
              </a:rPr>
              <a:t>3</a:t>
            </a:r>
            <a:r>
              <a:rPr lang="en-US" sz="2200" dirty="0">
                <a:sym typeface="Wingdings" charset="0"/>
              </a:rPr>
              <a:t>H</a:t>
            </a:r>
            <a:r>
              <a:rPr lang="en-US" sz="2200" baseline="-25000" dirty="0">
                <a:sym typeface="Wingdings" charset="0"/>
              </a:rPr>
              <a:t>8 </a:t>
            </a:r>
            <a:r>
              <a:rPr lang="en-US" sz="2200" dirty="0">
                <a:sym typeface="Wingdings" charset="0"/>
              </a:rPr>
              <a:t> + O</a:t>
            </a:r>
            <a:r>
              <a:rPr lang="en-US" sz="2200" baseline="-25000" dirty="0">
                <a:sym typeface="Wingdings" charset="0"/>
              </a:rPr>
              <a:t>2</a:t>
            </a:r>
            <a:r>
              <a:rPr lang="en-US" sz="2200" dirty="0">
                <a:sym typeface="Wingdings" charset="0"/>
              </a:rPr>
              <a:t> </a:t>
            </a:r>
            <a:r>
              <a:rPr lang="en-US" sz="2200" dirty="0">
                <a:sym typeface="Wingdings"/>
              </a:rPr>
              <a:t> CO</a:t>
            </a:r>
            <a:r>
              <a:rPr lang="en-US" sz="2200" baseline="-25000" dirty="0">
                <a:sym typeface="Wingdings"/>
              </a:rPr>
              <a:t>2 </a:t>
            </a:r>
            <a:r>
              <a:rPr lang="en-US" sz="2200" dirty="0">
                <a:sym typeface="Wingdings"/>
              </a:rPr>
              <a:t> + H</a:t>
            </a:r>
            <a:r>
              <a:rPr lang="en-US" sz="2200" baseline="-25000" dirty="0">
                <a:sym typeface="Wingdings"/>
              </a:rPr>
              <a:t>2</a:t>
            </a:r>
            <a:r>
              <a:rPr lang="en-US" sz="2200" dirty="0">
                <a:sym typeface="Wingdings"/>
              </a:rPr>
              <a:t>O  How many  moles </a:t>
            </a:r>
            <a:r>
              <a:rPr lang="en-US" sz="2200" dirty="0">
                <a:sym typeface="Wingdings" charset="0"/>
              </a:rPr>
              <a:t>O</a:t>
            </a:r>
            <a:r>
              <a:rPr lang="en-US" sz="2200" baseline="-25000" dirty="0">
                <a:sym typeface="Wingdings" charset="0"/>
              </a:rPr>
              <a:t>2</a:t>
            </a:r>
            <a:r>
              <a:rPr lang="en-US" sz="2200" dirty="0">
                <a:sym typeface="Wingdings" charset="0"/>
              </a:rPr>
              <a:t> will react completely with 5 </a:t>
            </a:r>
            <a:r>
              <a:rPr lang="en-US" sz="2200" dirty="0" err="1">
                <a:sym typeface="Wingdings" charset="0"/>
              </a:rPr>
              <a:t>mol</a:t>
            </a:r>
            <a:r>
              <a:rPr lang="en-US" sz="2200" dirty="0">
                <a:sym typeface="Wingdings" charset="0"/>
              </a:rPr>
              <a:t> C</a:t>
            </a:r>
            <a:r>
              <a:rPr lang="en-US" sz="2200" baseline="-25000" dirty="0">
                <a:sym typeface="Wingdings" charset="0"/>
              </a:rPr>
              <a:t>3</a:t>
            </a:r>
            <a:r>
              <a:rPr lang="en-US" sz="2200" dirty="0">
                <a:sym typeface="Wingdings" charset="0"/>
              </a:rPr>
              <a:t>H</a:t>
            </a:r>
            <a:r>
              <a:rPr lang="en-US" sz="2200" baseline="-25000" dirty="0">
                <a:sym typeface="Wingdings" charset="0"/>
              </a:rPr>
              <a:t>8</a:t>
            </a:r>
            <a:r>
              <a:rPr lang="en-US" sz="2200" dirty="0">
                <a:sym typeface="Wingdings" charset="0"/>
              </a:rPr>
              <a:t> ? </a:t>
            </a:r>
            <a:r>
              <a:rPr lang="en-US" b="1" dirty="0">
                <a:solidFill>
                  <a:srgbClr val="92D050"/>
                </a:solidFill>
                <a:sym typeface="Wingdings" panose="05000000000000000000" pitchFamily="2" charset="2"/>
              </a:rPr>
              <a:t>25 </a:t>
            </a:r>
            <a:r>
              <a:rPr lang="en-US" b="1" dirty="0" err="1">
                <a:solidFill>
                  <a:srgbClr val="92D050"/>
                </a:solidFill>
                <a:sym typeface="Wingdings" panose="05000000000000000000" pitchFamily="2" charset="2"/>
              </a:rPr>
              <a:t>mol</a:t>
            </a:r>
            <a:r>
              <a:rPr lang="en-US" b="1" dirty="0">
                <a:solidFill>
                  <a:srgbClr val="92D050"/>
                </a:solidFill>
                <a:sym typeface="Wingdings" panose="05000000000000000000" pitchFamily="2" charset="2"/>
              </a:rPr>
              <a:t> O</a:t>
            </a:r>
            <a:r>
              <a:rPr lang="en-US" b="1" baseline="-25000" dirty="0">
                <a:solidFill>
                  <a:srgbClr val="92D050"/>
                </a:solidFill>
                <a:sym typeface="Wingdings" panose="05000000000000000000" pitchFamily="2" charset="2"/>
              </a:rPr>
              <a:t>2</a:t>
            </a:r>
            <a:endParaRPr lang="en-US" sz="2200" baseline="-25000" dirty="0">
              <a:solidFill>
                <a:srgbClr val="000000">
                  <a:lumMod val="75000"/>
                  <a:lumOff val="25000"/>
                </a:srgbClr>
              </a:solidFill>
              <a:sym typeface="Wingdings" charset="0"/>
            </a:endParaRPr>
          </a:p>
          <a:p>
            <a:endParaRPr lang="en-US" sz="1050" dirty="0">
              <a:sym typeface="Wingdings" panose="05000000000000000000" pitchFamily="2" charset="2"/>
            </a:endParaRPr>
          </a:p>
          <a:p>
            <a:r>
              <a:rPr lang="en-US" sz="2200" dirty="0">
                <a:sym typeface="Wingdings" charset="0"/>
              </a:rPr>
              <a:t>KClO</a:t>
            </a:r>
            <a:r>
              <a:rPr lang="en-US" sz="2200" baseline="-25000" dirty="0">
                <a:sym typeface="Wingdings" charset="0"/>
              </a:rPr>
              <a:t>3</a:t>
            </a:r>
            <a:r>
              <a:rPr lang="en-US" sz="2200" dirty="0">
                <a:sym typeface="Wingdings" charset="0"/>
              </a:rPr>
              <a:t> </a:t>
            </a:r>
            <a:r>
              <a:rPr lang="en-US" sz="2200" dirty="0">
                <a:sym typeface="Wingdings"/>
              </a:rPr>
              <a:t>    </a:t>
            </a:r>
            <a:r>
              <a:rPr lang="en-US" sz="2200" dirty="0" err="1">
                <a:sym typeface="Wingdings"/>
              </a:rPr>
              <a:t>KCl</a:t>
            </a:r>
            <a:r>
              <a:rPr lang="en-US" sz="2200" dirty="0">
                <a:sym typeface="Wingdings"/>
              </a:rPr>
              <a:t>  +   O</a:t>
            </a:r>
            <a:r>
              <a:rPr lang="en-US" sz="2200" baseline="-25000" dirty="0">
                <a:sym typeface="Wingdings"/>
              </a:rPr>
              <a:t>2</a:t>
            </a:r>
            <a:r>
              <a:rPr lang="en-US" sz="2200" dirty="0">
                <a:sym typeface="Wingdings"/>
              </a:rPr>
              <a:t>  </a:t>
            </a:r>
          </a:p>
          <a:p>
            <a:pPr lvl="0">
              <a:buClr>
                <a:srgbClr val="E48312"/>
              </a:buClr>
            </a:pPr>
            <a:r>
              <a:rPr lang="en-US" sz="2200" dirty="0">
                <a:sym typeface="Wingdings"/>
              </a:rPr>
              <a:t>a) If we start with 2 moles of the reactant, how many moles of each product will be produced?    </a:t>
            </a:r>
            <a:r>
              <a:rPr lang="en-US" b="1" dirty="0">
                <a:solidFill>
                  <a:srgbClr val="92D050"/>
                </a:solidFill>
                <a:sym typeface="Wingdings" panose="05000000000000000000" pitchFamily="2" charset="2"/>
              </a:rPr>
              <a:t>2 moles of </a:t>
            </a:r>
            <a:r>
              <a:rPr lang="en-US" b="1" dirty="0" err="1">
                <a:solidFill>
                  <a:srgbClr val="92D050"/>
                </a:solidFill>
                <a:sym typeface="Wingdings" panose="05000000000000000000" pitchFamily="2" charset="2"/>
              </a:rPr>
              <a:t>KCl</a:t>
            </a:r>
            <a:r>
              <a:rPr lang="en-US" b="1" dirty="0">
                <a:solidFill>
                  <a:srgbClr val="92D050"/>
                </a:solidFill>
                <a:sym typeface="Wingdings" panose="05000000000000000000" pitchFamily="2" charset="2"/>
              </a:rPr>
              <a:t>, 3 moles of O</a:t>
            </a:r>
            <a:r>
              <a:rPr lang="en-US" b="1" baseline="-25000" dirty="0">
                <a:solidFill>
                  <a:srgbClr val="92D050"/>
                </a:solidFill>
                <a:sym typeface="Wingdings" panose="05000000000000000000" pitchFamily="2" charset="2"/>
              </a:rPr>
              <a:t>2</a:t>
            </a:r>
            <a:endParaRPr lang="en-US" sz="2200" baseline="-25000" dirty="0">
              <a:solidFill>
                <a:srgbClr val="000000">
                  <a:lumMod val="75000"/>
                  <a:lumOff val="25000"/>
                </a:srgbClr>
              </a:solidFill>
              <a:sym typeface="Wingdings" charset="0"/>
            </a:endParaRPr>
          </a:p>
          <a:p>
            <a:r>
              <a:rPr lang="en-US" sz="2200" dirty="0">
                <a:sym typeface="Wingdings"/>
              </a:rPr>
              <a:t>b) If we start with 1 mole of the reactant, how many moles of each product will be produced?</a:t>
            </a:r>
          </a:p>
          <a:p>
            <a:pPr lvl="0">
              <a:buClr>
                <a:srgbClr val="E48312"/>
              </a:buClr>
            </a:pPr>
            <a:r>
              <a:rPr lang="en-US" b="1" dirty="0">
                <a:solidFill>
                  <a:srgbClr val="92D050"/>
                </a:solidFill>
                <a:sym typeface="Wingdings" panose="05000000000000000000" pitchFamily="2" charset="2"/>
              </a:rPr>
              <a:t>1 mole of </a:t>
            </a:r>
            <a:r>
              <a:rPr lang="en-US" b="1" dirty="0" err="1">
                <a:solidFill>
                  <a:srgbClr val="92D050"/>
                </a:solidFill>
                <a:sym typeface="Wingdings" panose="05000000000000000000" pitchFamily="2" charset="2"/>
              </a:rPr>
              <a:t>KCl</a:t>
            </a:r>
            <a:r>
              <a:rPr lang="en-US" b="1" dirty="0">
                <a:solidFill>
                  <a:srgbClr val="92D050"/>
                </a:solidFill>
                <a:sym typeface="Wingdings" panose="05000000000000000000" pitchFamily="2" charset="2"/>
              </a:rPr>
              <a:t>, 1.5 moles of O</a:t>
            </a:r>
            <a:r>
              <a:rPr lang="en-US" b="1" baseline="-25000" dirty="0">
                <a:solidFill>
                  <a:srgbClr val="92D050"/>
                </a:solidFill>
                <a:sym typeface="Wingdings" panose="05000000000000000000" pitchFamily="2" charset="2"/>
              </a:rPr>
              <a:t>2</a:t>
            </a:r>
            <a:endParaRPr lang="en-US" sz="2200" dirty="0">
              <a:solidFill>
                <a:srgbClr val="000000">
                  <a:lumMod val="75000"/>
                  <a:lumOff val="25000"/>
                </a:srgbClr>
              </a:solidFill>
              <a:sym typeface="Wingdings" charset="0"/>
            </a:endParaRPr>
          </a:p>
          <a:p>
            <a:endParaRPr lang="en-US" sz="2200" dirty="0">
              <a:sym typeface="Wingdings" charset="0"/>
            </a:endParaRPr>
          </a:p>
          <a:p>
            <a:endParaRPr lang="en-US" dirty="0">
              <a:sym typeface="Wingdings" panose="05000000000000000000" pitchFamily="2" charset="2"/>
            </a:endParaRPr>
          </a:p>
        </p:txBody>
      </p:sp>
    </p:spTree>
    <p:extLst>
      <p:ext uri="{BB962C8B-B14F-4D97-AF65-F5344CB8AC3E}">
        <p14:creationId xmlns:p14="http://schemas.microsoft.com/office/powerpoint/2010/main" val="84488350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Mole to Mass Calculations</a:t>
            </a:r>
          </a:p>
        </p:txBody>
      </p:sp>
      <p:sp>
        <p:nvSpPr>
          <p:cNvPr id="3" name="Content Placeholder 2"/>
          <p:cNvSpPr>
            <a:spLocks noGrp="1"/>
          </p:cNvSpPr>
          <p:nvPr>
            <p:ph idx="1"/>
          </p:nvPr>
        </p:nvSpPr>
        <p:spPr>
          <a:xfrm>
            <a:off x="1097280" y="1845734"/>
            <a:ext cx="10058400" cy="4422986"/>
          </a:xfrm>
        </p:spPr>
        <p:txBody>
          <a:bodyPr>
            <a:normAutofit fontScale="92500" lnSpcReduction="10000"/>
          </a:bodyPr>
          <a:lstStyle/>
          <a:p>
            <a:r>
              <a:rPr lang="en-US" dirty="0"/>
              <a:t>In these problems, the goal is to take moles of a reactant and figure out how many grams of a product it can make. </a:t>
            </a:r>
          </a:p>
          <a:p>
            <a:r>
              <a:rPr lang="en-US" dirty="0"/>
              <a:t>For example:</a:t>
            </a:r>
          </a:p>
          <a:p>
            <a:r>
              <a:rPr lang="en-US" dirty="0"/>
              <a:t> H</a:t>
            </a:r>
            <a:r>
              <a:rPr lang="en-US" baseline="-25000" dirty="0"/>
              <a:t>2</a:t>
            </a:r>
            <a:r>
              <a:rPr lang="en-US" dirty="0"/>
              <a:t> + O</a:t>
            </a:r>
            <a:r>
              <a:rPr lang="en-US" baseline="-25000" dirty="0"/>
              <a:t>2</a:t>
            </a:r>
            <a:r>
              <a:rPr lang="en-US" dirty="0"/>
              <a:t> </a:t>
            </a:r>
            <a:r>
              <a:rPr lang="en-US" dirty="0">
                <a:sym typeface="Wingdings" charset="0"/>
              </a:rPr>
              <a:t>  H</a:t>
            </a:r>
            <a:r>
              <a:rPr lang="en-US" baseline="-25000" dirty="0">
                <a:sym typeface="Wingdings" charset="0"/>
              </a:rPr>
              <a:t>2</a:t>
            </a:r>
            <a:r>
              <a:rPr lang="en-US" dirty="0">
                <a:sym typeface="Wingdings" charset="0"/>
              </a:rPr>
              <a:t>O</a:t>
            </a:r>
          </a:p>
          <a:p>
            <a:r>
              <a:rPr lang="en-US" dirty="0">
                <a:sym typeface="Wingdings" charset="0"/>
              </a:rPr>
              <a:t>If we react 3 moles O</a:t>
            </a:r>
            <a:r>
              <a:rPr lang="en-US" baseline="-25000" dirty="0">
                <a:sym typeface="Wingdings" charset="0"/>
              </a:rPr>
              <a:t>2 </a:t>
            </a:r>
            <a:r>
              <a:rPr lang="en-US" dirty="0">
                <a:sym typeface="Wingdings" charset="0"/>
              </a:rPr>
              <a:t>with unlimited H</a:t>
            </a:r>
            <a:r>
              <a:rPr lang="en-US" baseline="-25000" dirty="0">
                <a:sym typeface="Wingdings" charset="0"/>
              </a:rPr>
              <a:t>2</a:t>
            </a:r>
            <a:r>
              <a:rPr lang="en-US" dirty="0">
                <a:sym typeface="Wingdings" charset="0"/>
              </a:rPr>
              <a:t> gas, how many grams of H</a:t>
            </a:r>
            <a:r>
              <a:rPr lang="en-US" baseline="-25000" dirty="0">
                <a:sym typeface="Wingdings" charset="0"/>
              </a:rPr>
              <a:t>2</a:t>
            </a:r>
            <a:r>
              <a:rPr lang="en-US" dirty="0">
                <a:sym typeface="Wingdings" charset="0"/>
              </a:rPr>
              <a:t>O will be produced?</a:t>
            </a:r>
          </a:p>
          <a:p>
            <a:pPr marL="0" indent="0">
              <a:buNone/>
            </a:pPr>
            <a:endParaRPr lang="en-US" dirty="0"/>
          </a:p>
          <a:p>
            <a:r>
              <a:rPr lang="en-US" dirty="0"/>
              <a:t>Follow the steps:</a:t>
            </a:r>
          </a:p>
          <a:p>
            <a:r>
              <a:rPr lang="en-US" dirty="0"/>
              <a:t>Balance the equation</a:t>
            </a:r>
          </a:p>
          <a:p>
            <a:r>
              <a:rPr lang="en-US" dirty="0"/>
              <a:t>Convert given moles to unknown mole (Use mole ratio)</a:t>
            </a:r>
          </a:p>
          <a:p>
            <a:r>
              <a:rPr lang="en-US" dirty="0"/>
              <a:t>Convert unknown mole to g</a:t>
            </a:r>
          </a:p>
          <a:p>
            <a:endParaRPr lang="en-US" dirty="0"/>
          </a:p>
        </p:txBody>
      </p:sp>
    </p:spTree>
    <p:extLst>
      <p:ext uri="{BB962C8B-B14F-4D97-AF65-F5344CB8AC3E}">
        <p14:creationId xmlns:p14="http://schemas.microsoft.com/office/powerpoint/2010/main" val="127705228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Mole to Mass Calculations Practice</a:t>
            </a:r>
          </a:p>
        </p:txBody>
      </p:sp>
      <p:sp>
        <p:nvSpPr>
          <p:cNvPr id="3" name="Content Placeholder 2"/>
          <p:cNvSpPr>
            <a:spLocks noGrp="1"/>
          </p:cNvSpPr>
          <p:nvPr>
            <p:ph idx="1"/>
          </p:nvPr>
        </p:nvSpPr>
        <p:spPr>
          <a:xfrm>
            <a:off x="751840" y="1886374"/>
            <a:ext cx="10769600" cy="4023360"/>
          </a:xfrm>
        </p:spPr>
        <p:txBody>
          <a:bodyPr/>
          <a:lstStyle/>
          <a:p>
            <a:pPr marL="457200" lvl="1" indent="0">
              <a:buNone/>
            </a:pPr>
            <a:r>
              <a:rPr lang="en-US" sz="2200" dirty="0">
                <a:sym typeface="Wingdings" charset="0"/>
              </a:rPr>
              <a:t>C</a:t>
            </a:r>
            <a:r>
              <a:rPr lang="en-US" sz="2200" baseline="-25000" dirty="0">
                <a:sym typeface="Wingdings" charset="0"/>
              </a:rPr>
              <a:t>3</a:t>
            </a:r>
            <a:r>
              <a:rPr lang="en-US" sz="2200" dirty="0">
                <a:sym typeface="Wingdings" charset="0"/>
              </a:rPr>
              <a:t>H</a:t>
            </a:r>
            <a:r>
              <a:rPr lang="en-US" sz="2200" baseline="-25000" dirty="0">
                <a:sym typeface="Wingdings" charset="0"/>
              </a:rPr>
              <a:t>8 </a:t>
            </a:r>
            <a:r>
              <a:rPr lang="en-US" sz="2200" dirty="0">
                <a:sym typeface="Wingdings" charset="0"/>
              </a:rPr>
              <a:t> +    O</a:t>
            </a:r>
            <a:r>
              <a:rPr lang="en-US" sz="2200" baseline="-25000" dirty="0">
                <a:sym typeface="Wingdings" charset="0"/>
              </a:rPr>
              <a:t>2</a:t>
            </a:r>
            <a:r>
              <a:rPr lang="en-US" sz="2200" dirty="0">
                <a:sym typeface="Wingdings" charset="0"/>
              </a:rPr>
              <a:t> </a:t>
            </a:r>
            <a:r>
              <a:rPr lang="en-US" sz="2200" dirty="0">
                <a:sym typeface="Wingdings"/>
              </a:rPr>
              <a:t>   CO</a:t>
            </a:r>
            <a:r>
              <a:rPr lang="en-US" sz="2200" baseline="-25000" dirty="0">
                <a:sym typeface="Wingdings"/>
              </a:rPr>
              <a:t>2 </a:t>
            </a:r>
            <a:r>
              <a:rPr lang="en-US" sz="2200" dirty="0">
                <a:sym typeface="Wingdings"/>
              </a:rPr>
              <a:t> +     H</a:t>
            </a:r>
            <a:r>
              <a:rPr lang="en-US" sz="2200" baseline="-25000" dirty="0">
                <a:sym typeface="Wingdings"/>
              </a:rPr>
              <a:t>2</a:t>
            </a:r>
            <a:r>
              <a:rPr lang="en-US" sz="2200" dirty="0">
                <a:sym typeface="Wingdings"/>
              </a:rPr>
              <a:t>O </a:t>
            </a:r>
            <a:endParaRPr lang="en-US" sz="2200" i="1" dirty="0">
              <a:sym typeface="Wingdings"/>
            </a:endParaRPr>
          </a:p>
          <a:p>
            <a:pPr marL="457200" lvl="1" indent="0">
              <a:buNone/>
            </a:pPr>
            <a:r>
              <a:rPr lang="en-US" sz="2200" dirty="0">
                <a:sym typeface="Wingdings"/>
              </a:rPr>
              <a:t>How many  grams of C</a:t>
            </a:r>
            <a:r>
              <a:rPr lang="en-US" sz="2200" dirty="0">
                <a:sym typeface="Wingdings" charset="0"/>
              </a:rPr>
              <a:t>O</a:t>
            </a:r>
            <a:r>
              <a:rPr lang="en-US" sz="2200" baseline="-25000" dirty="0">
                <a:sym typeface="Wingdings" charset="0"/>
              </a:rPr>
              <a:t>2</a:t>
            </a:r>
            <a:r>
              <a:rPr lang="en-US" sz="2200" dirty="0">
                <a:sym typeface="Wingdings" charset="0"/>
              </a:rPr>
              <a:t> will be produced when 1 </a:t>
            </a:r>
            <a:r>
              <a:rPr lang="en-US" sz="2200" dirty="0" err="1">
                <a:sym typeface="Wingdings" charset="0"/>
              </a:rPr>
              <a:t>mol</a:t>
            </a:r>
            <a:r>
              <a:rPr lang="en-US" sz="2200" dirty="0">
                <a:sym typeface="Wingdings" charset="0"/>
              </a:rPr>
              <a:t> C</a:t>
            </a:r>
            <a:r>
              <a:rPr lang="en-US" sz="2200" baseline="-25000" dirty="0">
                <a:sym typeface="Wingdings" charset="0"/>
              </a:rPr>
              <a:t>3</a:t>
            </a:r>
            <a:r>
              <a:rPr lang="en-US" sz="2200" dirty="0">
                <a:sym typeface="Wingdings" charset="0"/>
              </a:rPr>
              <a:t>H</a:t>
            </a:r>
            <a:r>
              <a:rPr lang="en-US" sz="2200" baseline="-25000" dirty="0">
                <a:sym typeface="Wingdings" charset="0"/>
              </a:rPr>
              <a:t>8 </a:t>
            </a:r>
            <a:r>
              <a:rPr lang="en-US" sz="2200" dirty="0">
                <a:sym typeface="Wingdings" charset="0"/>
              </a:rPr>
              <a:t>reacts completely?</a:t>
            </a:r>
          </a:p>
          <a:p>
            <a:pPr marL="457200" lvl="1" indent="0">
              <a:buNone/>
            </a:pPr>
            <a:endParaRPr lang="en-US" sz="2200" dirty="0">
              <a:sym typeface="Wingdings"/>
            </a:endParaRPr>
          </a:p>
          <a:p>
            <a:pPr marL="457200" lvl="1" indent="0">
              <a:buNone/>
            </a:pPr>
            <a:r>
              <a:rPr lang="en-US" sz="2200" dirty="0">
                <a:sym typeface="Wingdings"/>
              </a:rPr>
              <a:t>How many  grams of </a:t>
            </a:r>
            <a:r>
              <a:rPr lang="en-US" sz="2200" dirty="0">
                <a:sym typeface="Wingdings" charset="0"/>
              </a:rPr>
              <a:t>H</a:t>
            </a:r>
            <a:r>
              <a:rPr lang="en-US" sz="2200" baseline="-25000" dirty="0">
                <a:sym typeface="Wingdings" charset="0"/>
              </a:rPr>
              <a:t>2</a:t>
            </a:r>
            <a:r>
              <a:rPr lang="en-US" sz="2200" dirty="0">
                <a:sym typeface="Wingdings" charset="0"/>
              </a:rPr>
              <a:t>O will be produced when 5 mol C</a:t>
            </a:r>
            <a:r>
              <a:rPr lang="en-US" sz="2200" baseline="-25000" dirty="0">
                <a:sym typeface="Wingdings" charset="0"/>
              </a:rPr>
              <a:t>3</a:t>
            </a:r>
            <a:r>
              <a:rPr lang="en-US" sz="2200" dirty="0">
                <a:sym typeface="Wingdings" charset="0"/>
              </a:rPr>
              <a:t>H</a:t>
            </a:r>
            <a:r>
              <a:rPr lang="en-US" sz="2200" baseline="-25000" dirty="0">
                <a:sym typeface="Wingdings" charset="0"/>
              </a:rPr>
              <a:t>8</a:t>
            </a:r>
            <a:r>
              <a:rPr lang="en-US" sz="2200" dirty="0">
                <a:sym typeface="Wingdings" charset="0"/>
              </a:rPr>
              <a:t> reacts completely?</a:t>
            </a:r>
          </a:p>
          <a:p>
            <a:pPr marL="457200" lvl="1" indent="0">
              <a:buNone/>
            </a:pPr>
            <a:endParaRPr lang="en-US" sz="2200" dirty="0">
              <a:sym typeface="Wingdings"/>
            </a:endParaRPr>
          </a:p>
          <a:p>
            <a:pPr marL="457200" lvl="1" indent="0">
              <a:buNone/>
            </a:pPr>
            <a:r>
              <a:rPr lang="en-US" sz="2200" dirty="0">
                <a:sym typeface="Wingdings"/>
              </a:rPr>
              <a:t>How many  grams of C</a:t>
            </a:r>
            <a:r>
              <a:rPr lang="en-US" sz="2200" dirty="0">
                <a:sym typeface="Wingdings" charset="0"/>
              </a:rPr>
              <a:t>O</a:t>
            </a:r>
            <a:r>
              <a:rPr lang="en-US" sz="2200" baseline="-25000" dirty="0">
                <a:sym typeface="Wingdings" charset="0"/>
              </a:rPr>
              <a:t>2</a:t>
            </a:r>
            <a:r>
              <a:rPr lang="en-US" sz="2200" dirty="0">
                <a:sym typeface="Wingdings" charset="0"/>
              </a:rPr>
              <a:t> will be produced when 0.5 mol C</a:t>
            </a:r>
            <a:r>
              <a:rPr lang="en-US" sz="2200" baseline="-25000" dirty="0">
                <a:sym typeface="Wingdings" charset="0"/>
              </a:rPr>
              <a:t>3</a:t>
            </a:r>
            <a:r>
              <a:rPr lang="en-US" sz="2200" dirty="0">
                <a:sym typeface="Wingdings" charset="0"/>
              </a:rPr>
              <a:t>H</a:t>
            </a:r>
            <a:r>
              <a:rPr lang="en-US" sz="2200" baseline="-25000" dirty="0">
                <a:sym typeface="Wingdings" charset="0"/>
              </a:rPr>
              <a:t>8</a:t>
            </a:r>
            <a:r>
              <a:rPr lang="en-US" sz="2200" dirty="0">
                <a:sym typeface="Wingdings" charset="0"/>
              </a:rPr>
              <a:t> reacts completely?</a:t>
            </a:r>
          </a:p>
          <a:p>
            <a:endParaRPr lang="en-US" dirty="0"/>
          </a:p>
        </p:txBody>
      </p:sp>
    </p:spTree>
    <p:extLst>
      <p:ext uri="{BB962C8B-B14F-4D97-AF65-F5344CB8AC3E}">
        <p14:creationId xmlns:p14="http://schemas.microsoft.com/office/powerpoint/2010/main" val="394167111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Mole to Mass Calculations Practice</a:t>
            </a:r>
          </a:p>
        </p:txBody>
      </p:sp>
      <p:sp>
        <p:nvSpPr>
          <p:cNvPr id="3" name="Content Placeholder 2"/>
          <p:cNvSpPr>
            <a:spLocks noGrp="1"/>
          </p:cNvSpPr>
          <p:nvPr>
            <p:ph idx="1"/>
          </p:nvPr>
        </p:nvSpPr>
        <p:spPr>
          <a:xfrm>
            <a:off x="751840" y="1886374"/>
            <a:ext cx="10769600" cy="4023360"/>
          </a:xfrm>
        </p:spPr>
        <p:txBody>
          <a:bodyPr/>
          <a:lstStyle/>
          <a:p>
            <a:pPr marL="457200" lvl="1" indent="0">
              <a:buNone/>
            </a:pPr>
            <a:r>
              <a:rPr lang="en-US" sz="2200" dirty="0">
                <a:sym typeface="Wingdings" charset="0"/>
              </a:rPr>
              <a:t>C</a:t>
            </a:r>
            <a:r>
              <a:rPr lang="en-US" sz="2200" baseline="-25000" dirty="0">
                <a:sym typeface="Wingdings" charset="0"/>
              </a:rPr>
              <a:t>3</a:t>
            </a:r>
            <a:r>
              <a:rPr lang="en-US" sz="2200" dirty="0">
                <a:sym typeface="Wingdings" charset="0"/>
              </a:rPr>
              <a:t>H</a:t>
            </a:r>
            <a:r>
              <a:rPr lang="en-US" sz="2200" baseline="-25000" dirty="0">
                <a:sym typeface="Wingdings" charset="0"/>
              </a:rPr>
              <a:t>8 </a:t>
            </a:r>
            <a:r>
              <a:rPr lang="en-US" sz="2200" dirty="0">
                <a:sym typeface="Wingdings" charset="0"/>
              </a:rPr>
              <a:t> +    O</a:t>
            </a:r>
            <a:r>
              <a:rPr lang="en-US" sz="2200" baseline="-25000" dirty="0">
                <a:sym typeface="Wingdings" charset="0"/>
              </a:rPr>
              <a:t>2</a:t>
            </a:r>
            <a:r>
              <a:rPr lang="en-US" sz="2200" dirty="0">
                <a:sym typeface="Wingdings" charset="0"/>
              </a:rPr>
              <a:t> </a:t>
            </a:r>
            <a:r>
              <a:rPr lang="en-US" sz="2200" dirty="0">
                <a:sym typeface="Wingdings"/>
              </a:rPr>
              <a:t>   CO</a:t>
            </a:r>
            <a:r>
              <a:rPr lang="en-US" sz="2200" baseline="-25000" dirty="0">
                <a:sym typeface="Wingdings"/>
              </a:rPr>
              <a:t>2 </a:t>
            </a:r>
            <a:r>
              <a:rPr lang="en-US" sz="2200" dirty="0">
                <a:sym typeface="Wingdings"/>
              </a:rPr>
              <a:t> +     H</a:t>
            </a:r>
            <a:r>
              <a:rPr lang="en-US" sz="2200" baseline="-25000" dirty="0">
                <a:sym typeface="Wingdings"/>
              </a:rPr>
              <a:t>2</a:t>
            </a:r>
            <a:r>
              <a:rPr lang="en-US" sz="2200" dirty="0">
                <a:sym typeface="Wingdings"/>
              </a:rPr>
              <a:t>O </a:t>
            </a:r>
            <a:endParaRPr lang="en-US" sz="2200" i="1" dirty="0">
              <a:sym typeface="Wingdings"/>
            </a:endParaRPr>
          </a:p>
          <a:p>
            <a:pPr marL="457200" lvl="1" indent="0">
              <a:buNone/>
            </a:pPr>
            <a:r>
              <a:rPr lang="en-US" sz="2200" dirty="0">
                <a:sym typeface="Wingdings"/>
              </a:rPr>
              <a:t>How many  grams of C</a:t>
            </a:r>
            <a:r>
              <a:rPr lang="en-US" sz="2200" dirty="0">
                <a:sym typeface="Wingdings" charset="0"/>
              </a:rPr>
              <a:t>O</a:t>
            </a:r>
            <a:r>
              <a:rPr lang="en-US" sz="2200" baseline="-25000" dirty="0">
                <a:sym typeface="Wingdings" charset="0"/>
              </a:rPr>
              <a:t>2</a:t>
            </a:r>
            <a:r>
              <a:rPr lang="en-US" sz="2200" dirty="0">
                <a:sym typeface="Wingdings" charset="0"/>
              </a:rPr>
              <a:t> will be produced when 1 </a:t>
            </a:r>
            <a:r>
              <a:rPr lang="en-US" sz="2200" dirty="0" err="1">
                <a:sym typeface="Wingdings" charset="0"/>
              </a:rPr>
              <a:t>mol</a:t>
            </a:r>
            <a:r>
              <a:rPr lang="en-US" sz="2200" dirty="0">
                <a:sym typeface="Wingdings" charset="0"/>
              </a:rPr>
              <a:t> C</a:t>
            </a:r>
            <a:r>
              <a:rPr lang="en-US" sz="2200" baseline="-25000" dirty="0">
                <a:sym typeface="Wingdings" charset="0"/>
              </a:rPr>
              <a:t>3</a:t>
            </a:r>
            <a:r>
              <a:rPr lang="en-US" sz="2200" dirty="0">
                <a:sym typeface="Wingdings" charset="0"/>
              </a:rPr>
              <a:t>H</a:t>
            </a:r>
            <a:r>
              <a:rPr lang="en-US" sz="2200" baseline="-25000" dirty="0">
                <a:sym typeface="Wingdings" charset="0"/>
              </a:rPr>
              <a:t>8 </a:t>
            </a:r>
            <a:r>
              <a:rPr lang="en-US" sz="2200" dirty="0">
                <a:sym typeface="Wingdings" charset="0"/>
              </a:rPr>
              <a:t>reacts completely?</a:t>
            </a:r>
          </a:p>
          <a:p>
            <a:pPr marL="457200" lvl="1" indent="0">
              <a:buNone/>
            </a:pPr>
            <a:r>
              <a:rPr lang="en-US" sz="2200" b="1" dirty="0">
                <a:solidFill>
                  <a:srgbClr val="92D050"/>
                </a:solidFill>
                <a:sym typeface="Wingdings" charset="0"/>
              </a:rPr>
              <a:t>132 g of CO</a:t>
            </a:r>
            <a:r>
              <a:rPr lang="en-US" sz="2200" b="1" baseline="-25000" dirty="0">
                <a:solidFill>
                  <a:srgbClr val="92D050"/>
                </a:solidFill>
                <a:sym typeface="Wingdings" charset="0"/>
              </a:rPr>
              <a:t>2</a:t>
            </a:r>
          </a:p>
          <a:p>
            <a:pPr marL="457200" lvl="1" indent="0">
              <a:buNone/>
            </a:pPr>
            <a:r>
              <a:rPr lang="en-US" sz="2200" dirty="0">
                <a:sym typeface="Wingdings"/>
              </a:rPr>
              <a:t>How many  grams of </a:t>
            </a:r>
            <a:r>
              <a:rPr lang="en-US" sz="2200" dirty="0">
                <a:sym typeface="Wingdings" charset="0"/>
              </a:rPr>
              <a:t>H</a:t>
            </a:r>
            <a:r>
              <a:rPr lang="en-US" sz="2200" baseline="-25000" dirty="0">
                <a:sym typeface="Wingdings" charset="0"/>
              </a:rPr>
              <a:t>2</a:t>
            </a:r>
            <a:r>
              <a:rPr lang="en-US" sz="2200" dirty="0">
                <a:sym typeface="Wingdings" charset="0"/>
              </a:rPr>
              <a:t>O will be produced when 5 </a:t>
            </a:r>
            <a:r>
              <a:rPr lang="en-US" sz="2200" dirty="0" err="1">
                <a:sym typeface="Wingdings" charset="0"/>
              </a:rPr>
              <a:t>mol</a:t>
            </a:r>
            <a:r>
              <a:rPr lang="en-US" sz="2200" dirty="0">
                <a:sym typeface="Wingdings" charset="0"/>
              </a:rPr>
              <a:t> C</a:t>
            </a:r>
            <a:r>
              <a:rPr lang="en-US" sz="2200" baseline="-25000" dirty="0">
                <a:sym typeface="Wingdings" charset="0"/>
              </a:rPr>
              <a:t>3</a:t>
            </a:r>
            <a:r>
              <a:rPr lang="en-US" sz="2200" dirty="0">
                <a:sym typeface="Wingdings" charset="0"/>
              </a:rPr>
              <a:t>H</a:t>
            </a:r>
            <a:r>
              <a:rPr lang="en-US" sz="2200" baseline="-25000" dirty="0">
                <a:sym typeface="Wingdings" charset="0"/>
              </a:rPr>
              <a:t>8</a:t>
            </a:r>
            <a:r>
              <a:rPr lang="en-US" sz="2200" dirty="0">
                <a:sym typeface="Wingdings" charset="0"/>
              </a:rPr>
              <a:t> reacts completely?</a:t>
            </a:r>
          </a:p>
          <a:p>
            <a:pPr marL="457200" lvl="1" indent="0">
              <a:buNone/>
            </a:pPr>
            <a:r>
              <a:rPr lang="en-US" sz="2200" b="1" dirty="0">
                <a:solidFill>
                  <a:srgbClr val="92D050"/>
                </a:solidFill>
                <a:sym typeface="Wingdings" charset="0"/>
              </a:rPr>
              <a:t>360 g of H</a:t>
            </a:r>
            <a:r>
              <a:rPr lang="en-US" sz="2200" b="1" baseline="-25000" dirty="0">
                <a:solidFill>
                  <a:srgbClr val="92D050"/>
                </a:solidFill>
                <a:sym typeface="Wingdings" charset="0"/>
              </a:rPr>
              <a:t>2</a:t>
            </a:r>
            <a:r>
              <a:rPr lang="en-US" sz="2200" b="1" dirty="0">
                <a:solidFill>
                  <a:srgbClr val="92D050"/>
                </a:solidFill>
                <a:sym typeface="Wingdings" charset="0"/>
              </a:rPr>
              <a:t>O</a:t>
            </a:r>
          </a:p>
          <a:p>
            <a:pPr marL="457200" lvl="1" indent="0">
              <a:buNone/>
            </a:pPr>
            <a:r>
              <a:rPr lang="en-US" sz="2200" dirty="0">
                <a:sym typeface="Wingdings"/>
              </a:rPr>
              <a:t>How many  grams of C</a:t>
            </a:r>
            <a:r>
              <a:rPr lang="en-US" sz="2200" dirty="0">
                <a:sym typeface="Wingdings" charset="0"/>
              </a:rPr>
              <a:t>O</a:t>
            </a:r>
            <a:r>
              <a:rPr lang="en-US" sz="2200" baseline="-25000" dirty="0">
                <a:sym typeface="Wingdings" charset="0"/>
              </a:rPr>
              <a:t>2</a:t>
            </a:r>
            <a:r>
              <a:rPr lang="en-US" sz="2200" dirty="0">
                <a:sym typeface="Wingdings" charset="0"/>
              </a:rPr>
              <a:t> will be produced when 0.5 </a:t>
            </a:r>
            <a:r>
              <a:rPr lang="en-US" sz="2200" dirty="0" err="1">
                <a:sym typeface="Wingdings" charset="0"/>
              </a:rPr>
              <a:t>mol</a:t>
            </a:r>
            <a:r>
              <a:rPr lang="en-US" sz="2200" dirty="0">
                <a:sym typeface="Wingdings" charset="0"/>
              </a:rPr>
              <a:t> C</a:t>
            </a:r>
            <a:r>
              <a:rPr lang="en-US" sz="2200" baseline="-25000" dirty="0">
                <a:sym typeface="Wingdings" charset="0"/>
              </a:rPr>
              <a:t>3</a:t>
            </a:r>
            <a:r>
              <a:rPr lang="en-US" sz="2200" dirty="0">
                <a:sym typeface="Wingdings" charset="0"/>
              </a:rPr>
              <a:t>H</a:t>
            </a:r>
            <a:r>
              <a:rPr lang="en-US" sz="2200" baseline="-25000" dirty="0">
                <a:sym typeface="Wingdings" charset="0"/>
              </a:rPr>
              <a:t>8</a:t>
            </a:r>
            <a:r>
              <a:rPr lang="en-US" sz="2200" dirty="0">
                <a:sym typeface="Wingdings" charset="0"/>
              </a:rPr>
              <a:t> reacts completely?</a:t>
            </a:r>
          </a:p>
          <a:p>
            <a:pPr marL="457200" lvl="1" indent="0">
              <a:buNone/>
            </a:pPr>
            <a:r>
              <a:rPr lang="en-US" sz="2200" b="1" dirty="0">
                <a:solidFill>
                  <a:srgbClr val="92D050"/>
                </a:solidFill>
                <a:sym typeface="Wingdings" charset="0"/>
              </a:rPr>
              <a:t>66 g of CO</a:t>
            </a:r>
            <a:r>
              <a:rPr lang="en-US" sz="2200" b="1" baseline="-25000" dirty="0">
                <a:solidFill>
                  <a:srgbClr val="92D050"/>
                </a:solidFill>
                <a:sym typeface="Wingdings" charset="0"/>
              </a:rPr>
              <a:t>2</a:t>
            </a:r>
          </a:p>
          <a:p>
            <a:endParaRPr lang="en-US" dirty="0"/>
          </a:p>
        </p:txBody>
      </p:sp>
    </p:spTree>
    <p:extLst>
      <p:ext uri="{BB962C8B-B14F-4D97-AF65-F5344CB8AC3E}">
        <p14:creationId xmlns:p14="http://schemas.microsoft.com/office/powerpoint/2010/main" val="93185810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Mass to Mole Calculations</a:t>
            </a:r>
          </a:p>
        </p:txBody>
      </p:sp>
      <p:sp>
        <p:nvSpPr>
          <p:cNvPr id="3" name="Content Placeholder 2"/>
          <p:cNvSpPr>
            <a:spLocks noGrp="1"/>
          </p:cNvSpPr>
          <p:nvPr>
            <p:ph idx="1"/>
          </p:nvPr>
        </p:nvSpPr>
        <p:spPr>
          <a:xfrm>
            <a:off x="609600" y="1845734"/>
            <a:ext cx="10698480" cy="4514426"/>
          </a:xfrm>
        </p:spPr>
        <p:txBody>
          <a:bodyPr>
            <a:normAutofit lnSpcReduction="10000"/>
          </a:bodyPr>
          <a:lstStyle/>
          <a:p>
            <a:r>
              <a:rPr lang="en-US" dirty="0"/>
              <a:t>In these problems, you are given the mass of a reactant and asked to find how many moles of a product it can make.</a:t>
            </a:r>
          </a:p>
          <a:p>
            <a:r>
              <a:rPr lang="en-US" dirty="0"/>
              <a:t>For example:</a:t>
            </a:r>
          </a:p>
          <a:p>
            <a:r>
              <a:rPr lang="en-US" dirty="0"/>
              <a:t> H</a:t>
            </a:r>
            <a:r>
              <a:rPr lang="en-US" baseline="-25000" dirty="0"/>
              <a:t>2</a:t>
            </a:r>
            <a:r>
              <a:rPr lang="en-US" dirty="0"/>
              <a:t> + O</a:t>
            </a:r>
            <a:r>
              <a:rPr lang="en-US" baseline="-25000" dirty="0"/>
              <a:t>2</a:t>
            </a:r>
            <a:r>
              <a:rPr lang="en-US" dirty="0"/>
              <a:t> </a:t>
            </a:r>
            <a:r>
              <a:rPr lang="en-US" dirty="0">
                <a:sym typeface="Wingdings" charset="0"/>
              </a:rPr>
              <a:t>  H</a:t>
            </a:r>
            <a:r>
              <a:rPr lang="en-US" baseline="-25000" dirty="0">
                <a:sym typeface="Wingdings" charset="0"/>
              </a:rPr>
              <a:t>2</a:t>
            </a:r>
            <a:r>
              <a:rPr lang="en-US" dirty="0">
                <a:sym typeface="Wingdings" charset="0"/>
              </a:rPr>
              <a:t>O</a:t>
            </a:r>
          </a:p>
          <a:p>
            <a:r>
              <a:rPr lang="en-US" dirty="0">
                <a:sym typeface="Wingdings" charset="0"/>
              </a:rPr>
              <a:t>If we react 48 g O</a:t>
            </a:r>
            <a:r>
              <a:rPr lang="en-US" baseline="-25000" dirty="0">
                <a:sym typeface="Wingdings" charset="0"/>
              </a:rPr>
              <a:t>2 </a:t>
            </a:r>
            <a:r>
              <a:rPr lang="en-US" dirty="0">
                <a:sym typeface="Wingdings" charset="0"/>
              </a:rPr>
              <a:t>with unlimited H</a:t>
            </a:r>
            <a:r>
              <a:rPr lang="en-US" baseline="-25000" dirty="0">
                <a:sym typeface="Wingdings" charset="0"/>
              </a:rPr>
              <a:t>2</a:t>
            </a:r>
            <a:r>
              <a:rPr lang="en-US" dirty="0">
                <a:sym typeface="Wingdings" charset="0"/>
              </a:rPr>
              <a:t> gas, how many moles of H</a:t>
            </a:r>
            <a:r>
              <a:rPr lang="en-US" baseline="-25000" dirty="0">
                <a:sym typeface="Wingdings" charset="0"/>
              </a:rPr>
              <a:t>2</a:t>
            </a:r>
            <a:r>
              <a:rPr lang="en-US" dirty="0">
                <a:sym typeface="Wingdings" charset="0"/>
              </a:rPr>
              <a:t>O will be produced?</a:t>
            </a:r>
          </a:p>
          <a:p>
            <a:endParaRPr lang="en-US" sz="100" dirty="0"/>
          </a:p>
          <a:p>
            <a:pPr marL="0" indent="0">
              <a:buNone/>
            </a:pPr>
            <a:endParaRPr lang="en-US" sz="100" dirty="0"/>
          </a:p>
          <a:p>
            <a:r>
              <a:rPr lang="en-US" dirty="0"/>
              <a:t>Follow the steps:</a:t>
            </a:r>
          </a:p>
          <a:p>
            <a:r>
              <a:rPr lang="en-US" dirty="0"/>
              <a:t>Balance the equation</a:t>
            </a:r>
          </a:p>
          <a:p>
            <a:r>
              <a:rPr lang="en-US" dirty="0"/>
              <a:t>Convert given g to moles</a:t>
            </a:r>
          </a:p>
          <a:p>
            <a:r>
              <a:rPr lang="en-US" dirty="0"/>
              <a:t>Convert given moles to unknown mole (Use mole ratio)</a:t>
            </a:r>
          </a:p>
          <a:p>
            <a:endParaRPr lang="en-US" dirty="0"/>
          </a:p>
        </p:txBody>
      </p:sp>
    </p:spTree>
    <p:extLst>
      <p:ext uri="{BB962C8B-B14F-4D97-AF65-F5344CB8AC3E}">
        <p14:creationId xmlns:p14="http://schemas.microsoft.com/office/powerpoint/2010/main" val="14849426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Gram Formula Mass</a:t>
            </a:r>
          </a:p>
        </p:txBody>
      </p:sp>
      <p:sp>
        <p:nvSpPr>
          <p:cNvPr id="3" name="Content Placeholder 2"/>
          <p:cNvSpPr>
            <a:spLocks noGrp="1"/>
          </p:cNvSpPr>
          <p:nvPr>
            <p:ph idx="1"/>
          </p:nvPr>
        </p:nvSpPr>
        <p:spPr>
          <a:xfrm>
            <a:off x="1097280" y="1845734"/>
            <a:ext cx="10058400" cy="4707466"/>
          </a:xfrm>
        </p:spPr>
        <p:txBody>
          <a:bodyPr>
            <a:normAutofit/>
          </a:bodyPr>
          <a:lstStyle/>
          <a:p>
            <a:r>
              <a:rPr lang="en-US" dirty="0"/>
              <a:t> After we count up the moles of each individual element, we can use what we know about their masses (from the periodic table) and find the mass of our whole compound. </a:t>
            </a:r>
          </a:p>
          <a:p>
            <a:endParaRPr lang="en-US" dirty="0"/>
          </a:p>
          <a:p>
            <a:r>
              <a:rPr lang="en-US" dirty="0"/>
              <a:t>Your turn: find the gram formula mass of the following compounds</a:t>
            </a:r>
          </a:p>
          <a:p>
            <a:r>
              <a:rPr lang="en-US" dirty="0"/>
              <a:t>1 mole of Mn</a:t>
            </a:r>
            <a:r>
              <a:rPr lang="en-US" baseline="-25000" dirty="0"/>
              <a:t>2</a:t>
            </a:r>
            <a:r>
              <a:rPr lang="en-US" dirty="0"/>
              <a:t>S</a:t>
            </a:r>
            <a:r>
              <a:rPr lang="en-US" baseline="-25000" dirty="0"/>
              <a:t>7</a:t>
            </a:r>
          </a:p>
          <a:p>
            <a:r>
              <a:rPr lang="en-US" dirty="0"/>
              <a:t>1 mole of CCl</a:t>
            </a:r>
            <a:r>
              <a:rPr lang="en-US" baseline="-25000" dirty="0"/>
              <a:t>4</a:t>
            </a:r>
          </a:p>
          <a:p>
            <a:r>
              <a:rPr lang="en-US" dirty="0"/>
              <a:t>1 mole of Al</a:t>
            </a:r>
            <a:r>
              <a:rPr lang="en-US" baseline="-25000" dirty="0"/>
              <a:t>2</a:t>
            </a:r>
            <a:r>
              <a:rPr lang="en-US" dirty="0"/>
              <a:t>(SO</a:t>
            </a:r>
            <a:r>
              <a:rPr lang="en-US" baseline="-25000" dirty="0"/>
              <a:t>4</a:t>
            </a:r>
            <a:r>
              <a:rPr lang="en-US" dirty="0"/>
              <a:t>)</a:t>
            </a:r>
            <a:r>
              <a:rPr lang="en-US" baseline="-25000" dirty="0"/>
              <a:t>3</a:t>
            </a:r>
            <a:r>
              <a:rPr lang="en-US" dirty="0"/>
              <a:t> </a:t>
            </a:r>
          </a:p>
          <a:p>
            <a:r>
              <a:rPr lang="en-US" dirty="0"/>
              <a:t>1 mole of CO</a:t>
            </a:r>
            <a:r>
              <a:rPr lang="en-US" baseline="-25000" dirty="0"/>
              <a:t>2</a:t>
            </a:r>
          </a:p>
          <a:p>
            <a:endParaRPr lang="en-US" dirty="0"/>
          </a:p>
        </p:txBody>
      </p:sp>
    </p:spTree>
    <p:extLst>
      <p:ext uri="{BB962C8B-B14F-4D97-AF65-F5344CB8AC3E}">
        <p14:creationId xmlns:p14="http://schemas.microsoft.com/office/powerpoint/2010/main" val="160598925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Mass to Mole Calculations Practice</a:t>
            </a:r>
          </a:p>
        </p:txBody>
      </p:sp>
      <p:sp>
        <p:nvSpPr>
          <p:cNvPr id="3" name="Content Placeholder 2"/>
          <p:cNvSpPr>
            <a:spLocks noGrp="1"/>
          </p:cNvSpPr>
          <p:nvPr>
            <p:ph idx="1"/>
          </p:nvPr>
        </p:nvSpPr>
        <p:spPr/>
        <p:txBody>
          <a:bodyPr/>
          <a:lstStyle/>
          <a:p>
            <a:r>
              <a:rPr lang="en-US" dirty="0"/>
              <a:t>How many moles of sodium chloride will be produced if you react 100 g of chlorine gas with an excess (more than you need) of sodium metal? </a:t>
            </a:r>
          </a:p>
          <a:p>
            <a:endParaRPr lang="en-CA" dirty="0"/>
          </a:p>
          <a:p>
            <a:r>
              <a:rPr lang="en-CA" dirty="0"/>
              <a:t>Aluminum reacts with O</a:t>
            </a:r>
            <a:r>
              <a:rPr lang="en-CA" baseline="-25000" dirty="0"/>
              <a:t>2</a:t>
            </a:r>
            <a:r>
              <a:rPr lang="en-CA" dirty="0"/>
              <a:t> to produce aluminum oxide.  If I have 300 g of Al, how many moles of Al</a:t>
            </a:r>
            <a:r>
              <a:rPr lang="en-CA" baseline="-25000" dirty="0"/>
              <a:t>2</a:t>
            </a:r>
            <a:r>
              <a:rPr lang="en-CA" dirty="0"/>
              <a:t>O</a:t>
            </a:r>
            <a:r>
              <a:rPr lang="en-CA" baseline="-25000" dirty="0"/>
              <a:t>3</a:t>
            </a:r>
            <a:r>
              <a:rPr lang="en-CA" dirty="0"/>
              <a:t> would I produce?</a:t>
            </a:r>
          </a:p>
          <a:p>
            <a:endParaRPr lang="en-US" dirty="0"/>
          </a:p>
          <a:p>
            <a:endParaRPr lang="en-US" dirty="0"/>
          </a:p>
        </p:txBody>
      </p:sp>
    </p:spTree>
    <p:extLst>
      <p:ext uri="{BB962C8B-B14F-4D97-AF65-F5344CB8AC3E}">
        <p14:creationId xmlns:p14="http://schemas.microsoft.com/office/powerpoint/2010/main" val="196760331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Mass to Mole Calculations Practice</a:t>
            </a:r>
          </a:p>
        </p:txBody>
      </p:sp>
      <p:sp>
        <p:nvSpPr>
          <p:cNvPr id="3" name="Content Placeholder 2"/>
          <p:cNvSpPr>
            <a:spLocks noGrp="1"/>
          </p:cNvSpPr>
          <p:nvPr>
            <p:ph idx="1"/>
          </p:nvPr>
        </p:nvSpPr>
        <p:spPr/>
        <p:txBody>
          <a:bodyPr/>
          <a:lstStyle/>
          <a:p>
            <a:r>
              <a:rPr lang="en-US" dirty="0"/>
              <a:t>How many moles of sodium chloride will be produced if you react 100 g of chlorine gas with an excess (more than you need) of sodium metal? </a:t>
            </a:r>
          </a:p>
          <a:p>
            <a:r>
              <a:rPr lang="en-US" b="1" dirty="0">
                <a:solidFill>
                  <a:srgbClr val="92D050"/>
                </a:solidFill>
              </a:rPr>
              <a:t>2.82 moles of </a:t>
            </a:r>
            <a:r>
              <a:rPr lang="en-US" b="1" dirty="0" err="1">
                <a:solidFill>
                  <a:srgbClr val="92D050"/>
                </a:solidFill>
              </a:rPr>
              <a:t>NaCl</a:t>
            </a:r>
            <a:endParaRPr lang="en-US" b="1" dirty="0">
              <a:solidFill>
                <a:srgbClr val="92D050"/>
              </a:solidFill>
            </a:endParaRPr>
          </a:p>
          <a:p>
            <a:r>
              <a:rPr lang="en-CA" dirty="0"/>
              <a:t>Aluminum reacts with O</a:t>
            </a:r>
            <a:r>
              <a:rPr lang="en-CA" baseline="-25000" dirty="0"/>
              <a:t>2</a:t>
            </a:r>
            <a:r>
              <a:rPr lang="en-CA" dirty="0"/>
              <a:t> to produce aluminum oxide.  If I have 300 g of Al, how many moles of Al</a:t>
            </a:r>
            <a:r>
              <a:rPr lang="en-CA" baseline="-25000" dirty="0"/>
              <a:t>2</a:t>
            </a:r>
            <a:r>
              <a:rPr lang="en-CA" dirty="0"/>
              <a:t>O</a:t>
            </a:r>
            <a:r>
              <a:rPr lang="en-CA" baseline="-25000" dirty="0"/>
              <a:t>3</a:t>
            </a:r>
            <a:r>
              <a:rPr lang="en-CA" dirty="0"/>
              <a:t> would I produce?</a:t>
            </a:r>
          </a:p>
          <a:p>
            <a:r>
              <a:rPr lang="en-US" b="1" dirty="0">
                <a:solidFill>
                  <a:srgbClr val="92D050"/>
                </a:solidFill>
              </a:rPr>
              <a:t>5.55 moles of Al</a:t>
            </a:r>
            <a:r>
              <a:rPr lang="en-US" b="1" baseline="-25000" dirty="0">
                <a:solidFill>
                  <a:srgbClr val="92D050"/>
                </a:solidFill>
              </a:rPr>
              <a:t>2</a:t>
            </a:r>
            <a:r>
              <a:rPr lang="en-US" b="1" dirty="0">
                <a:solidFill>
                  <a:srgbClr val="92D050"/>
                </a:solidFill>
              </a:rPr>
              <a:t>O</a:t>
            </a:r>
            <a:r>
              <a:rPr lang="en-US" b="1" baseline="-25000" dirty="0">
                <a:solidFill>
                  <a:srgbClr val="92D050"/>
                </a:solidFill>
              </a:rPr>
              <a:t>3</a:t>
            </a:r>
          </a:p>
          <a:p>
            <a:endParaRPr lang="en-US" dirty="0"/>
          </a:p>
        </p:txBody>
      </p:sp>
    </p:spTree>
    <p:extLst>
      <p:ext uri="{BB962C8B-B14F-4D97-AF65-F5344CB8AC3E}">
        <p14:creationId xmlns:p14="http://schemas.microsoft.com/office/powerpoint/2010/main" val="390172687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Mass to Mass Calculations</a:t>
            </a:r>
          </a:p>
        </p:txBody>
      </p:sp>
      <p:sp>
        <p:nvSpPr>
          <p:cNvPr id="3" name="Content Placeholder 2"/>
          <p:cNvSpPr>
            <a:spLocks noGrp="1"/>
          </p:cNvSpPr>
          <p:nvPr>
            <p:ph idx="1"/>
          </p:nvPr>
        </p:nvSpPr>
        <p:spPr>
          <a:xfrm>
            <a:off x="1097280" y="1845734"/>
            <a:ext cx="10058400" cy="4859866"/>
          </a:xfrm>
        </p:spPr>
        <p:txBody>
          <a:bodyPr>
            <a:normAutofit fontScale="92500"/>
          </a:bodyPr>
          <a:lstStyle/>
          <a:p>
            <a:r>
              <a:rPr lang="en-US" dirty="0"/>
              <a:t>In these problems, the goal is to convert mass of a reactant to mass of a product. </a:t>
            </a:r>
          </a:p>
          <a:p>
            <a:r>
              <a:rPr lang="en-US" dirty="0"/>
              <a:t>For example:</a:t>
            </a:r>
          </a:p>
          <a:p>
            <a:r>
              <a:rPr lang="en-US" dirty="0"/>
              <a:t> H</a:t>
            </a:r>
            <a:r>
              <a:rPr lang="en-US" baseline="-25000" dirty="0"/>
              <a:t>2</a:t>
            </a:r>
            <a:r>
              <a:rPr lang="en-US" dirty="0"/>
              <a:t> + O</a:t>
            </a:r>
            <a:r>
              <a:rPr lang="en-US" baseline="-25000" dirty="0"/>
              <a:t>2</a:t>
            </a:r>
            <a:r>
              <a:rPr lang="en-US" dirty="0"/>
              <a:t> </a:t>
            </a:r>
            <a:r>
              <a:rPr lang="en-US" dirty="0">
                <a:sym typeface="Wingdings" charset="0"/>
              </a:rPr>
              <a:t>  H</a:t>
            </a:r>
            <a:r>
              <a:rPr lang="en-US" baseline="-25000" dirty="0">
                <a:sym typeface="Wingdings" charset="0"/>
              </a:rPr>
              <a:t>2</a:t>
            </a:r>
            <a:r>
              <a:rPr lang="en-US" dirty="0">
                <a:sym typeface="Wingdings" charset="0"/>
              </a:rPr>
              <a:t>O</a:t>
            </a:r>
          </a:p>
          <a:p>
            <a:r>
              <a:rPr lang="en-US" dirty="0">
                <a:sym typeface="Wingdings" charset="0"/>
              </a:rPr>
              <a:t>If we react 68 g  O</a:t>
            </a:r>
            <a:r>
              <a:rPr lang="en-US" baseline="-25000" dirty="0">
                <a:sym typeface="Wingdings" charset="0"/>
              </a:rPr>
              <a:t>2 </a:t>
            </a:r>
            <a:r>
              <a:rPr lang="en-US" dirty="0">
                <a:sym typeface="Wingdings" charset="0"/>
              </a:rPr>
              <a:t>with unlimited H</a:t>
            </a:r>
            <a:r>
              <a:rPr lang="en-US" baseline="-25000" dirty="0">
                <a:sym typeface="Wingdings" charset="0"/>
              </a:rPr>
              <a:t>2</a:t>
            </a:r>
            <a:r>
              <a:rPr lang="en-US" dirty="0">
                <a:sym typeface="Wingdings" charset="0"/>
              </a:rPr>
              <a:t> gas, how many grams of H</a:t>
            </a:r>
            <a:r>
              <a:rPr lang="en-US" baseline="-25000" dirty="0">
                <a:sym typeface="Wingdings" charset="0"/>
              </a:rPr>
              <a:t>2</a:t>
            </a:r>
            <a:r>
              <a:rPr lang="en-US" dirty="0">
                <a:sym typeface="Wingdings" charset="0"/>
              </a:rPr>
              <a:t>O will be produced?</a:t>
            </a:r>
          </a:p>
          <a:p>
            <a:endParaRPr lang="en-US" sz="1000" dirty="0"/>
          </a:p>
          <a:p>
            <a:r>
              <a:rPr lang="en-US" dirty="0"/>
              <a:t>Follow the steps:</a:t>
            </a:r>
          </a:p>
          <a:p>
            <a:r>
              <a:rPr lang="en-US" dirty="0"/>
              <a:t>Balance the equation</a:t>
            </a:r>
          </a:p>
          <a:p>
            <a:r>
              <a:rPr lang="en-US" dirty="0"/>
              <a:t>Convert given g to moles</a:t>
            </a:r>
          </a:p>
          <a:p>
            <a:r>
              <a:rPr lang="en-US" dirty="0"/>
              <a:t>Convert given moles to unknown mole (Use mole ratio)</a:t>
            </a:r>
          </a:p>
          <a:p>
            <a:r>
              <a:rPr lang="en-US" dirty="0"/>
              <a:t>Convert unknown mole to g</a:t>
            </a:r>
          </a:p>
          <a:p>
            <a:endParaRPr lang="en-US" dirty="0"/>
          </a:p>
        </p:txBody>
      </p:sp>
    </p:spTree>
    <p:extLst>
      <p:ext uri="{BB962C8B-B14F-4D97-AF65-F5344CB8AC3E}">
        <p14:creationId xmlns:p14="http://schemas.microsoft.com/office/powerpoint/2010/main" val="64339906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Mass to Mass Calculations Practice</a:t>
            </a:r>
          </a:p>
        </p:txBody>
      </p:sp>
      <p:sp>
        <p:nvSpPr>
          <p:cNvPr id="3" name="Content Placeholder 2"/>
          <p:cNvSpPr>
            <a:spLocks noGrp="1"/>
          </p:cNvSpPr>
          <p:nvPr>
            <p:ph idx="1"/>
          </p:nvPr>
        </p:nvSpPr>
        <p:spPr>
          <a:xfrm>
            <a:off x="579120" y="1845734"/>
            <a:ext cx="11409680" cy="4483946"/>
          </a:xfrm>
        </p:spPr>
        <p:txBody>
          <a:bodyPr>
            <a:normAutofit/>
          </a:bodyPr>
          <a:lstStyle/>
          <a:p>
            <a:r>
              <a:rPr lang="en-US" dirty="0"/>
              <a:t>Cu</a:t>
            </a:r>
            <a:r>
              <a:rPr lang="en-US" baseline="-25000" dirty="0"/>
              <a:t>(s)</a:t>
            </a:r>
            <a:r>
              <a:rPr lang="en-US" dirty="0"/>
              <a:t> + AgNO</a:t>
            </a:r>
            <a:r>
              <a:rPr lang="en-US" baseline="-25000" dirty="0"/>
              <a:t>3(</a:t>
            </a:r>
            <a:r>
              <a:rPr lang="en-US" baseline="-25000" dirty="0" err="1"/>
              <a:t>aq</a:t>
            </a:r>
            <a:r>
              <a:rPr lang="en-US" baseline="-25000" dirty="0"/>
              <a:t>)</a:t>
            </a:r>
            <a:r>
              <a:rPr lang="en-US" dirty="0"/>
              <a:t> </a:t>
            </a:r>
            <a:r>
              <a:rPr lang="en-US" dirty="0">
                <a:sym typeface="Wingdings"/>
              </a:rPr>
              <a:t> </a:t>
            </a:r>
            <a:r>
              <a:rPr lang="en-US" dirty="0"/>
              <a:t>Cu(NO</a:t>
            </a:r>
            <a:r>
              <a:rPr lang="en-US" baseline="-25000" dirty="0"/>
              <a:t>3</a:t>
            </a:r>
            <a:r>
              <a:rPr lang="en-US" dirty="0"/>
              <a:t>)</a:t>
            </a:r>
            <a:r>
              <a:rPr lang="en-US" baseline="-25000" dirty="0"/>
              <a:t>2(</a:t>
            </a:r>
            <a:r>
              <a:rPr lang="en-US" baseline="-25000" dirty="0" err="1"/>
              <a:t>aq</a:t>
            </a:r>
            <a:r>
              <a:rPr lang="en-US" baseline="-25000" dirty="0"/>
              <a:t>)</a:t>
            </a:r>
            <a:r>
              <a:rPr lang="en-US" dirty="0"/>
              <a:t> + Ag</a:t>
            </a:r>
            <a:r>
              <a:rPr lang="en-US" baseline="-25000" dirty="0"/>
              <a:t>(s)</a:t>
            </a:r>
            <a:r>
              <a:rPr lang="en-US" dirty="0">
                <a:sym typeface="Wingdings"/>
              </a:rPr>
              <a:t>  </a:t>
            </a:r>
            <a:endParaRPr lang="en-US" dirty="0"/>
          </a:p>
          <a:p>
            <a:r>
              <a:rPr lang="en-US" dirty="0"/>
              <a:t>What mass of solid silver can be produced from 1.50 g copper?</a:t>
            </a:r>
          </a:p>
          <a:p>
            <a:endParaRPr lang="en-US" sz="2200" dirty="0"/>
          </a:p>
          <a:p>
            <a:r>
              <a:rPr lang="en-US" sz="2200" dirty="0"/>
              <a:t>H</a:t>
            </a:r>
            <a:r>
              <a:rPr lang="en-US" sz="2200" baseline="-25000" dirty="0"/>
              <a:t>2</a:t>
            </a:r>
            <a:r>
              <a:rPr lang="en-US" sz="2200" dirty="0"/>
              <a:t> + O</a:t>
            </a:r>
            <a:r>
              <a:rPr lang="en-US" sz="2200" baseline="-25000" dirty="0"/>
              <a:t>2</a:t>
            </a:r>
            <a:r>
              <a:rPr lang="en-US" sz="2200" dirty="0"/>
              <a:t> </a:t>
            </a:r>
            <a:r>
              <a:rPr lang="en-US" sz="2200" dirty="0">
                <a:sym typeface="Wingdings" charset="0"/>
              </a:rPr>
              <a:t> H</a:t>
            </a:r>
            <a:r>
              <a:rPr lang="en-US" sz="2200" baseline="-25000" dirty="0">
                <a:sym typeface="Wingdings" charset="0"/>
              </a:rPr>
              <a:t>2</a:t>
            </a:r>
            <a:r>
              <a:rPr lang="en-US" sz="2200" dirty="0">
                <a:sym typeface="Wingdings" charset="0"/>
              </a:rPr>
              <a:t>O</a:t>
            </a:r>
          </a:p>
          <a:p>
            <a:r>
              <a:rPr lang="en-US" sz="2200" dirty="0">
                <a:sym typeface="Wingdings" charset="0"/>
              </a:rPr>
              <a:t>If we had 32 g of oxygen, how much hydrogen would we need to react and how much water would we get?</a:t>
            </a:r>
          </a:p>
          <a:p>
            <a:endParaRPr lang="en-US" sz="2200" dirty="0">
              <a:sym typeface="Wingdings" charset="0"/>
            </a:endParaRPr>
          </a:p>
          <a:p>
            <a:r>
              <a:rPr lang="en-US" sz="2200" dirty="0">
                <a:sym typeface="Wingdings" charset="0"/>
              </a:rPr>
              <a:t>If we had 50 g of hydrogen, how much oxygen would we need and how much water produced? </a:t>
            </a:r>
            <a:endParaRPr lang="en-US" dirty="0"/>
          </a:p>
          <a:p>
            <a:endParaRPr lang="en-US" dirty="0"/>
          </a:p>
          <a:p>
            <a:endParaRPr lang="en-US" dirty="0"/>
          </a:p>
        </p:txBody>
      </p:sp>
    </p:spTree>
    <p:extLst>
      <p:ext uri="{BB962C8B-B14F-4D97-AF65-F5344CB8AC3E}">
        <p14:creationId xmlns:p14="http://schemas.microsoft.com/office/powerpoint/2010/main" val="307132723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Mass to Mass Calculations Practice</a:t>
            </a:r>
          </a:p>
        </p:txBody>
      </p:sp>
      <p:sp>
        <p:nvSpPr>
          <p:cNvPr id="3" name="Content Placeholder 2"/>
          <p:cNvSpPr>
            <a:spLocks noGrp="1"/>
          </p:cNvSpPr>
          <p:nvPr>
            <p:ph idx="1"/>
          </p:nvPr>
        </p:nvSpPr>
        <p:spPr>
          <a:xfrm>
            <a:off x="579120" y="1845734"/>
            <a:ext cx="11409680" cy="4483946"/>
          </a:xfrm>
        </p:spPr>
        <p:txBody>
          <a:bodyPr>
            <a:normAutofit/>
          </a:bodyPr>
          <a:lstStyle/>
          <a:p>
            <a:r>
              <a:rPr lang="en-US" dirty="0"/>
              <a:t>Cu</a:t>
            </a:r>
            <a:r>
              <a:rPr lang="en-US" baseline="-25000" dirty="0"/>
              <a:t>(s)</a:t>
            </a:r>
            <a:r>
              <a:rPr lang="en-US" dirty="0"/>
              <a:t> + AgNO</a:t>
            </a:r>
            <a:r>
              <a:rPr lang="en-US" baseline="-25000" dirty="0"/>
              <a:t>3(</a:t>
            </a:r>
            <a:r>
              <a:rPr lang="en-US" baseline="-25000" dirty="0" err="1"/>
              <a:t>aq</a:t>
            </a:r>
            <a:r>
              <a:rPr lang="en-US" baseline="-25000" dirty="0"/>
              <a:t>)</a:t>
            </a:r>
            <a:r>
              <a:rPr lang="en-US" dirty="0"/>
              <a:t> </a:t>
            </a:r>
            <a:r>
              <a:rPr lang="en-US" dirty="0">
                <a:sym typeface="Wingdings"/>
              </a:rPr>
              <a:t> </a:t>
            </a:r>
            <a:r>
              <a:rPr lang="en-US" dirty="0"/>
              <a:t>Cu(NO</a:t>
            </a:r>
            <a:r>
              <a:rPr lang="en-US" baseline="-25000" dirty="0"/>
              <a:t>3</a:t>
            </a:r>
            <a:r>
              <a:rPr lang="en-US" dirty="0"/>
              <a:t>)</a:t>
            </a:r>
            <a:r>
              <a:rPr lang="en-US" baseline="-25000" dirty="0"/>
              <a:t>2(</a:t>
            </a:r>
            <a:r>
              <a:rPr lang="en-US" baseline="-25000" dirty="0" err="1"/>
              <a:t>aq</a:t>
            </a:r>
            <a:r>
              <a:rPr lang="en-US" baseline="-25000" dirty="0"/>
              <a:t>)</a:t>
            </a:r>
            <a:r>
              <a:rPr lang="en-US" dirty="0"/>
              <a:t> + Ag</a:t>
            </a:r>
            <a:r>
              <a:rPr lang="en-US" baseline="-25000" dirty="0"/>
              <a:t>(s)</a:t>
            </a:r>
            <a:r>
              <a:rPr lang="en-US" dirty="0">
                <a:sym typeface="Wingdings"/>
              </a:rPr>
              <a:t>  </a:t>
            </a:r>
            <a:endParaRPr lang="en-US" dirty="0"/>
          </a:p>
          <a:p>
            <a:r>
              <a:rPr lang="en-US" dirty="0"/>
              <a:t>What mass of solid silver can be produced from 1.50 g copper?   </a:t>
            </a:r>
            <a:r>
              <a:rPr lang="en-US" b="1" dirty="0">
                <a:solidFill>
                  <a:srgbClr val="92D050"/>
                </a:solidFill>
              </a:rPr>
              <a:t>5.06 g of Ag</a:t>
            </a:r>
          </a:p>
          <a:p>
            <a:endParaRPr lang="en-US" sz="2200" dirty="0"/>
          </a:p>
          <a:p>
            <a:r>
              <a:rPr lang="en-US" sz="2200" dirty="0"/>
              <a:t>H</a:t>
            </a:r>
            <a:r>
              <a:rPr lang="en-US" sz="2200" baseline="-25000" dirty="0"/>
              <a:t>2</a:t>
            </a:r>
            <a:r>
              <a:rPr lang="en-US" sz="2200" dirty="0"/>
              <a:t> + O</a:t>
            </a:r>
            <a:r>
              <a:rPr lang="en-US" sz="2200" baseline="-25000" dirty="0"/>
              <a:t>2</a:t>
            </a:r>
            <a:r>
              <a:rPr lang="en-US" sz="2200" dirty="0"/>
              <a:t> </a:t>
            </a:r>
            <a:r>
              <a:rPr lang="en-US" sz="2200" dirty="0">
                <a:sym typeface="Wingdings" charset="0"/>
              </a:rPr>
              <a:t> H</a:t>
            </a:r>
            <a:r>
              <a:rPr lang="en-US" sz="2200" baseline="-25000" dirty="0">
                <a:sym typeface="Wingdings" charset="0"/>
              </a:rPr>
              <a:t>2</a:t>
            </a:r>
            <a:r>
              <a:rPr lang="en-US" sz="2200" dirty="0">
                <a:sym typeface="Wingdings" charset="0"/>
              </a:rPr>
              <a:t>O</a:t>
            </a:r>
          </a:p>
          <a:p>
            <a:r>
              <a:rPr lang="en-US" sz="2200" dirty="0">
                <a:sym typeface="Wingdings" charset="0"/>
              </a:rPr>
              <a:t>If we had 32 g of oxygen, how much hydrogen would we need to react and how much water would we get?</a:t>
            </a:r>
          </a:p>
          <a:p>
            <a:r>
              <a:rPr lang="en-US" sz="2200" b="1" dirty="0">
                <a:solidFill>
                  <a:srgbClr val="92D050"/>
                </a:solidFill>
                <a:sym typeface="Wingdings" charset="0"/>
              </a:rPr>
              <a:t>We would need 4 g of H</a:t>
            </a:r>
            <a:r>
              <a:rPr lang="en-US" sz="2200" b="1" baseline="-25000" dirty="0">
                <a:solidFill>
                  <a:srgbClr val="92D050"/>
                </a:solidFill>
                <a:sym typeface="Wingdings" charset="0"/>
              </a:rPr>
              <a:t>2</a:t>
            </a:r>
            <a:r>
              <a:rPr lang="en-US" sz="2200" b="1" dirty="0">
                <a:solidFill>
                  <a:srgbClr val="92D050"/>
                </a:solidFill>
                <a:sym typeface="Wingdings" charset="0"/>
              </a:rPr>
              <a:t> and we would get 36 g of H</a:t>
            </a:r>
            <a:r>
              <a:rPr lang="en-US" sz="2200" b="1" baseline="-25000" dirty="0">
                <a:solidFill>
                  <a:srgbClr val="92D050"/>
                </a:solidFill>
                <a:sym typeface="Wingdings" charset="0"/>
              </a:rPr>
              <a:t>2</a:t>
            </a:r>
            <a:r>
              <a:rPr lang="en-US" sz="2200" b="1" dirty="0">
                <a:solidFill>
                  <a:srgbClr val="92D050"/>
                </a:solidFill>
                <a:sym typeface="Wingdings" charset="0"/>
              </a:rPr>
              <a:t>O</a:t>
            </a:r>
          </a:p>
          <a:p>
            <a:r>
              <a:rPr lang="en-US" sz="2200" dirty="0">
                <a:sym typeface="Wingdings" charset="0"/>
              </a:rPr>
              <a:t>If we had 50 g of hydrogen, how much oxygen would we need and how much water produced? </a:t>
            </a:r>
            <a:endParaRPr lang="en-US" dirty="0"/>
          </a:p>
          <a:p>
            <a:r>
              <a:rPr lang="en-US" b="1" dirty="0">
                <a:solidFill>
                  <a:srgbClr val="92D050"/>
                </a:solidFill>
                <a:sym typeface="Wingdings" charset="0"/>
              </a:rPr>
              <a:t>We would need 400 g of O</a:t>
            </a:r>
            <a:r>
              <a:rPr lang="en-US" b="1" baseline="-25000" dirty="0">
                <a:solidFill>
                  <a:srgbClr val="92D050"/>
                </a:solidFill>
                <a:sym typeface="Wingdings" charset="0"/>
              </a:rPr>
              <a:t>2</a:t>
            </a:r>
            <a:r>
              <a:rPr lang="en-US" b="1" dirty="0">
                <a:solidFill>
                  <a:srgbClr val="92D050"/>
                </a:solidFill>
                <a:sym typeface="Wingdings" charset="0"/>
              </a:rPr>
              <a:t> and we would get 450 g of H</a:t>
            </a:r>
            <a:r>
              <a:rPr lang="en-US" b="1" baseline="-25000" dirty="0">
                <a:solidFill>
                  <a:srgbClr val="92D050"/>
                </a:solidFill>
                <a:sym typeface="Wingdings" charset="0"/>
              </a:rPr>
              <a:t>2</a:t>
            </a:r>
            <a:r>
              <a:rPr lang="en-US" b="1" dirty="0">
                <a:solidFill>
                  <a:srgbClr val="92D050"/>
                </a:solidFill>
                <a:sym typeface="Wingdings" charset="0"/>
              </a:rPr>
              <a:t>O</a:t>
            </a:r>
          </a:p>
          <a:p>
            <a:endParaRPr lang="en-US" dirty="0"/>
          </a:p>
          <a:p>
            <a:endParaRPr lang="en-US" dirty="0"/>
          </a:p>
        </p:txBody>
      </p:sp>
    </p:spTree>
    <p:extLst>
      <p:ext uri="{BB962C8B-B14F-4D97-AF65-F5344CB8AC3E}">
        <p14:creationId xmlns:p14="http://schemas.microsoft.com/office/powerpoint/2010/main" val="29048301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Gram Formula Mass</a:t>
            </a:r>
          </a:p>
        </p:txBody>
      </p:sp>
      <p:sp>
        <p:nvSpPr>
          <p:cNvPr id="3" name="Content Placeholder 2"/>
          <p:cNvSpPr>
            <a:spLocks noGrp="1"/>
          </p:cNvSpPr>
          <p:nvPr>
            <p:ph idx="1"/>
          </p:nvPr>
        </p:nvSpPr>
        <p:spPr>
          <a:xfrm>
            <a:off x="1097280" y="1845734"/>
            <a:ext cx="10058400" cy="4707466"/>
          </a:xfrm>
        </p:spPr>
        <p:txBody>
          <a:bodyPr>
            <a:normAutofit/>
          </a:bodyPr>
          <a:lstStyle/>
          <a:p>
            <a:r>
              <a:rPr lang="en-US" dirty="0"/>
              <a:t> After we count up the moles of each individual element, we can use what we know about their masses (from the periodic table) and find the mass of our whole compound. </a:t>
            </a:r>
          </a:p>
          <a:p>
            <a:endParaRPr lang="en-US" dirty="0"/>
          </a:p>
          <a:p>
            <a:r>
              <a:rPr lang="en-US" dirty="0"/>
              <a:t>Your turn: find the gram formula mass of the following compounds</a:t>
            </a:r>
          </a:p>
          <a:p>
            <a:r>
              <a:rPr lang="en-US" dirty="0"/>
              <a:t>1 mole of Mn</a:t>
            </a:r>
            <a:r>
              <a:rPr lang="en-US" baseline="-25000" dirty="0"/>
              <a:t>2</a:t>
            </a:r>
            <a:r>
              <a:rPr lang="en-US" dirty="0"/>
              <a:t>S</a:t>
            </a:r>
            <a:r>
              <a:rPr lang="en-US" baseline="-25000" dirty="0"/>
              <a:t>7    	</a:t>
            </a:r>
            <a:r>
              <a:rPr lang="en-US" dirty="0">
                <a:solidFill>
                  <a:srgbClr val="92D050"/>
                </a:solidFill>
              </a:rPr>
              <a:t>334 g</a:t>
            </a:r>
            <a:endParaRPr lang="en-US" baseline="-25000" dirty="0">
              <a:solidFill>
                <a:srgbClr val="92D050"/>
              </a:solidFill>
            </a:endParaRPr>
          </a:p>
          <a:p>
            <a:r>
              <a:rPr lang="en-US" dirty="0"/>
              <a:t>1 mole of CCl</a:t>
            </a:r>
            <a:r>
              <a:rPr lang="en-US" baseline="-25000" dirty="0"/>
              <a:t>4      </a:t>
            </a:r>
            <a:r>
              <a:rPr lang="en-US" baseline="-25000"/>
              <a:t>	</a:t>
            </a:r>
            <a:r>
              <a:rPr lang="en-US">
                <a:solidFill>
                  <a:srgbClr val="92D050"/>
                </a:solidFill>
              </a:rPr>
              <a:t>154 </a:t>
            </a:r>
            <a:r>
              <a:rPr lang="en-US" dirty="0">
                <a:solidFill>
                  <a:srgbClr val="92D050"/>
                </a:solidFill>
              </a:rPr>
              <a:t>g</a:t>
            </a:r>
            <a:endParaRPr lang="en-US" baseline="-25000" dirty="0">
              <a:solidFill>
                <a:srgbClr val="92D050"/>
              </a:solidFill>
            </a:endParaRPr>
          </a:p>
          <a:p>
            <a:r>
              <a:rPr lang="en-US" dirty="0"/>
              <a:t>1 mole of Al</a:t>
            </a:r>
            <a:r>
              <a:rPr lang="en-US" baseline="-25000" dirty="0"/>
              <a:t>2</a:t>
            </a:r>
            <a:r>
              <a:rPr lang="en-US" dirty="0"/>
              <a:t>(SO</a:t>
            </a:r>
            <a:r>
              <a:rPr lang="en-US" baseline="-25000" dirty="0"/>
              <a:t>4</a:t>
            </a:r>
            <a:r>
              <a:rPr lang="en-US" dirty="0"/>
              <a:t>)</a:t>
            </a:r>
            <a:r>
              <a:rPr lang="en-US" baseline="-25000" dirty="0"/>
              <a:t>3</a:t>
            </a:r>
            <a:r>
              <a:rPr lang="en-US" dirty="0"/>
              <a:t>  	</a:t>
            </a:r>
            <a:r>
              <a:rPr lang="en-US" dirty="0">
                <a:solidFill>
                  <a:srgbClr val="92D050"/>
                </a:solidFill>
              </a:rPr>
              <a:t>342 g</a:t>
            </a:r>
          </a:p>
          <a:p>
            <a:r>
              <a:rPr lang="en-US" dirty="0"/>
              <a:t>1 mole of CO</a:t>
            </a:r>
            <a:r>
              <a:rPr lang="en-US" baseline="-25000" dirty="0"/>
              <a:t>2    	</a:t>
            </a:r>
            <a:r>
              <a:rPr lang="en-US" dirty="0">
                <a:solidFill>
                  <a:srgbClr val="92D050"/>
                </a:solidFill>
              </a:rPr>
              <a:t>44 g</a:t>
            </a:r>
          </a:p>
          <a:p>
            <a:endParaRPr lang="en-US" dirty="0"/>
          </a:p>
        </p:txBody>
      </p:sp>
    </p:spTree>
    <p:extLst>
      <p:ext uri="{BB962C8B-B14F-4D97-AF65-F5344CB8AC3E}">
        <p14:creationId xmlns:p14="http://schemas.microsoft.com/office/powerpoint/2010/main" val="31282998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Gram Formula Mass</a:t>
            </a:r>
          </a:p>
        </p:txBody>
      </p:sp>
      <p:sp>
        <p:nvSpPr>
          <p:cNvPr id="3" name="Content Placeholder 2"/>
          <p:cNvSpPr>
            <a:spLocks noGrp="1"/>
          </p:cNvSpPr>
          <p:nvPr>
            <p:ph idx="1"/>
          </p:nvPr>
        </p:nvSpPr>
        <p:spPr>
          <a:xfrm>
            <a:off x="1097280" y="1845734"/>
            <a:ext cx="10058400" cy="3935306"/>
          </a:xfrm>
        </p:spPr>
        <p:txBody>
          <a:bodyPr>
            <a:normAutofit/>
          </a:bodyPr>
          <a:lstStyle/>
          <a:p>
            <a:r>
              <a:rPr lang="en-US" dirty="0"/>
              <a:t>The gram formula mass is the mass of 1 mole of a substance.</a:t>
            </a:r>
          </a:p>
          <a:p>
            <a:r>
              <a:rPr lang="en-US" dirty="0"/>
              <a:t>If there is any amount more or less than a mole, we can use dimensional analysis.</a:t>
            </a:r>
          </a:p>
          <a:p>
            <a:r>
              <a:rPr lang="en-US" dirty="0"/>
              <a:t>Remember : what you want divided by what you have.</a:t>
            </a:r>
          </a:p>
          <a:p>
            <a:endParaRPr lang="en-US" dirty="0"/>
          </a:p>
          <a:p>
            <a:r>
              <a:rPr lang="en-US" dirty="0"/>
              <a:t>So if our problem said: How many moles are in 86 g of CO</a:t>
            </a:r>
            <a:r>
              <a:rPr lang="en-US" baseline="-25000" dirty="0"/>
              <a:t>2</a:t>
            </a:r>
            <a:r>
              <a:rPr lang="en-US" dirty="0"/>
              <a:t> ? </a:t>
            </a:r>
          </a:p>
          <a:p>
            <a:endParaRPr lang="en-US" dirty="0"/>
          </a:p>
          <a:p>
            <a:endParaRPr lang="en-US" dirty="0"/>
          </a:p>
        </p:txBody>
      </p:sp>
      <p:cxnSp>
        <p:nvCxnSpPr>
          <p:cNvPr id="5" name="Straight Connector 4"/>
          <p:cNvCxnSpPr/>
          <p:nvPr/>
        </p:nvCxnSpPr>
        <p:spPr>
          <a:xfrm>
            <a:off x="4648200" y="5451509"/>
            <a:ext cx="1579880"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Oval 10"/>
          <p:cNvSpPr/>
          <p:nvPr/>
        </p:nvSpPr>
        <p:spPr>
          <a:xfrm>
            <a:off x="4216400" y="5335338"/>
            <a:ext cx="203200" cy="23234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3048000" y="5110480"/>
            <a:ext cx="1097280" cy="584775"/>
          </a:xfrm>
          <a:prstGeom prst="rect">
            <a:avLst/>
          </a:prstGeom>
          <a:noFill/>
        </p:spPr>
        <p:txBody>
          <a:bodyPr wrap="square" rtlCol="0">
            <a:spAutoFit/>
          </a:bodyPr>
          <a:lstStyle/>
          <a:p>
            <a:r>
              <a:rPr lang="en-US" sz="3200" dirty="0"/>
              <a:t>86 g</a:t>
            </a:r>
          </a:p>
        </p:txBody>
      </p:sp>
    </p:spTree>
    <p:extLst>
      <p:ext uri="{BB962C8B-B14F-4D97-AF65-F5344CB8AC3E}">
        <p14:creationId xmlns:p14="http://schemas.microsoft.com/office/powerpoint/2010/main" val="1519936731"/>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14047</TotalTime>
  <Words>4609</Words>
  <Application>Microsoft Office PowerPoint</Application>
  <PresentationFormat>Widescreen</PresentationFormat>
  <Paragraphs>584</Paragraphs>
  <Slides>74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74</vt:i4>
      </vt:variant>
    </vt:vector>
  </HeadingPairs>
  <TitlesOfParts>
    <vt:vector size="77" baseType="lpstr">
      <vt:lpstr>Calibri</vt:lpstr>
      <vt:lpstr>Calibri Light</vt:lpstr>
      <vt:lpstr>Retrospect</vt:lpstr>
      <vt:lpstr>Math of Chem</vt:lpstr>
      <vt:lpstr>Let’s Look at Moles</vt:lpstr>
      <vt:lpstr>Gram Formula Mass</vt:lpstr>
      <vt:lpstr>Gram Formula Mass</vt:lpstr>
      <vt:lpstr>Gram Formula Mass</vt:lpstr>
      <vt:lpstr>Gram Formula Mass</vt:lpstr>
      <vt:lpstr>Gram Formula Mass</vt:lpstr>
      <vt:lpstr>Gram Formula Mass</vt:lpstr>
      <vt:lpstr>Gram Formula Mass</vt:lpstr>
      <vt:lpstr>Gram Formula Mass</vt:lpstr>
      <vt:lpstr>Empirical vs Molecular Formulas</vt:lpstr>
      <vt:lpstr>Empirical vs Molecular Formulas</vt:lpstr>
      <vt:lpstr>Empirical vs Molecular Formulas</vt:lpstr>
      <vt:lpstr>Empirical vs Molecular Formulas</vt:lpstr>
      <vt:lpstr>Empirical vs Molecular Formulas</vt:lpstr>
      <vt:lpstr>Concept Check</vt:lpstr>
      <vt:lpstr>Concept Check</vt:lpstr>
      <vt:lpstr>Percent Composition / Percent by Mass</vt:lpstr>
      <vt:lpstr>Percent Composition / Percent by Mass</vt:lpstr>
      <vt:lpstr>Percent Composition / Percent by Mass</vt:lpstr>
      <vt:lpstr>Percent Composition / Percent by Mass</vt:lpstr>
      <vt:lpstr>Percent Water in a Hydrate</vt:lpstr>
      <vt:lpstr>Percent Water in a Hydrate</vt:lpstr>
      <vt:lpstr>Percent Water in a Hydrate</vt:lpstr>
      <vt:lpstr>Percent Water in a Hydrate</vt:lpstr>
      <vt:lpstr>Percent Water in a Hydrate</vt:lpstr>
      <vt:lpstr>Percent Error</vt:lpstr>
      <vt:lpstr>Percent Error</vt:lpstr>
      <vt:lpstr>Reaction Types</vt:lpstr>
      <vt:lpstr>Reaction Types</vt:lpstr>
      <vt:lpstr>Concept Check</vt:lpstr>
      <vt:lpstr>Concept Check</vt:lpstr>
      <vt:lpstr>The Activity Series</vt:lpstr>
      <vt:lpstr>Concept Check</vt:lpstr>
      <vt:lpstr>Concept Check</vt:lpstr>
      <vt:lpstr>Concept Check</vt:lpstr>
      <vt:lpstr>Concept Check</vt:lpstr>
      <vt:lpstr>Concept Check</vt:lpstr>
      <vt:lpstr>Concept Check</vt:lpstr>
      <vt:lpstr>Concept Check</vt:lpstr>
      <vt:lpstr>Concept Check</vt:lpstr>
      <vt:lpstr>Concept Check</vt:lpstr>
      <vt:lpstr>Concept Check</vt:lpstr>
      <vt:lpstr>Concept Check</vt:lpstr>
      <vt:lpstr>Concept Check</vt:lpstr>
      <vt:lpstr>Concept Check</vt:lpstr>
      <vt:lpstr>Concept Check</vt:lpstr>
      <vt:lpstr>Stoichiometry</vt:lpstr>
      <vt:lpstr>Balancing Equations</vt:lpstr>
      <vt:lpstr>Balancing Equations</vt:lpstr>
      <vt:lpstr>Balancing Equations</vt:lpstr>
      <vt:lpstr>Balancing Equations</vt:lpstr>
      <vt:lpstr>Balancing Equations</vt:lpstr>
      <vt:lpstr>Balancing Equations</vt:lpstr>
      <vt:lpstr>Balancing Equations</vt:lpstr>
      <vt:lpstr>Balancing Equations</vt:lpstr>
      <vt:lpstr>Balancing Equations</vt:lpstr>
      <vt:lpstr>Balancing Equations</vt:lpstr>
      <vt:lpstr>Balancing Equations</vt:lpstr>
      <vt:lpstr>Balancing Equations</vt:lpstr>
      <vt:lpstr>Using Balanced Equations</vt:lpstr>
      <vt:lpstr>Using Balanced Equations</vt:lpstr>
      <vt:lpstr>Mole to Mole Calculations</vt:lpstr>
      <vt:lpstr>Mole to Mole Calculations Practice</vt:lpstr>
      <vt:lpstr>Mole to Mole Calculations Practice</vt:lpstr>
      <vt:lpstr>Mole to Mass Calculations</vt:lpstr>
      <vt:lpstr>Mole to Mass Calculations Practice</vt:lpstr>
      <vt:lpstr>Mole to Mass Calculations Practice</vt:lpstr>
      <vt:lpstr>Mass to Mole Calculations</vt:lpstr>
      <vt:lpstr>Mass to Mole Calculations Practice</vt:lpstr>
      <vt:lpstr>Mass to Mole Calculations Practice</vt:lpstr>
      <vt:lpstr>Mass to Mass Calculations</vt:lpstr>
      <vt:lpstr>Mass to Mass Calculations Practice</vt:lpstr>
      <vt:lpstr>Mass to Mass Calculations Practice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Teo Mesiouris</dc:creator>
  <cp:lastModifiedBy>Mesiouris Matteo</cp:lastModifiedBy>
  <cp:revision>667</cp:revision>
  <dcterms:created xsi:type="dcterms:W3CDTF">2013-11-27T15:32:32Z</dcterms:created>
  <dcterms:modified xsi:type="dcterms:W3CDTF">2021-10-07T13:12:02Z</dcterms:modified>
</cp:coreProperties>
</file>