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35" r:id="rId3"/>
    <p:sldId id="341" r:id="rId4"/>
    <p:sldId id="340" r:id="rId5"/>
    <p:sldId id="343" r:id="rId6"/>
    <p:sldId id="344" r:id="rId7"/>
    <p:sldId id="348" r:id="rId8"/>
    <p:sldId id="369" r:id="rId9"/>
    <p:sldId id="370" r:id="rId10"/>
    <p:sldId id="346" r:id="rId11"/>
    <p:sldId id="345" r:id="rId12"/>
    <p:sldId id="347" r:id="rId13"/>
    <p:sldId id="349" r:id="rId14"/>
    <p:sldId id="351" r:id="rId15"/>
    <p:sldId id="366" r:id="rId16"/>
    <p:sldId id="367" r:id="rId17"/>
    <p:sldId id="356" r:id="rId18"/>
    <p:sldId id="368" r:id="rId19"/>
    <p:sldId id="353" r:id="rId20"/>
    <p:sldId id="358" r:id="rId21"/>
    <p:sldId id="359" r:id="rId22"/>
    <p:sldId id="354" r:id="rId23"/>
    <p:sldId id="342" r:id="rId24"/>
    <p:sldId id="362" r:id="rId25"/>
    <p:sldId id="360" r:id="rId26"/>
    <p:sldId id="365"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F6E938D-EF1A-4803-9BCC-FE5FDD82DABC}" type="datetimeFigureOut">
              <a:rPr lang="en-US" smtClean="0"/>
              <a:t>5/24/2018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4017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6E938D-EF1A-4803-9BCC-FE5FDD82DABC}" type="datetimeFigureOut">
              <a:rPr lang="en-US" smtClean="0"/>
              <a:t>5/24/2018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3485054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6E938D-EF1A-4803-9BCC-FE5FDD82DABC}" type="datetimeFigureOut">
              <a:rPr lang="en-US" smtClean="0"/>
              <a:t>5/24/2018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2278622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normAutofit/>
          </a:bodyPr>
          <a:lstStyle>
            <a:lvl1pPr>
              <a:defRPr sz="2400"/>
            </a:lvl1pPr>
            <a:lvl2pPr>
              <a:defRPr sz="20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F6E938D-EF1A-4803-9BCC-FE5FDD82DABC}" type="datetimeFigureOut">
              <a:rPr lang="en-US" smtClean="0"/>
              <a:t>5/24/2018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2449261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6E938D-EF1A-4803-9BCC-FE5FDD82DABC}" type="datetimeFigureOut">
              <a:rPr lang="en-US" smtClean="0"/>
              <a:t>5/24/2018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186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6E938D-EF1A-4803-9BCC-FE5FDD82DABC}" type="datetimeFigureOut">
              <a:rPr lang="en-US" smtClean="0"/>
              <a:t>5/24/2018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618512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6E938D-EF1A-4803-9BCC-FE5FDD82DABC}" type="datetimeFigureOut">
              <a:rPr lang="en-US" smtClean="0"/>
              <a:t>5/24/2018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3785070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6E938D-EF1A-4803-9BCC-FE5FDD82DABC}" type="datetimeFigureOut">
              <a:rPr lang="en-US" smtClean="0"/>
              <a:t>5/24/2018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2281524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F6E938D-EF1A-4803-9BCC-FE5FDD82DABC}" type="datetimeFigureOut">
              <a:rPr lang="en-US" smtClean="0"/>
              <a:t>5/24/2018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2864558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F6E938D-EF1A-4803-9BCC-FE5FDD82DABC}" type="datetimeFigureOut">
              <a:rPr lang="en-US" smtClean="0"/>
              <a:t>5/24/2018</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5A7E132-889E-4055-8E72-18315C371BA8}" type="slidenum">
              <a:rPr lang="en-US" smtClean="0"/>
              <a:t>‹#›</a:t>
            </a:fld>
            <a:endParaRPr lang="en-US"/>
          </a:p>
        </p:txBody>
      </p:sp>
    </p:spTree>
    <p:extLst>
      <p:ext uri="{BB962C8B-B14F-4D97-AF65-F5344CB8AC3E}">
        <p14:creationId xmlns:p14="http://schemas.microsoft.com/office/powerpoint/2010/main" val="2456579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F6E938D-EF1A-4803-9BCC-FE5FDD82DABC}" type="datetimeFigureOut">
              <a:rPr lang="en-US" smtClean="0"/>
              <a:t>5/24/2018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1381081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F6E938D-EF1A-4803-9BCC-FE5FDD82DABC}" type="datetimeFigureOut">
              <a:rPr lang="en-US" smtClean="0"/>
              <a:t>5/24/2018</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5A7E132-889E-4055-8E72-18315C371BA8}"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52816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715819"/>
            <a:ext cx="12192000" cy="3566160"/>
          </a:xfrm>
        </p:spPr>
        <p:txBody>
          <a:bodyPr>
            <a:noAutofit/>
          </a:bodyPr>
          <a:lstStyle/>
          <a:p>
            <a:pPr algn="ctr"/>
            <a:r>
              <a:rPr lang="en-US" sz="9600" dirty="0"/>
              <a:t>Organic Chemistry</a:t>
            </a:r>
          </a:p>
        </p:txBody>
      </p:sp>
      <p:sp>
        <p:nvSpPr>
          <p:cNvPr id="3" name="Subtitle 2"/>
          <p:cNvSpPr>
            <a:spLocks noGrp="1"/>
          </p:cNvSpPr>
          <p:nvPr>
            <p:ph type="subTitle" idx="1"/>
          </p:nvPr>
        </p:nvSpPr>
        <p:spPr>
          <a:xfrm>
            <a:off x="1100051" y="4766171"/>
            <a:ext cx="10058400" cy="1143000"/>
          </a:xfrm>
        </p:spPr>
        <p:txBody>
          <a:bodyPr/>
          <a:lstStyle/>
          <a:p>
            <a:r>
              <a:rPr lang="en-US" dirty="0"/>
              <a:t>Mr. Mesiouris</a:t>
            </a:r>
          </a:p>
        </p:txBody>
      </p:sp>
    </p:spTree>
    <p:extLst>
      <p:ext uri="{BB962C8B-B14F-4D97-AF65-F5344CB8AC3E}">
        <p14:creationId xmlns:p14="http://schemas.microsoft.com/office/powerpoint/2010/main" val="3632903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Condensed structural formulas</a:t>
            </a:r>
          </a:p>
        </p:txBody>
      </p:sp>
      <p:sp>
        <p:nvSpPr>
          <p:cNvPr id="3" name="Content Placeholder 2"/>
          <p:cNvSpPr>
            <a:spLocks noGrp="1"/>
          </p:cNvSpPr>
          <p:nvPr>
            <p:ph idx="1"/>
          </p:nvPr>
        </p:nvSpPr>
        <p:spPr>
          <a:xfrm>
            <a:off x="711200" y="1845734"/>
            <a:ext cx="10789920" cy="4341706"/>
          </a:xfrm>
        </p:spPr>
        <p:txBody>
          <a:bodyPr>
            <a:normAutofit lnSpcReduction="10000"/>
          </a:bodyPr>
          <a:lstStyle/>
          <a:p>
            <a:r>
              <a:rPr lang="en-US" dirty="0"/>
              <a:t>If we write the formula for a compound to be: C</a:t>
            </a:r>
            <a:r>
              <a:rPr lang="en-US" baseline="-25000" dirty="0"/>
              <a:t>6</a:t>
            </a:r>
            <a:r>
              <a:rPr lang="en-US" dirty="0"/>
              <a:t>H</a:t>
            </a:r>
            <a:r>
              <a:rPr lang="en-US" baseline="-25000" dirty="0"/>
              <a:t>14</a:t>
            </a:r>
            <a:r>
              <a:rPr lang="en-US" dirty="0"/>
              <a:t>, it doesn’t tell us much about what the compound looks like. </a:t>
            </a:r>
          </a:p>
          <a:p>
            <a:r>
              <a:rPr lang="en-US" dirty="0"/>
              <a:t>Instead, I can write a formula in a way that gives me more information, for example I can write C</a:t>
            </a:r>
            <a:r>
              <a:rPr lang="en-US" baseline="-25000" dirty="0"/>
              <a:t>6</a:t>
            </a:r>
            <a:r>
              <a:rPr lang="en-US" dirty="0"/>
              <a:t>H</a:t>
            </a:r>
            <a:r>
              <a:rPr lang="en-US" baseline="-25000" dirty="0"/>
              <a:t>14</a:t>
            </a:r>
            <a:r>
              <a:rPr lang="en-US" dirty="0"/>
              <a:t> as:</a:t>
            </a:r>
          </a:p>
          <a:p>
            <a:endParaRPr lang="en-US" sz="200" dirty="0"/>
          </a:p>
          <a:p>
            <a:pPr algn="ctr"/>
            <a:r>
              <a:rPr lang="en-US" dirty="0"/>
              <a:t>CH</a:t>
            </a:r>
            <a:r>
              <a:rPr lang="en-US" baseline="-25000" dirty="0"/>
              <a:t>3</a:t>
            </a:r>
            <a:r>
              <a:rPr lang="en-US" dirty="0"/>
              <a:t>CH</a:t>
            </a:r>
            <a:r>
              <a:rPr lang="en-US" baseline="-25000" dirty="0"/>
              <a:t>2</a:t>
            </a:r>
            <a:r>
              <a:rPr lang="en-US" dirty="0"/>
              <a:t>CH</a:t>
            </a:r>
            <a:r>
              <a:rPr lang="en-US" baseline="-25000" dirty="0"/>
              <a:t>2</a:t>
            </a:r>
            <a:r>
              <a:rPr lang="en-US" dirty="0"/>
              <a:t>CH</a:t>
            </a:r>
            <a:r>
              <a:rPr lang="en-US" baseline="-25000" dirty="0"/>
              <a:t>2</a:t>
            </a:r>
            <a:r>
              <a:rPr lang="en-US" dirty="0"/>
              <a:t>CH</a:t>
            </a:r>
            <a:r>
              <a:rPr lang="en-US" baseline="-25000" dirty="0"/>
              <a:t>2</a:t>
            </a:r>
            <a:r>
              <a:rPr lang="en-US" dirty="0"/>
              <a:t>CH</a:t>
            </a:r>
            <a:r>
              <a:rPr lang="en-US" baseline="-25000" dirty="0"/>
              <a:t>3</a:t>
            </a:r>
            <a:r>
              <a:rPr lang="en-US" dirty="0"/>
              <a:t>    or    CH</a:t>
            </a:r>
            <a:r>
              <a:rPr lang="en-US" baseline="-25000" dirty="0"/>
              <a:t>3</a:t>
            </a:r>
            <a:r>
              <a:rPr lang="en-US" dirty="0"/>
              <a:t>CHC</a:t>
            </a:r>
            <a:r>
              <a:rPr lang="en-US" baseline="-25000" dirty="0"/>
              <a:t>2</a:t>
            </a:r>
            <a:r>
              <a:rPr lang="en-US" dirty="0"/>
              <a:t>H</a:t>
            </a:r>
            <a:r>
              <a:rPr lang="en-US" baseline="-25000" dirty="0"/>
              <a:t>5</a:t>
            </a:r>
            <a:r>
              <a:rPr lang="en-US" dirty="0"/>
              <a:t>CH</a:t>
            </a:r>
            <a:r>
              <a:rPr lang="en-US" baseline="-25000" dirty="0"/>
              <a:t>2</a:t>
            </a:r>
            <a:r>
              <a:rPr lang="en-US" dirty="0"/>
              <a:t>CH</a:t>
            </a:r>
            <a:r>
              <a:rPr lang="en-US" baseline="-25000" dirty="0"/>
              <a:t>3</a:t>
            </a:r>
          </a:p>
          <a:p>
            <a:endParaRPr lang="en-US" sz="200" baseline="-25000" dirty="0"/>
          </a:p>
          <a:p>
            <a:r>
              <a:rPr lang="en-US" dirty="0"/>
              <a:t>Both of these formulas are C</a:t>
            </a:r>
            <a:r>
              <a:rPr lang="en-US" baseline="-25000" dirty="0"/>
              <a:t>6</a:t>
            </a:r>
            <a:r>
              <a:rPr lang="en-US" dirty="0"/>
              <a:t>H</a:t>
            </a:r>
            <a:r>
              <a:rPr lang="en-US" baseline="-25000" dirty="0"/>
              <a:t>14</a:t>
            </a:r>
            <a:r>
              <a:rPr lang="en-US" dirty="0"/>
              <a:t>, but they are two different compounds. </a:t>
            </a:r>
          </a:p>
          <a:p>
            <a:r>
              <a:rPr lang="en-US" dirty="0"/>
              <a:t>The first compound is hexane, the second is 2-ethylbutane</a:t>
            </a:r>
          </a:p>
          <a:p>
            <a:r>
              <a:rPr lang="en-US" dirty="0"/>
              <a:t>In organic chemistry we use these condensed structural formulas to give us more information about the compounds we use</a:t>
            </a:r>
          </a:p>
        </p:txBody>
      </p:sp>
    </p:spTree>
    <p:extLst>
      <p:ext uri="{BB962C8B-B14F-4D97-AF65-F5344CB8AC3E}">
        <p14:creationId xmlns:p14="http://schemas.microsoft.com/office/powerpoint/2010/main" val="30148547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 y="132080"/>
            <a:ext cx="7701280" cy="1450757"/>
          </a:xfrm>
        </p:spPr>
        <p:txBody>
          <a:bodyPr>
            <a:normAutofit/>
          </a:bodyPr>
          <a:lstStyle/>
          <a:p>
            <a:pPr algn="ctr"/>
            <a:r>
              <a:rPr lang="en-US" sz="4400" dirty="0"/>
              <a:t>Making Molecules Even More Complex</a:t>
            </a:r>
          </a:p>
        </p:txBody>
      </p:sp>
      <p:sp>
        <p:nvSpPr>
          <p:cNvPr id="3" name="Content Placeholder 2"/>
          <p:cNvSpPr>
            <a:spLocks noGrp="1"/>
          </p:cNvSpPr>
          <p:nvPr>
            <p:ph idx="1"/>
          </p:nvPr>
        </p:nvSpPr>
        <p:spPr>
          <a:xfrm>
            <a:off x="243840" y="1845734"/>
            <a:ext cx="7528560" cy="4023360"/>
          </a:xfrm>
        </p:spPr>
        <p:txBody>
          <a:bodyPr/>
          <a:lstStyle/>
          <a:p>
            <a:r>
              <a:rPr lang="en-US" dirty="0"/>
              <a:t>On top of the fact that we can add branches to carbon chains, we can add ‘functional </a:t>
            </a:r>
            <a:r>
              <a:rPr lang="en-US"/>
              <a:t>groups’ (Table R)</a:t>
            </a:r>
            <a:endParaRPr lang="en-US" dirty="0"/>
          </a:p>
          <a:p>
            <a:endParaRPr lang="en-US" dirty="0"/>
          </a:p>
          <a:p>
            <a:r>
              <a:rPr lang="en-US" dirty="0"/>
              <a:t>These are extra add-ons that change the structure of the compounds and the naming.</a:t>
            </a:r>
          </a:p>
          <a:p>
            <a:endParaRPr lang="en-US" dirty="0"/>
          </a:p>
          <a:p>
            <a:r>
              <a:rPr lang="en-US" dirty="0"/>
              <a:t>They follow all of the same straight-forward rules as before, but with new names for each type of functional group. </a:t>
            </a:r>
          </a:p>
          <a:p>
            <a:endParaRPr lang="en-US" dirty="0"/>
          </a:p>
          <a:p>
            <a:endParaRPr lang="en-US" dirty="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72400" y="132080"/>
            <a:ext cx="4259940" cy="6513877"/>
          </a:xfrm>
          <a:prstGeom prst="rect">
            <a:avLst/>
          </a:prstGeom>
        </p:spPr>
      </p:pic>
    </p:spTree>
    <p:extLst>
      <p:ext uri="{BB962C8B-B14F-4D97-AF65-F5344CB8AC3E}">
        <p14:creationId xmlns:p14="http://schemas.microsoft.com/office/powerpoint/2010/main" val="33215830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Functional Groups</a:t>
            </a:r>
          </a:p>
        </p:txBody>
      </p:sp>
      <p:sp>
        <p:nvSpPr>
          <p:cNvPr id="3" name="Content Placeholder 2"/>
          <p:cNvSpPr>
            <a:spLocks noGrp="1"/>
          </p:cNvSpPr>
          <p:nvPr>
            <p:ph idx="1"/>
          </p:nvPr>
        </p:nvSpPr>
        <p:spPr/>
        <p:txBody>
          <a:bodyPr/>
          <a:lstStyle/>
          <a:p>
            <a:r>
              <a:rPr lang="en-US" dirty="0"/>
              <a:t>Halides, alcohols, aldehydes, ketones, and organic acids are straightforward, using the same rules that we used for the simple chains and branched chains. </a:t>
            </a:r>
          </a:p>
          <a:p>
            <a:endParaRPr lang="en-US" dirty="0"/>
          </a:p>
          <a:p>
            <a:r>
              <a:rPr lang="en-US" dirty="0"/>
              <a:t>2-chloropentane is exactly what you’d think: a pentane with a chlorine on the second carbon.</a:t>
            </a:r>
          </a:p>
          <a:p>
            <a:endParaRPr lang="en-US" dirty="0"/>
          </a:p>
          <a:p>
            <a:r>
              <a:rPr lang="en-US" dirty="0"/>
              <a:t>Ethers, esters, amines, and amides  are not as simple</a:t>
            </a:r>
          </a:p>
        </p:txBody>
      </p:sp>
    </p:spTree>
    <p:extLst>
      <p:ext uri="{BB962C8B-B14F-4D97-AF65-F5344CB8AC3E}">
        <p14:creationId xmlns:p14="http://schemas.microsoft.com/office/powerpoint/2010/main" val="1302942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Ethers &amp; Esters</a:t>
            </a:r>
          </a:p>
        </p:txBody>
      </p:sp>
      <p:sp>
        <p:nvSpPr>
          <p:cNvPr id="3" name="Content Placeholder 2"/>
          <p:cNvSpPr>
            <a:spLocks noGrp="1"/>
          </p:cNvSpPr>
          <p:nvPr>
            <p:ph idx="1"/>
          </p:nvPr>
        </p:nvSpPr>
        <p:spPr>
          <a:xfrm>
            <a:off x="1097280" y="1845734"/>
            <a:ext cx="10058400" cy="4656666"/>
          </a:xfrm>
        </p:spPr>
        <p:txBody>
          <a:bodyPr/>
          <a:lstStyle/>
          <a:p>
            <a:r>
              <a:rPr lang="en-US" dirty="0"/>
              <a:t>For ethers and esters you need to name the substances on either side of the functional group. </a:t>
            </a:r>
          </a:p>
          <a:p>
            <a:endParaRPr lang="en-US" sz="100" dirty="0"/>
          </a:p>
          <a:p>
            <a:r>
              <a:rPr lang="en-US" dirty="0"/>
              <a:t>For ethers, it is the name of the chain on each side of the oxygen, followed by ‘ether’</a:t>
            </a:r>
          </a:p>
          <a:p>
            <a:r>
              <a:rPr lang="en-US" dirty="0"/>
              <a:t>Ex. methyl ethyl ether, diethyl ether, methyl propyl ether</a:t>
            </a:r>
          </a:p>
          <a:p>
            <a:endParaRPr lang="en-US" dirty="0"/>
          </a:p>
          <a:p>
            <a:r>
              <a:rPr lang="en-US" dirty="0"/>
              <a:t>For esters, (for example ethyl </a:t>
            </a:r>
            <a:r>
              <a:rPr lang="en-US" dirty="0" err="1"/>
              <a:t>propanoate</a:t>
            </a:r>
            <a:r>
              <a:rPr lang="en-US" dirty="0"/>
              <a:t>) the chain containing the –</a:t>
            </a:r>
            <a:r>
              <a:rPr lang="en-US" dirty="0" err="1"/>
              <a:t>oate</a:t>
            </a:r>
            <a:r>
              <a:rPr lang="en-US" dirty="0"/>
              <a:t> contains the double bond O.</a:t>
            </a:r>
          </a:p>
          <a:p>
            <a:r>
              <a:rPr lang="en-US" dirty="0"/>
              <a:t>Ex. methyl </a:t>
            </a:r>
            <a:r>
              <a:rPr lang="en-US" dirty="0" err="1"/>
              <a:t>hexanoate</a:t>
            </a:r>
            <a:r>
              <a:rPr lang="en-US" dirty="0"/>
              <a:t>, </a:t>
            </a:r>
            <a:r>
              <a:rPr lang="en-US" dirty="0" err="1"/>
              <a:t>pentyl</a:t>
            </a:r>
            <a:r>
              <a:rPr lang="en-US" dirty="0"/>
              <a:t> </a:t>
            </a:r>
            <a:r>
              <a:rPr lang="en-US" dirty="0" err="1"/>
              <a:t>propanoate</a:t>
            </a:r>
            <a:r>
              <a:rPr lang="en-US" dirty="0"/>
              <a:t>, ethyl </a:t>
            </a:r>
            <a:r>
              <a:rPr lang="en-US" dirty="0" err="1"/>
              <a:t>butanoate</a:t>
            </a:r>
            <a:r>
              <a:rPr lang="en-US" dirty="0"/>
              <a:t> </a:t>
            </a:r>
          </a:p>
        </p:txBody>
      </p:sp>
    </p:spTree>
    <p:extLst>
      <p:ext uri="{BB962C8B-B14F-4D97-AF65-F5344CB8AC3E}">
        <p14:creationId xmlns:p14="http://schemas.microsoft.com/office/powerpoint/2010/main" val="2423973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Amines &amp; Amides</a:t>
            </a:r>
          </a:p>
        </p:txBody>
      </p:sp>
      <p:sp>
        <p:nvSpPr>
          <p:cNvPr id="3" name="Content Placeholder 2"/>
          <p:cNvSpPr>
            <a:spLocks noGrp="1"/>
          </p:cNvSpPr>
          <p:nvPr>
            <p:ph idx="1"/>
          </p:nvPr>
        </p:nvSpPr>
        <p:spPr>
          <a:xfrm>
            <a:off x="1097280" y="1845734"/>
            <a:ext cx="10058400" cy="4433146"/>
          </a:xfrm>
        </p:spPr>
        <p:txBody>
          <a:bodyPr/>
          <a:lstStyle/>
          <a:p>
            <a:r>
              <a:rPr lang="en-US" dirty="0"/>
              <a:t>To name an amine or amide, you drop the final ‘e’ from the hydrocarbon and add amine or amide. </a:t>
            </a:r>
          </a:p>
          <a:p>
            <a:r>
              <a:rPr lang="en-US" dirty="0"/>
              <a:t>An amine is a nitrogen bonded into the chain.</a:t>
            </a:r>
          </a:p>
          <a:p>
            <a:r>
              <a:rPr lang="en-US" dirty="0"/>
              <a:t>Ex. </a:t>
            </a:r>
            <a:r>
              <a:rPr lang="en-US" dirty="0" err="1"/>
              <a:t>Pentanamine</a:t>
            </a:r>
            <a:r>
              <a:rPr lang="en-US" dirty="0"/>
              <a:t>, </a:t>
            </a:r>
            <a:r>
              <a:rPr lang="en-US" dirty="0" err="1"/>
              <a:t>methanamine</a:t>
            </a:r>
            <a:r>
              <a:rPr lang="en-US" dirty="0"/>
              <a:t>, </a:t>
            </a:r>
            <a:r>
              <a:rPr lang="en-US" dirty="0" err="1"/>
              <a:t>butanamine</a:t>
            </a:r>
            <a:endParaRPr lang="en-US" dirty="0"/>
          </a:p>
          <a:p>
            <a:endParaRPr lang="en-US" dirty="0"/>
          </a:p>
          <a:p>
            <a:r>
              <a:rPr lang="en-US" dirty="0"/>
              <a:t>An amide has a double bonded oxygen connected to a carbon, and a nitrogen right next to it. </a:t>
            </a:r>
          </a:p>
          <a:p>
            <a:r>
              <a:rPr lang="en-US" b="1" dirty="0"/>
              <a:t>The carbon in the amide counts as one of the carbons in the chain</a:t>
            </a:r>
          </a:p>
          <a:p>
            <a:r>
              <a:rPr lang="en-US" dirty="0"/>
              <a:t>Ex. </a:t>
            </a:r>
            <a:r>
              <a:rPr lang="en-US" dirty="0" err="1"/>
              <a:t>Hexanamide</a:t>
            </a:r>
            <a:r>
              <a:rPr lang="en-US" dirty="0"/>
              <a:t>, </a:t>
            </a:r>
            <a:r>
              <a:rPr lang="en-US" dirty="0" err="1"/>
              <a:t>ethanamide</a:t>
            </a:r>
            <a:r>
              <a:rPr lang="en-US" dirty="0"/>
              <a:t>, </a:t>
            </a:r>
            <a:r>
              <a:rPr lang="en-US" dirty="0" err="1"/>
              <a:t>propanamide</a:t>
            </a:r>
            <a:endParaRPr lang="en-US" dirty="0"/>
          </a:p>
        </p:txBody>
      </p:sp>
    </p:spTree>
    <p:extLst>
      <p:ext uri="{BB962C8B-B14F-4D97-AF65-F5344CB8AC3E}">
        <p14:creationId xmlns:p14="http://schemas.microsoft.com/office/powerpoint/2010/main" val="32967525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5440" y="205323"/>
            <a:ext cx="11562080" cy="1450757"/>
          </a:xfrm>
        </p:spPr>
        <p:txBody>
          <a:bodyPr/>
          <a:lstStyle/>
          <a:p>
            <a:r>
              <a:rPr lang="en-US" dirty="0"/>
              <a:t>Effects of </a:t>
            </a:r>
            <a:r>
              <a:rPr lang="en-US" dirty="0" err="1"/>
              <a:t>Funct</a:t>
            </a:r>
            <a:r>
              <a:rPr lang="en-US" dirty="0"/>
              <a:t>. Groups on Chemical Properties</a:t>
            </a:r>
          </a:p>
        </p:txBody>
      </p:sp>
      <p:sp>
        <p:nvSpPr>
          <p:cNvPr id="3" name="Content Placeholder 2"/>
          <p:cNvSpPr>
            <a:spLocks noGrp="1"/>
          </p:cNvSpPr>
          <p:nvPr>
            <p:ph idx="1"/>
          </p:nvPr>
        </p:nvSpPr>
        <p:spPr>
          <a:xfrm>
            <a:off x="345440" y="2120054"/>
            <a:ext cx="11562080" cy="4023360"/>
          </a:xfrm>
        </p:spPr>
        <p:txBody>
          <a:bodyPr/>
          <a:lstStyle/>
          <a:p>
            <a:r>
              <a:rPr lang="en-US" b="1" dirty="0"/>
              <a:t>Boiling and melting points:</a:t>
            </a:r>
          </a:p>
          <a:p>
            <a:r>
              <a:rPr lang="en-US" dirty="0"/>
              <a:t>Alcohols and organic acids have higher melting/boiling points than the parent chain alone.</a:t>
            </a:r>
          </a:p>
          <a:p>
            <a:r>
              <a:rPr lang="en-US" dirty="0"/>
              <a:t>Amines have a higher melting/boiling point than the parent chain alone (but lower than same carbon acids/alcohols)</a:t>
            </a:r>
          </a:p>
          <a:p>
            <a:r>
              <a:rPr lang="en-US" dirty="0"/>
              <a:t>Halides have a higher melting/boiling point than the parent chain alone (but lower than same carbon amines)</a:t>
            </a:r>
          </a:p>
          <a:p>
            <a:r>
              <a:rPr lang="en-US" dirty="0"/>
              <a:t>Why? Draw ethanoic acid, </a:t>
            </a:r>
            <a:r>
              <a:rPr lang="en-US" dirty="0" err="1"/>
              <a:t>ethanamine</a:t>
            </a:r>
            <a:r>
              <a:rPr lang="en-US" dirty="0"/>
              <a:t>, </a:t>
            </a:r>
            <a:r>
              <a:rPr lang="en-US" dirty="0" err="1"/>
              <a:t>chloroethane</a:t>
            </a:r>
            <a:r>
              <a:rPr lang="en-US" dirty="0"/>
              <a:t>, and ethane. What causes these differences?</a:t>
            </a:r>
          </a:p>
          <a:p>
            <a:endParaRPr lang="en-US" dirty="0"/>
          </a:p>
        </p:txBody>
      </p:sp>
    </p:spTree>
    <p:extLst>
      <p:ext uri="{BB962C8B-B14F-4D97-AF65-F5344CB8AC3E}">
        <p14:creationId xmlns:p14="http://schemas.microsoft.com/office/powerpoint/2010/main" val="4577530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5440" y="205323"/>
            <a:ext cx="11562080" cy="1450757"/>
          </a:xfrm>
        </p:spPr>
        <p:txBody>
          <a:bodyPr/>
          <a:lstStyle/>
          <a:p>
            <a:r>
              <a:rPr lang="en-US" dirty="0"/>
              <a:t>Effects of </a:t>
            </a:r>
            <a:r>
              <a:rPr lang="en-US" dirty="0" err="1"/>
              <a:t>Funct</a:t>
            </a:r>
            <a:r>
              <a:rPr lang="en-US" dirty="0"/>
              <a:t>. Groups on Chemical Properties</a:t>
            </a:r>
          </a:p>
        </p:txBody>
      </p:sp>
      <p:sp>
        <p:nvSpPr>
          <p:cNvPr id="4" name="TextBox 3"/>
          <p:cNvSpPr txBox="1"/>
          <p:nvPr/>
        </p:nvSpPr>
        <p:spPr>
          <a:xfrm>
            <a:off x="243840" y="1971040"/>
            <a:ext cx="11663680" cy="3785652"/>
          </a:xfrm>
          <a:prstGeom prst="rect">
            <a:avLst/>
          </a:prstGeom>
          <a:noFill/>
        </p:spPr>
        <p:txBody>
          <a:bodyPr wrap="square" rtlCol="0">
            <a:spAutoFit/>
          </a:bodyPr>
          <a:lstStyle/>
          <a:p>
            <a:r>
              <a:rPr lang="en-US" sz="2400" b="1" dirty="0">
                <a:solidFill>
                  <a:srgbClr val="92D050"/>
                </a:solidFill>
              </a:rPr>
              <a:t>Ethane is a hydrocarbon with weak dispersion forces, making it easy to boil/melt</a:t>
            </a:r>
          </a:p>
          <a:p>
            <a:endParaRPr lang="en-US" sz="2400" b="1" dirty="0">
              <a:solidFill>
                <a:srgbClr val="92D050"/>
              </a:solidFill>
            </a:endParaRPr>
          </a:p>
          <a:p>
            <a:r>
              <a:rPr lang="en-US" sz="2400" b="1" dirty="0" err="1">
                <a:solidFill>
                  <a:srgbClr val="92D050"/>
                </a:solidFill>
              </a:rPr>
              <a:t>Chloroethane</a:t>
            </a:r>
            <a:r>
              <a:rPr lang="en-US" sz="2400" b="1" dirty="0">
                <a:solidFill>
                  <a:srgbClr val="92D050"/>
                </a:solidFill>
              </a:rPr>
              <a:t> is polar, giving it dipole </a:t>
            </a:r>
            <a:r>
              <a:rPr lang="en-US" sz="2400" b="1" dirty="0" err="1">
                <a:solidFill>
                  <a:srgbClr val="92D050"/>
                </a:solidFill>
              </a:rPr>
              <a:t>dipole</a:t>
            </a:r>
            <a:r>
              <a:rPr lang="en-US" sz="2400" b="1" dirty="0">
                <a:solidFill>
                  <a:srgbClr val="92D050"/>
                </a:solidFill>
              </a:rPr>
              <a:t> forces (stronger than dispersion forces), making it slightly harder to boil/melt</a:t>
            </a:r>
          </a:p>
          <a:p>
            <a:endParaRPr lang="en-US" sz="2400" b="1" dirty="0">
              <a:solidFill>
                <a:srgbClr val="92D050"/>
              </a:solidFill>
            </a:endParaRPr>
          </a:p>
          <a:p>
            <a:r>
              <a:rPr lang="en-US" sz="2400" b="1" dirty="0" err="1">
                <a:solidFill>
                  <a:srgbClr val="92D050"/>
                </a:solidFill>
              </a:rPr>
              <a:t>Ethanamine</a:t>
            </a:r>
            <a:r>
              <a:rPr lang="en-US" sz="2400" b="1" dirty="0">
                <a:solidFill>
                  <a:srgbClr val="92D050"/>
                </a:solidFill>
              </a:rPr>
              <a:t> has N hydrogen bonding, which are stronger than dipole </a:t>
            </a:r>
            <a:r>
              <a:rPr lang="en-US" sz="2400" b="1" dirty="0" err="1">
                <a:solidFill>
                  <a:srgbClr val="92D050"/>
                </a:solidFill>
              </a:rPr>
              <a:t>dipole</a:t>
            </a:r>
            <a:r>
              <a:rPr lang="en-US" sz="2400" b="1" dirty="0">
                <a:solidFill>
                  <a:srgbClr val="92D050"/>
                </a:solidFill>
              </a:rPr>
              <a:t> forces, making it hard to boil/melt</a:t>
            </a:r>
          </a:p>
          <a:p>
            <a:endParaRPr lang="en-US" sz="2400" b="1" dirty="0">
              <a:solidFill>
                <a:srgbClr val="92D050"/>
              </a:solidFill>
            </a:endParaRPr>
          </a:p>
          <a:p>
            <a:r>
              <a:rPr lang="en-US" sz="2400" b="1" dirty="0">
                <a:solidFill>
                  <a:srgbClr val="92D050"/>
                </a:solidFill>
              </a:rPr>
              <a:t>Ethanoic acid has O hydrogen bonding, giving it the strongest intermolecular forces, making it hardest to boil/melt</a:t>
            </a:r>
          </a:p>
        </p:txBody>
      </p:sp>
    </p:spTree>
    <p:extLst>
      <p:ext uri="{BB962C8B-B14F-4D97-AF65-F5344CB8AC3E}">
        <p14:creationId xmlns:p14="http://schemas.microsoft.com/office/powerpoint/2010/main" val="36808715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5440" y="205323"/>
            <a:ext cx="11562080" cy="1450757"/>
          </a:xfrm>
        </p:spPr>
        <p:txBody>
          <a:bodyPr/>
          <a:lstStyle/>
          <a:p>
            <a:r>
              <a:rPr lang="en-US" dirty="0"/>
              <a:t>Effects of </a:t>
            </a:r>
            <a:r>
              <a:rPr lang="en-US" dirty="0" err="1"/>
              <a:t>Funct</a:t>
            </a:r>
            <a:r>
              <a:rPr lang="en-US" dirty="0"/>
              <a:t>. Groups on Chemical Properties</a:t>
            </a:r>
          </a:p>
        </p:txBody>
      </p:sp>
      <p:sp>
        <p:nvSpPr>
          <p:cNvPr id="3" name="Content Placeholder 2"/>
          <p:cNvSpPr>
            <a:spLocks noGrp="1"/>
          </p:cNvSpPr>
          <p:nvPr>
            <p:ph idx="1"/>
          </p:nvPr>
        </p:nvSpPr>
        <p:spPr>
          <a:xfrm>
            <a:off x="345440" y="1656080"/>
            <a:ext cx="11562080" cy="4023360"/>
          </a:xfrm>
        </p:spPr>
        <p:txBody>
          <a:bodyPr/>
          <a:lstStyle/>
          <a:p>
            <a:endParaRPr lang="en-US" b="1" dirty="0"/>
          </a:p>
          <a:p>
            <a:r>
              <a:rPr lang="en-US" b="1" dirty="0"/>
              <a:t>Solubility:</a:t>
            </a:r>
          </a:p>
          <a:p>
            <a:r>
              <a:rPr lang="en-US" dirty="0"/>
              <a:t>Small alcohols/acids are more soluble than large alcohols/acids.</a:t>
            </a:r>
          </a:p>
          <a:p>
            <a:r>
              <a:rPr lang="en-US" dirty="0"/>
              <a:t>Small ethers/aldehydes/ketones are more soluble than large ethers/aldehydes/ketones.</a:t>
            </a:r>
          </a:p>
          <a:p>
            <a:r>
              <a:rPr lang="en-US" dirty="0"/>
              <a:t>Hydrocarbons (chains with nothing fancy) are not soluble</a:t>
            </a:r>
          </a:p>
          <a:p>
            <a:r>
              <a:rPr lang="en-US" dirty="0"/>
              <a:t>Why?</a:t>
            </a:r>
          </a:p>
        </p:txBody>
      </p:sp>
    </p:spTree>
    <p:extLst>
      <p:ext uri="{BB962C8B-B14F-4D97-AF65-F5344CB8AC3E}">
        <p14:creationId xmlns:p14="http://schemas.microsoft.com/office/powerpoint/2010/main" val="31440976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5440" y="205323"/>
            <a:ext cx="11562080" cy="1450757"/>
          </a:xfrm>
        </p:spPr>
        <p:txBody>
          <a:bodyPr/>
          <a:lstStyle/>
          <a:p>
            <a:r>
              <a:rPr lang="en-US" dirty="0"/>
              <a:t>Effects of </a:t>
            </a:r>
            <a:r>
              <a:rPr lang="en-US" dirty="0" err="1"/>
              <a:t>Funct</a:t>
            </a:r>
            <a:r>
              <a:rPr lang="en-US" dirty="0"/>
              <a:t>. Groups on Chemical Properties</a:t>
            </a:r>
          </a:p>
        </p:txBody>
      </p:sp>
      <p:sp>
        <p:nvSpPr>
          <p:cNvPr id="3" name="Content Placeholder 2"/>
          <p:cNvSpPr>
            <a:spLocks noGrp="1"/>
          </p:cNvSpPr>
          <p:nvPr>
            <p:ph idx="1"/>
          </p:nvPr>
        </p:nvSpPr>
        <p:spPr>
          <a:xfrm>
            <a:off x="345440" y="1656080"/>
            <a:ext cx="11562080" cy="4595706"/>
          </a:xfrm>
        </p:spPr>
        <p:txBody>
          <a:bodyPr>
            <a:normAutofit/>
          </a:bodyPr>
          <a:lstStyle/>
          <a:p>
            <a:endParaRPr lang="en-US" b="1" dirty="0"/>
          </a:p>
          <a:p>
            <a:r>
              <a:rPr lang="en-US" b="1" dirty="0"/>
              <a:t>Solubility:</a:t>
            </a:r>
          </a:p>
          <a:p>
            <a:r>
              <a:rPr lang="en-US" dirty="0"/>
              <a:t>Small alcohols/acids are more soluble than large alcohols/acids.</a:t>
            </a:r>
          </a:p>
          <a:p>
            <a:r>
              <a:rPr lang="en-US" dirty="0"/>
              <a:t>Small ethers/aldehydes/ketones are more soluble than large ethers/aldehydes/ketones.</a:t>
            </a:r>
          </a:p>
          <a:p>
            <a:r>
              <a:rPr lang="en-US" dirty="0"/>
              <a:t>Hydrocarbons (chains with nothing fancy) are not soluble</a:t>
            </a:r>
          </a:p>
          <a:p>
            <a:r>
              <a:rPr lang="en-US" dirty="0"/>
              <a:t>Why?</a:t>
            </a:r>
          </a:p>
          <a:p>
            <a:endParaRPr lang="en-US" dirty="0"/>
          </a:p>
          <a:p>
            <a:r>
              <a:rPr lang="en-US" sz="2800" b="1" dirty="0">
                <a:solidFill>
                  <a:srgbClr val="92D050"/>
                </a:solidFill>
              </a:rPr>
              <a:t>The bigger the chains get, the less polar the substance becomes. The less polar the substance is, the less soluble it is. </a:t>
            </a:r>
          </a:p>
        </p:txBody>
      </p:sp>
    </p:spTree>
    <p:extLst>
      <p:ext uri="{BB962C8B-B14F-4D97-AF65-F5344CB8AC3E}">
        <p14:creationId xmlns:p14="http://schemas.microsoft.com/office/powerpoint/2010/main" val="10988655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Organic Reactions</a:t>
            </a:r>
          </a:p>
        </p:txBody>
      </p:sp>
      <p:sp>
        <p:nvSpPr>
          <p:cNvPr id="3" name="Content Placeholder 2"/>
          <p:cNvSpPr>
            <a:spLocks noGrp="1"/>
          </p:cNvSpPr>
          <p:nvPr>
            <p:ph idx="1"/>
          </p:nvPr>
        </p:nvSpPr>
        <p:spPr>
          <a:xfrm>
            <a:off x="914400" y="1825414"/>
            <a:ext cx="10424160" cy="4412826"/>
          </a:xfrm>
        </p:spPr>
        <p:txBody>
          <a:bodyPr/>
          <a:lstStyle/>
          <a:p>
            <a:r>
              <a:rPr lang="en-US" dirty="0"/>
              <a:t>Substitution – only in alkanes. Replaces one atom/group with another atom/group.</a:t>
            </a:r>
          </a:p>
          <a:p>
            <a:pPr algn="ctr"/>
            <a:r>
              <a:rPr lang="en-US" dirty="0"/>
              <a:t>Ex. propane + chlorine </a:t>
            </a:r>
            <a:r>
              <a:rPr lang="en-US" dirty="0">
                <a:sym typeface="Wingdings" panose="05000000000000000000" pitchFamily="2" charset="2"/>
              </a:rPr>
              <a:t> </a:t>
            </a:r>
            <a:r>
              <a:rPr lang="en-US" dirty="0" err="1">
                <a:sym typeface="Wingdings" panose="05000000000000000000" pitchFamily="2" charset="2"/>
              </a:rPr>
              <a:t>chloropropane</a:t>
            </a:r>
            <a:r>
              <a:rPr lang="en-US" dirty="0">
                <a:sym typeface="Wingdings" panose="05000000000000000000" pitchFamily="2" charset="2"/>
              </a:rPr>
              <a:t> + </a:t>
            </a:r>
            <a:r>
              <a:rPr lang="en-US" dirty="0" err="1">
                <a:sym typeface="Wingdings" panose="05000000000000000000" pitchFamily="2" charset="2"/>
              </a:rPr>
              <a:t>HCl</a:t>
            </a:r>
            <a:endParaRPr lang="en-US" dirty="0">
              <a:sym typeface="Wingdings" panose="05000000000000000000" pitchFamily="2" charset="2"/>
            </a:endParaRPr>
          </a:p>
          <a:p>
            <a:pPr marL="0" indent="0" algn="ctr">
              <a:buNone/>
            </a:pPr>
            <a:endParaRPr lang="en-US" sz="100" dirty="0">
              <a:sym typeface="Wingdings" panose="05000000000000000000" pitchFamily="2" charset="2"/>
            </a:endParaRPr>
          </a:p>
          <a:p>
            <a:r>
              <a:rPr lang="en-US" dirty="0">
                <a:sym typeface="Wingdings" panose="05000000000000000000" pitchFamily="2" charset="2"/>
              </a:rPr>
              <a:t>Addition – only in alkenes/alkynes. Adds an atom/group at a double or triple bond.</a:t>
            </a:r>
          </a:p>
          <a:p>
            <a:pPr algn="ctr"/>
            <a:r>
              <a:rPr lang="en-US" dirty="0">
                <a:sym typeface="Wingdings" panose="05000000000000000000" pitchFamily="2" charset="2"/>
              </a:rPr>
              <a:t>Ex. 1-propene + chlorine  1,2 </a:t>
            </a:r>
            <a:r>
              <a:rPr lang="en-US" dirty="0" err="1">
                <a:sym typeface="Wingdings" panose="05000000000000000000" pitchFamily="2" charset="2"/>
              </a:rPr>
              <a:t>dichloropropane</a:t>
            </a:r>
            <a:endParaRPr lang="en-US" dirty="0">
              <a:sym typeface="Wingdings" panose="05000000000000000000" pitchFamily="2" charset="2"/>
            </a:endParaRPr>
          </a:p>
          <a:p>
            <a:pPr algn="ctr"/>
            <a:endParaRPr lang="en-US" sz="100" dirty="0">
              <a:sym typeface="Wingdings" panose="05000000000000000000" pitchFamily="2" charset="2"/>
            </a:endParaRPr>
          </a:p>
          <a:p>
            <a:r>
              <a:rPr lang="en-US" dirty="0">
                <a:sym typeface="Wingdings" panose="05000000000000000000" pitchFamily="2" charset="2"/>
              </a:rPr>
              <a:t>Fermentation – the process that breaks glucose into ethanol (alcohol) and CO</a:t>
            </a:r>
            <a:r>
              <a:rPr lang="en-US" baseline="-25000" dirty="0">
                <a:sym typeface="Wingdings" panose="05000000000000000000" pitchFamily="2" charset="2"/>
              </a:rPr>
              <a:t>2</a:t>
            </a:r>
          </a:p>
          <a:p>
            <a:pPr algn="ctr"/>
            <a:r>
              <a:rPr lang="en-US">
                <a:sym typeface="Wingdings" panose="05000000000000000000" pitchFamily="2" charset="2"/>
              </a:rPr>
              <a:t>C</a:t>
            </a:r>
            <a:r>
              <a:rPr lang="en-US" baseline="-25000">
                <a:sym typeface="Wingdings" panose="05000000000000000000" pitchFamily="2" charset="2"/>
              </a:rPr>
              <a:t>6</a:t>
            </a:r>
            <a:r>
              <a:rPr lang="en-US">
                <a:sym typeface="Wingdings" panose="05000000000000000000" pitchFamily="2" charset="2"/>
              </a:rPr>
              <a:t>H</a:t>
            </a:r>
            <a:r>
              <a:rPr lang="en-US" baseline="-25000">
                <a:sym typeface="Wingdings" panose="05000000000000000000" pitchFamily="2" charset="2"/>
              </a:rPr>
              <a:t>12</a:t>
            </a:r>
            <a:r>
              <a:rPr lang="en-US">
                <a:sym typeface="Wingdings" panose="05000000000000000000" pitchFamily="2" charset="2"/>
              </a:rPr>
              <a:t>O</a:t>
            </a:r>
            <a:r>
              <a:rPr lang="en-US" baseline="-25000">
                <a:sym typeface="Wingdings" panose="05000000000000000000" pitchFamily="2" charset="2"/>
              </a:rPr>
              <a:t>6</a:t>
            </a:r>
            <a:r>
              <a:rPr lang="en-US">
                <a:sym typeface="Wingdings" panose="05000000000000000000" pitchFamily="2" charset="2"/>
              </a:rPr>
              <a:t>  2 </a:t>
            </a:r>
            <a:r>
              <a:rPr lang="en-US" dirty="0">
                <a:sym typeface="Wingdings" panose="05000000000000000000" pitchFamily="2" charset="2"/>
              </a:rPr>
              <a:t>C</a:t>
            </a:r>
            <a:r>
              <a:rPr lang="en-US" baseline="-25000" dirty="0">
                <a:sym typeface="Wingdings" panose="05000000000000000000" pitchFamily="2" charset="2"/>
              </a:rPr>
              <a:t>2</a:t>
            </a:r>
            <a:r>
              <a:rPr lang="en-US" dirty="0">
                <a:sym typeface="Wingdings" panose="05000000000000000000" pitchFamily="2" charset="2"/>
              </a:rPr>
              <a:t>H</a:t>
            </a:r>
            <a:r>
              <a:rPr lang="en-US" baseline="-25000" dirty="0">
                <a:sym typeface="Wingdings" panose="05000000000000000000" pitchFamily="2" charset="2"/>
              </a:rPr>
              <a:t>5</a:t>
            </a:r>
            <a:r>
              <a:rPr lang="en-US" dirty="0">
                <a:sym typeface="Wingdings" panose="05000000000000000000" pitchFamily="2" charset="2"/>
              </a:rPr>
              <a:t>OH + 2 CO</a:t>
            </a:r>
            <a:r>
              <a:rPr lang="en-US" baseline="-25000" dirty="0">
                <a:sym typeface="Wingdings" panose="05000000000000000000" pitchFamily="2" charset="2"/>
              </a:rPr>
              <a:t>2</a:t>
            </a:r>
          </a:p>
          <a:p>
            <a:r>
              <a:rPr lang="en-US" dirty="0">
                <a:sym typeface="Wingdings" panose="05000000000000000000" pitchFamily="2" charset="2"/>
              </a:rPr>
              <a:t>Combustion – the reaction of a hydrocarbon and oxygen to produce H</a:t>
            </a:r>
            <a:r>
              <a:rPr lang="en-US" baseline="-25000" dirty="0">
                <a:sym typeface="Wingdings" panose="05000000000000000000" pitchFamily="2" charset="2"/>
              </a:rPr>
              <a:t>2</a:t>
            </a:r>
            <a:r>
              <a:rPr lang="en-US" dirty="0">
                <a:sym typeface="Wingdings" panose="05000000000000000000" pitchFamily="2" charset="2"/>
              </a:rPr>
              <a:t>O and CO</a:t>
            </a:r>
            <a:r>
              <a:rPr lang="en-US" baseline="-25000" dirty="0">
                <a:sym typeface="Wingdings" panose="05000000000000000000" pitchFamily="2" charset="2"/>
              </a:rPr>
              <a:t>2</a:t>
            </a:r>
          </a:p>
          <a:p>
            <a:pPr algn="ctr"/>
            <a:r>
              <a:rPr lang="en-US" dirty="0">
                <a:sym typeface="Wingdings" panose="05000000000000000000" pitchFamily="2" charset="2"/>
              </a:rPr>
              <a:t>Ex. 2 C</a:t>
            </a:r>
            <a:r>
              <a:rPr lang="en-US" baseline="-25000" dirty="0">
                <a:sym typeface="Wingdings" panose="05000000000000000000" pitchFamily="2" charset="2"/>
              </a:rPr>
              <a:t>2</a:t>
            </a:r>
            <a:r>
              <a:rPr lang="en-US" dirty="0">
                <a:sym typeface="Wingdings" panose="05000000000000000000" pitchFamily="2" charset="2"/>
              </a:rPr>
              <a:t>H</a:t>
            </a:r>
            <a:r>
              <a:rPr lang="en-US" baseline="-25000" dirty="0">
                <a:sym typeface="Wingdings" panose="05000000000000000000" pitchFamily="2" charset="2"/>
              </a:rPr>
              <a:t>6</a:t>
            </a:r>
            <a:r>
              <a:rPr lang="en-US" dirty="0">
                <a:sym typeface="Wingdings" panose="05000000000000000000" pitchFamily="2" charset="2"/>
              </a:rPr>
              <a:t> + 7 O</a:t>
            </a:r>
            <a:r>
              <a:rPr lang="en-US" baseline="-25000" dirty="0">
                <a:sym typeface="Wingdings" panose="05000000000000000000" pitchFamily="2" charset="2"/>
              </a:rPr>
              <a:t>2</a:t>
            </a:r>
            <a:r>
              <a:rPr lang="en-US" dirty="0">
                <a:sym typeface="Wingdings" panose="05000000000000000000" pitchFamily="2" charset="2"/>
              </a:rPr>
              <a:t>  4 CO</a:t>
            </a:r>
            <a:r>
              <a:rPr lang="en-US" baseline="-25000" dirty="0">
                <a:sym typeface="Wingdings" panose="05000000000000000000" pitchFamily="2" charset="2"/>
              </a:rPr>
              <a:t>2</a:t>
            </a:r>
            <a:r>
              <a:rPr lang="en-US" dirty="0">
                <a:sym typeface="Wingdings" panose="05000000000000000000" pitchFamily="2" charset="2"/>
              </a:rPr>
              <a:t> + 6 H</a:t>
            </a:r>
            <a:r>
              <a:rPr lang="en-US" baseline="-25000" dirty="0">
                <a:sym typeface="Wingdings" panose="05000000000000000000" pitchFamily="2" charset="2"/>
              </a:rPr>
              <a:t>2</a:t>
            </a:r>
            <a:r>
              <a:rPr lang="en-US" dirty="0">
                <a:sym typeface="Wingdings" panose="05000000000000000000" pitchFamily="2" charset="2"/>
              </a:rPr>
              <a:t>O</a:t>
            </a:r>
          </a:p>
        </p:txBody>
      </p:sp>
    </p:spTree>
    <p:extLst>
      <p:ext uri="{BB962C8B-B14F-4D97-AF65-F5344CB8AC3E}">
        <p14:creationId xmlns:p14="http://schemas.microsoft.com/office/powerpoint/2010/main" val="305031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Simple Organic Molecules</a:t>
            </a:r>
          </a:p>
        </p:txBody>
      </p:sp>
      <p:pic>
        <p:nvPicPr>
          <p:cNvPr id="5" name="Content Placeholder 4"/>
          <p:cNvPicPr>
            <a:picLocks noGrp="1" noChangeAspect="1"/>
          </p:cNvPicPr>
          <p:nvPr>
            <p:ph idx="1"/>
          </p:nvPr>
        </p:nvPicPr>
        <p:blipFill rotWithShape="1">
          <a:blip r:embed="rId2">
            <a:extLst>
              <a:ext uri="{28A0092B-C50C-407E-A947-70E740481C1C}">
                <a14:useLocalDpi xmlns:a14="http://schemas.microsoft.com/office/drawing/2010/main" val="0"/>
              </a:ext>
            </a:extLst>
          </a:blip>
          <a:srcRect l="10127" t="3359" r="12740" b="1906"/>
          <a:stretch/>
        </p:blipFill>
        <p:spPr>
          <a:xfrm>
            <a:off x="1097280" y="1880780"/>
            <a:ext cx="3281679" cy="4879211"/>
          </a:xfrm>
        </p:spPr>
      </p:pic>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l="4518" r="2710"/>
          <a:stretch/>
        </p:blipFill>
        <p:spPr>
          <a:xfrm>
            <a:off x="4704080" y="1983846"/>
            <a:ext cx="7061200" cy="4776145"/>
          </a:xfrm>
          <a:prstGeom prst="rect">
            <a:avLst/>
          </a:prstGeom>
        </p:spPr>
      </p:pic>
    </p:spTree>
    <p:extLst>
      <p:ext uri="{BB962C8B-B14F-4D97-AF65-F5344CB8AC3E}">
        <p14:creationId xmlns:p14="http://schemas.microsoft.com/office/powerpoint/2010/main" val="26954723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Organic Reactions</a:t>
            </a:r>
          </a:p>
        </p:txBody>
      </p:sp>
      <p:sp>
        <p:nvSpPr>
          <p:cNvPr id="3" name="Content Placeholder 2"/>
          <p:cNvSpPr>
            <a:spLocks noGrp="1"/>
          </p:cNvSpPr>
          <p:nvPr>
            <p:ph idx="1"/>
          </p:nvPr>
        </p:nvSpPr>
        <p:spPr>
          <a:xfrm>
            <a:off x="914400" y="1825414"/>
            <a:ext cx="10424160" cy="4666826"/>
          </a:xfrm>
        </p:spPr>
        <p:txBody>
          <a:bodyPr>
            <a:normAutofit/>
          </a:bodyPr>
          <a:lstStyle/>
          <a:p>
            <a:r>
              <a:rPr lang="en-US" dirty="0"/>
              <a:t>Esterification – makes an ester from the combination of an acid and an alcohol.  </a:t>
            </a:r>
          </a:p>
          <a:p>
            <a:pPr algn="ctr"/>
            <a:r>
              <a:rPr lang="en-US" dirty="0"/>
              <a:t>Ex:  propanol + </a:t>
            </a:r>
            <a:r>
              <a:rPr lang="en-US" dirty="0" err="1"/>
              <a:t>butanoic</a:t>
            </a:r>
            <a:r>
              <a:rPr lang="en-US" dirty="0"/>
              <a:t> acid </a:t>
            </a:r>
            <a:r>
              <a:rPr lang="en-US" dirty="0">
                <a:sym typeface="Wingdings" panose="05000000000000000000" pitchFamily="2" charset="2"/>
              </a:rPr>
              <a:t> propyl </a:t>
            </a:r>
            <a:r>
              <a:rPr lang="en-US" dirty="0" err="1">
                <a:sym typeface="Wingdings" panose="05000000000000000000" pitchFamily="2" charset="2"/>
              </a:rPr>
              <a:t>butanoate</a:t>
            </a:r>
            <a:r>
              <a:rPr lang="en-US" dirty="0">
                <a:sym typeface="Wingdings" panose="05000000000000000000" pitchFamily="2" charset="2"/>
              </a:rPr>
              <a:t> + H</a:t>
            </a:r>
            <a:r>
              <a:rPr lang="en-US" baseline="-25000" dirty="0">
                <a:sym typeface="Wingdings" panose="05000000000000000000" pitchFamily="2" charset="2"/>
              </a:rPr>
              <a:t>2</a:t>
            </a:r>
            <a:r>
              <a:rPr lang="en-US" dirty="0">
                <a:sym typeface="Wingdings" panose="05000000000000000000" pitchFamily="2" charset="2"/>
              </a:rPr>
              <a:t>O</a:t>
            </a:r>
          </a:p>
          <a:p>
            <a:pPr algn="ctr"/>
            <a:r>
              <a:rPr lang="en-US" dirty="0">
                <a:sym typeface="Wingdings" panose="05000000000000000000" pitchFamily="2" charset="2"/>
              </a:rPr>
              <a:t>        Alcohol   +  organic acid        ester          +      water</a:t>
            </a:r>
            <a:endParaRPr lang="en-US" dirty="0"/>
          </a:p>
          <a:p>
            <a:r>
              <a:rPr lang="en-US" dirty="0">
                <a:sym typeface="Wingdings" panose="05000000000000000000" pitchFamily="2" charset="2"/>
              </a:rPr>
              <a:t>Saponification – makes an alcohol and an organic acid from an ester</a:t>
            </a:r>
          </a:p>
          <a:p>
            <a:pPr algn="ctr"/>
            <a:r>
              <a:rPr lang="en-US" dirty="0">
                <a:sym typeface="Wingdings" panose="05000000000000000000" pitchFamily="2" charset="2"/>
              </a:rPr>
              <a:t>Ethyl </a:t>
            </a:r>
            <a:r>
              <a:rPr lang="en-US" dirty="0" err="1">
                <a:sym typeface="Wingdings" panose="05000000000000000000" pitchFamily="2" charset="2"/>
              </a:rPr>
              <a:t>hexanoate</a:t>
            </a:r>
            <a:r>
              <a:rPr lang="en-US" dirty="0">
                <a:sym typeface="Wingdings" panose="05000000000000000000" pitchFamily="2" charset="2"/>
              </a:rPr>
              <a:t>  ethanol + </a:t>
            </a:r>
            <a:r>
              <a:rPr lang="en-US" dirty="0" err="1">
                <a:sym typeface="Wingdings" panose="05000000000000000000" pitchFamily="2" charset="2"/>
              </a:rPr>
              <a:t>hexanoic</a:t>
            </a:r>
            <a:r>
              <a:rPr lang="en-US" dirty="0">
                <a:sym typeface="Wingdings" panose="05000000000000000000" pitchFamily="2" charset="2"/>
              </a:rPr>
              <a:t> acid</a:t>
            </a:r>
          </a:p>
          <a:p>
            <a:pPr algn="ctr"/>
            <a:r>
              <a:rPr lang="en-US" dirty="0">
                <a:sym typeface="Wingdings" panose="05000000000000000000" pitchFamily="2" charset="2"/>
              </a:rPr>
              <a:t>            ester         Alcohol   +  organic acid </a:t>
            </a:r>
          </a:p>
          <a:p>
            <a:pPr algn="ctr"/>
            <a:r>
              <a:rPr lang="en-US" dirty="0">
                <a:sym typeface="Wingdings" panose="05000000000000000000" pitchFamily="2" charset="2"/>
              </a:rPr>
              <a:t>Polymerization – makes a larger molecule out of smaller molecules (remember from living environment?)</a:t>
            </a:r>
          </a:p>
          <a:p>
            <a:pPr algn="ctr"/>
            <a:r>
              <a:rPr lang="en-US" dirty="0">
                <a:sym typeface="Wingdings" panose="05000000000000000000" pitchFamily="2" charset="2"/>
              </a:rPr>
              <a:t>Amino acid + amino acid + amino acid  protein</a:t>
            </a:r>
          </a:p>
        </p:txBody>
      </p:sp>
    </p:spTree>
    <p:extLst>
      <p:ext uri="{BB962C8B-B14F-4D97-AF65-F5344CB8AC3E}">
        <p14:creationId xmlns:p14="http://schemas.microsoft.com/office/powerpoint/2010/main" val="16857109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a Missing Piece to a Reaction</a:t>
            </a:r>
          </a:p>
        </p:txBody>
      </p:sp>
      <p:sp>
        <p:nvSpPr>
          <p:cNvPr id="3" name="Content Placeholder 2"/>
          <p:cNvSpPr>
            <a:spLocks noGrp="1"/>
          </p:cNvSpPr>
          <p:nvPr>
            <p:ph idx="1"/>
          </p:nvPr>
        </p:nvSpPr>
        <p:spPr/>
        <p:txBody>
          <a:bodyPr>
            <a:normAutofit/>
          </a:bodyPr>
          <a:lstStyle/>
          <a:p>
            <a:r>
              <a:rPr lang="en-US" dirty="0"/>
              <a:t>Its just like solving a puzzle!</a:t>
            </a:r>
          </a:p>
          <a:p>
            <a:endParaRPr lang="en-US" dirty="0"/>
          </a:p>
          <a:p>
            <a:r>
              <a:rPr lang="en-US" dirty="0"/>
              <a:t>We need to make sure mass is conserved, so we automatically know how many of each element we need. We just have to check the differences between the left side of the equation and the right side of the equation.</a:t>
            </a:r>
          </a:p>
          <a:p>
            <a:endParaRPr lang="en-US" dirty="0"/>
          </a:p>
          <a:p>
            <a:r>
              <a:rPr lang="en-US" dirty="0"/>
              <a:t>Ex. What is missing from the following reaction:</a:t>
            </a:r>
          </a:p>
          <a:p>
            <a:pPr algn="ctr"/>
            <a:r>
              <a:rPr lang="en-US" dirty="0"/>
              <a:t>_____ +  8 O</a:t>
            </a:r>
            <a:r>
              <a:rPr lang="en-US" baseline="-25000" dirty="0"/>
              <a:t>2</a:t>
            </a:r>
            <a:r>
              <a:rPr lang="en-US" dirty="0"/>
              <a:t> </a:t>
            </a:r>
            <a:r>
              <a:rPr lang="en-US" dirty="0">
                <a:sym typeface="Wingdings" panose="05000000000000000000" pitchFamily="2" charset="2"/>
              </a:rPr>
              <a:t> 5 CO</a:t>
            </a:r>
            <a:r>
              <a:rPr lang="en-US" baseline="-25000" dirty="0">
                <a:sym typeface="Wingdings" panose="05000000000000000000" pitchFamily="2" charset="2"/>
              </a:rPr>
              <a:t>2</a:t>
            </a:r>
            <a:r>
              <a:rPr lang="en-US" dirty="0">
                <a:sym typeface="Wingdings" panose="05000000000000000000" pitchFamily="2" charset="2"/>
              </a:rPr>
              <a:t> + 6 H</a:t>
            </a:r>
            <a:r>
              <a:rPr lang="en-US" baseline="-25000" dirty="0">
                <a:sym typeface="Wingdings" panose="05000000000000000000" pitchFamily="2" charset="2"/>
              </a:rPr>
              <a:t>2</a:t>
            </a:r>
            <a:r>
              <a:rPr lang="en-US" dirty="0">
                <a:sym typeface="Wingdings" panose="05000000000000000000" pitchFamily="2" charset="2"/>
              </a:rPr>
              <a:t>O</a:t>
            </a:r>
            <a:endParaRPr lang="en-US" dirty="0"/>
          </a:p>
        </p:txBody>
      </p:sp>
    </p:spTree>
    <p:extLst>
      <p:ext uri="{BB962C8B-B14F-4D97-AF65-F5344CB8AC3E}">
        <p14:creationId xmlns:p14="http://schemas.microsoft.com/office/powerpoint/2010/main" val="22230036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a Missing Piece to a Reaction</a:t>
            </a:r>
          </a:p>
        </p:txBody>
      </p:sp>
      <p:sp>
        <p:nvSpPr>
          <p:cNvPr id="3" name="Content Placeholder 2"/>
          <p:cNvSpPr>
            <a:spLocks noGrp="1"/>
          </p:cNvSpPr>
          <p:nvPr>
            <p:ph idx="1"/>
          </p:nvPr>
        </p:nvSpPr>
        <p:spPr/>
        <p:txBody>
          <a:bodyPr>
            <a:normAutofit/>
          </a:bodyPr>
          <a:lstStyle/>
          <a:p>
            <a:r>
              <a:rPr lang="en-US" dirty="0"/>
              <a:t>Its just like solving a puzzle!</a:t>
            </a:r>
          </a:p>
          <a:p>
            <a:endParaRPr lang="en-US" dirty="0"/>
          </a:p>
          <a:p>
            <a:r>
              <a:rPr lang="en-US" dirty="0"/>
              <a:t>We need to make sure mass is conserved, so we automatically know how many of each element we need. We just have to check the differences between the left side of the equation and the right side of the equation.</a:t>
            </a:r>
          </a:p>
          <a:p>
            <a:endParaRPr lang="en-US" dirty="0"/>
          </a:p>
          <a:p>
            <a:r>
              <a:rPr lang="en-US" dirty="0"/>
              <a:t>Ex. What is missing from the following reaction:</a:t>
            </a:r>
          </a:p>
          <a:p>
            <a:pPr algn="ctr"/>
            <a:r>
              <a:rPr lang="en-US" b="1" dirty="0">
                <a:solidFill>
                  <a:srgbClr val="92D050"/>
                </a:solidFill>
              </a:rPr>
              <a:t>C</a:t>
            </a:r>
            <a:r>
              <a:rPr lang="en-US" b="1" baseline="-25000" dirty="0">
                <a:solidFill>
                  <a:srgbClr val="92D050"/>
                </a:solidFill>
              </a:rPr>
              <a:t>5</a:t>
            </a:r>
            <a:r>
              <a:rPr lang="en-US" b="1" dirty="0">
                <a:solidFill>
                  <a:srgbClr val="92D050"/>
                </a:solidFill>
              </a:rPr>
              <a:t>H</a:t>
            </a:r>
            <a:r>
              <a:rPr lang="en-US" b="1" baseline="-25000" dirty="0">
                <a:solidFill>
                  <a:srgbClr val="92D050"/>
                </a:solidFill>
              </a:rPr>
              <a:t>12</a:t>
            </a:r>
            <a:r>
              <a:rPr lang="en-US" dirty="0"/>
              <a:t> +  8 O</a:t>
            </a:r>
            <a:r>
              <a:rPr lang="en-US" baseline="-25000" dirty="0"/>
              <a:t>2</a:t>
            </a:r>
            <a:r>
              <a:rPr lang="en-US" dirty="0"/>
              <a:t> </a:t>
            </a:r>
            <a:r>
              <a:rPr lang="en-US" dirty="0">
                <a:sym typeface="Wingdings" panose="05000000000000000000" pitchFamily="2" charset="2"/>
              </a:rPr>
              <a:t> 5 CO</a:t>
            </a:r>
            <a:r>
              <a:rPr lang="en-US" baseline="-25000" dirty="0">
                <a:sym typeface="Wingdings" panose="05000000000000000000" pitchFamily="2" charset="2"/>
              </a:rPr>
              <a:t>2</a:t>
            </a:r>
            <a:r>
              <a:rPr lang="en-US" dirty="0">
                <a:sym typeface="Wingdings" panose="05000000000000000000" pitchFamily="2" charset="2"/>
              </a:rPr>
              <a:t> + 6 H</a:t>
            </a:r>
            <a:r>
              <a:rPr lang="en-US" baseline="-25000" dirty="0">
                <a:sym typeface="Wingdings" panose="05000000000000000000" pitchFamily="2" charset="2"/>
              </a:rPr>
              <a:t>2</a:t>
            </a:r>
            <a:r>
              <a:rPr lang="en-US" dirty="0">
                <a:sym typeface="Wingdings" panose="05000000000000000000" pitchFamily="2" charset="2"/>
              </a:rPr>
              <a:t>O</a:t>
            </a:r>
            <a:endParaRPr lang="en-US" dirty="0"/>
          </a:p>
        </p:txBody>
      </p:sp>
    </p:spTree>
    <p:extLst>
      <p:ext uri="{BB962C8B-B14F-4D97-AF65-F5344CB8AC3E}">
        <p14:creationId xmlns:p14="http://schemas.microsoft.com/office/powerpoint/2010/main" val="12896028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406106" y="345663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9572797" y="345663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5476920" y="345663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102416"/>
            <a:ext cx="12192000" cy="830997"/>
          </a:xfrm>
          <a:prstGeom prst="rect">
            <a:avLst/>
          </a:prstGeom>
          <a:noFill/>
        </p:spPr>
        <p:txBody>
          <a:bodyPr wrap="square" rtlCol="0">
            <a:spAutoFit/>
          </a:bodyPr>
          <a:lstStyle/>
          <a:p>
            <a:pPr algn="ctr"/>
            <a:r>
              <a:rPr lang="en-US" sz="2400" dirty="0"/>
              <a:t>What is missing from the following reaction:</a:t>
            </a:r>
          </a:p>
          <a:p>
            <a:pPr algn="ctr"/>
            <a:r>
              <a:rPr lang="en-US" sz="2400" dirty="0"/>
              <a:t>2 C</a:t>
            </a:r>
            <a:r>
              <a:rPr lang="en-US" sz="2400" baseline="-25000" dirty="0"/>
              <a:t>4</a:t>
            </a:r>
            <a:r>
              <a:rPr lang="en-US" sz="2400" dirty="0"/>
              <a:t>H</a:t>
            </a:r>
            <a:r>
              <a:rPr lang="en-US" sz="2400" baseline="-25000" dirty="0"/>
              <a:t>10</a:t>
            </a:r>
            <a:r>
              <a:rPr lang="en-US" sz="2400" dirty="0"/>
              <a:t>  +  13 O</a:t>
            </a:r>
            <a:r>
              <a:rPr lang="en-US" sz="2400" baseline="-25000" dirty="0"/>
              <a:t>2</a:t>
            </a:r>
            <a:r>
              <a:rPr lang="en-US" sz="2400" dirty="0"/>
              <a:t>  </a:t>
            </a:r>
            <a:r>
              <a:rPr lang="en-US" sz="2400" dirty="0">
                <a:sym typeface="Wingdings" panose="05000000000000000000" pitchFamily="2" charset="2"/>
              </a:rPr>
              <a:t>  8 CO</a:t>
            </a:r>
            <a:r>
              <a:rPr lang="en-US" sz="2400" baseline="-25000" dirty="0">
                <a:sym typeface="Wingdings" panose="05000000000000000000" pitchFamily="2" charset="2"/>
              </a:rPr>
              <a:t>2</a:t>
            </a:r>
            <a:r>
              <a:rPr lang="en-US" sz="2400" dirty="0">
                <a:sym typeface="Wingdings" panose="05000000000000000000" pitchFamily="2" charset="2"/>
              </a:rPr>
              <a:t> + ______</a:t>
            </a:r>
            <a:endParaRPr lang="en-US" sz="2400" dirty="0"/>
          </a:p>
        </p:txBody>
      </p:sp>
      <p:sp>
        <p:nvSpPr>
          <p:cNvPr id="9" name="TextBox 8"/>
          <p:cNvSpPr txBox="1"/>
          <p:nvPr/>
        </p:nvSpPr>
        <p:spPr>
          <a:xfrm>
            <a:off x="5381154" y="5026293"/>
            <a:ext cx="1131406" cy="523220"/>
          </a:xfrm>
          <a:prstGeom prst="rect">
            <a:avLst/>
          </a:prstGeom>
          <a:noFill/>
        </p:spPr>
        <p:txBody>
          <a:bodyPr wrap="square" rtlCol="0">
            <a:spAutoFit/>
          </a:bodyPr>
          <a:lstStyle/>
          <a:p>
            <a:r>
              <a:rPr lang="en-US" sz="2800" dirty="0"/>
              <a:t>5 H</a:t>
            </a:r>
            <a:r>
              <a:rPr lang="en-US" sz="2800" baseline="-25000" dirty="0"/>
              <a:t>2</a:t>
            </a:r>
            <a:r>
              <a:rPr lang="en-US" sz="2800" dirty="0"/>
              <a:t>O</a:t>
            </a:r>
          </a:p>
        </p:txBody>
      </p:sp>
      <p:sp>
        <p:nvSpPr>
          <p:cNvPr id="12" name="TextBox 11"/>
          <p:cNvSpPr txBox="1"/>
          <p:nvPr/>
        </p:nvSpPr>
        <p:spPr>
          <a:xfrm>
            <a:off x="9254435" y="5026293"/>
            <a:ext cx="1820173" cy="369332"/>
          </a:xfrm>
          <a:prstGeom prst="rect">
            <a:avLst/>
          </a:prstGeom>
          <a:noFill/>
        </p:spPr>
        <p:txBody>
          <a:bodyPr wrap="square" rtlCol="0">
            <a:spAutoFit/>
          </a:bodyPr>
          <a:lstStyle/>
          <a:p>
            <a:endParaRPr lang="en-US" dirty="0"/>
          </a:p>
        </p:txBody>
      </p:sp>
      <p:sp>
        <p:nvSpPr>
          <p:cNvPr id="13" name="TextBox 12"/>
          <p:cNvSpPr txBox="1"/>
          <p:nvPr/>
        </p:nvSpPr>
        <p:spPr>
          <a:xfrm>
            <a:off x="1228411" y="4982327"/>
            <a:ext cx="1820173" cy="523220"/>
          </a:xfrm>
          <a:prstGeom prst="rect">
            <a:avLst/>
          </a:prstGeom>
          <a:noFill/>
        </p:spPr>
        <p:txBody>
          <a:bodyPr wrap="square" rtlCol="0">
            <a:spAutoFit/>
          </a:bodyPr>
          <a:lstStyle/>
          <a:p>
            <a:r>
              <a:rPr lang="en-US" sz="2800" dirty="0"/>
              <a:t>10 H</a:t>
            </a:r>
            <a:r>
              <a:rPr lang="en-US" sz="2800" baseline="-25000" dirty="0"/>
              <a:t>2</a:t>
            </a:r>
            <a:r>
              <a:rPr lang="en-US" sz="2800" dirty="0"/>
              <a:t>O</a:t>
            </a:r>
          </a:p>
        </p:txBody>
      </p:sp>
      <p:sp>
        <p:nvSpPr>
          <p:cNvPr id="14" name="TextBox 13"/>
          <p:cNvSpPr txBox="1"/>
          <p:nvPr/>
        </p:nvSpPr>
        <p:spPr>
          <a:xfrm>
            <a:off x="9533652" y="4982327"/>
            <a:ext cx="1188702" cy="523220"/>
          </a:xfrm>
          <a:prstGeom prst="rect">
            <a:avLst/>
          </a:prstGeom>
          <a:noFill/>
        </p:spPr>
        <p:txBody>
          <a:bodyPr wrap="square" rtlCol="0">
            <a:spAutoFit/>
          </a:bodyPr>
          <a:lstStyle/>
          <a:p>
            <a:r>
              <a:rPr lang="en-US" sz="2800" dirty="0"/>
              <a:t>H</a:t>
            </a:r>
            <a:r>
              <a:rPr lang="en-US" sz="2800" baseline="-25000" dirty="0"/>
              <a:t>20</a:t>
            </a:r>
            <a:r>
              <a:rPr lang="en-US" sz="2800" dirty="0"/>
              <a:t>O</a:t>
            </a:r>
            <a:r>
              <a:rPr lang="en-US" sz="2800" baseline="-25000" dirty="0"/>
              <a:t>10</a:t>
            </a:r>
          </a:p>
        </p:txBody>
      </p:sp>
    </p:spTree>
    <p:extLst>
      <p:ext uri="{BB962C8B-B14F-4D97-AF65-F5344CB8AC3E}">
        <p14:creationId xmlns:p14="http://schemas.microsoft.com/office/powerpoint/2010/main" val="2611236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406106" y="345663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9572797" y="345663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5476920" y="345663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102416"/>
            <a:ext cx="12192000" cy="830997"/>
          </a:xfrm>
          <a:prstGeom prst="rect">
            <a:avLst/>
          </a:prstGeom>
          <a:noFill/>
        </p:spPr>
        <p:txBody>
          <a:bodyPr wrap="square" rtlCol="0">
            <a:spAutoFit/>
          </a:bodyPr>
          <a:lstStyle/>
          <a:p>
            <a:pPr algn="ctr"/>
            <a:r>
              <a:rPr lang="en-US" sz="2400" dirty="0"/>
              <a:t>What is missing from the following reaction:</a:t>
            </a:r>
          </a:p>
          <a:p>
            <a:pPr algn="ctr"/>
            <a:r>
              <a:rPr lang="en-US" sz="2400" dirty="0"/>
              <a:t>2 C</a:t>
            </a:r>
            <a:r>
              <a:rPr lang="en-US" sz="2400" baseline="-25000" dirty="0"/>
              <a:t>4</a:t>
            </a:r>
            <a:r>
              <a:rPr lang="en-US" sz="2400" dirty="0"/>
              <a:t>H</a:t>
            </a:r>
            <a:r>
              <a:rPr lang="en-US" sz="2400" baseline="-25000" dirty="0"/>
              <a:t>10</a:t>
            </a:r>
            <a:r>
              <a:rPr lang="en-US" sz="2400" dirty="0"/>
              <a:t>  +  13 O</a:t>
            </a:r>
            <a:r>
              <a:rPr lang="en-US" sz="2400" baseline="-25000" dirty="0"/>
              <a:t>2</a:t>
            </a:r>
            <a:r>
              <a:rPr lang="en-US" sz="2400" dirty="0"/>
              <a:t>  </a:t>
            </a:r>
            <a:r>
              <a:rPr lang="en-US" sz="2400" dirty="0">
                <a:sym typeface="Wingdings" panose="05000000000000000000" pitchFamily="2" charset="2"/>
              </a:rPr>
              <a:t>  8 CO</a:t>
            </a:r>
            <a:r>
              <a:rPr lang="en-US" sz="2400" baseline="-25000" dirty="0">
                <a:sym typeface="Wingdings" panose="05000000000000000000" pitchFamily="2" charset="2"/>
              </a:rPr>
              <a:t>2</a:t>
            </a:r>
            <a:r>
              <a:rPr lang="en-US" sz="2400" dirty="0">
                <a:sym typeface="Wingdings" panose="05000000000000000000" pitchFamily="2" charset="2"/>
              </a:rPr>
              <a:t> + ______</a:t>
            </a:r>
            <a:endParaRPr lang="en-US" sz="2400" dirty="0"/>
          </a:p>
        </p:txBody>
      </p:sp>
      <p:sp>
        <p:nvSpPr>
          <p:cNvPr id="9" name="TextBox 8"/>
          <p:cNvSpPr txBox="1"/>
          <p:nvPr/>
        </p:nvSpPr>
        <p:spPr>
          <a:xfrm>
            <a:off x="5381154" y="5026293"/>
            <a:ext cx="1131406" cy="523220"/>
          </a:xfrm>
          <a:prstGeom prst="rect">
            <a:avLst/>
          </a:prstGeom>
          <a:noFill/>
        </p:spPr>
        <p:txBody>
          <a:bodyPr wrap="square" rtlCol="0">
            <a:spAutoFit/>
          </a:bodyPr>
          <a:lstStyle/>
          <a:p>
            <a:r>
              <a:rPr lang="en-US" sz="2800" dirty="0"/>
              <a:t>5 H</a:t>
            </a:r>
            <a:r>
              <a:rPr lang="en-US" sz="2800" baseline="-25000" dirty="0"/>
              <a:t>2</a:t>
            </a:r>
            <a:r>
              <a:rPr lang="en-US" sz="2800" dirty="0"/>
              <a:t>O</a:t>
            </a:r>
          </a:p>
        </p:txBody>
      </p:sp>
      <p:sp>
        <p:nvSpPr>
          <p:cNvPr id="12" name="TextBox 11"/>
          <p:cNvSpPr txBox="1"/>
          <p:nvPr/>
        </p:nvSpPr>
        <p:spPr>
          <a:xfrm>
            <a:off x="9254435" y="5026293"/>
            <a:ext cx="1820173" cy="369332"/>
          </a:xfrm>
          <a:prstGeom prst="rect">
            <a:avLst/>
          </a:prstGeom>
          <a:noFill/>
        </p:spPr>
        <p:txBody>
          <a:bodyPr wrap="square" rtlCol="0">
            <a:spAutoFit/>
          </a:bodyPr>
          <a:lstStyle/>
          <a:p>
            <a:endParaRPr lang="en-US" dirty="0"/>
          </a:p>
        </p:txBody>
      </p:sp>
      <p:sp>
        <p:nvSpPr>
          <p:cNvPr id="13" name="TextBox 12"/>
          <p:cNvSpPr txBox="1"/>
          <p:nvPr/>
        </p:nvSpPr>
        <p:spPr>
          <a:xfrm>
            <a:off x="1228411" y="4982327"/>
            <a:ext cx="1820173" cy="523220"/>
          </a:xfrm>
          <a:prstGeom prst="rect">
            <a:avLst/>
          </a:prstGeom>
          <a:noFill/>
        </p:spPr>
        <p:txBody>
          <a:bodyPr wrap="square" rtlCol="0">
            <a:spAutoFit/>
          </a:bodyPr>
          <a:lstStyle/>
          <a:p>
            <a:r>
              <a:rPr lang="en-US" sz="2800" dirty="0"/>
              <a:t>10 H</a:t>
            </a:r>
            <a:r>
              <a:rPr lang="en-US" sz="2800" baseline="-25000" dirty="0"/>
              <a:t>2</a:t>
            </a:r>
            <a:r>
              <a:rPr lang="en-US" sz="2800" dirty="0"/>
              <a:t>O</a:t>
            </a:r>
          </a:p>
        </p:txBody>
      </p:sp>
      <p:sp>
        <p:nvSpPr>
          <p:cNvPr id="14" name="TextBox 13"/>
          <p:cNvSpPr txBox="1"/>
          <p:nvPr/>
        </p:nvSpPr>
        <p:spPr>
          <a:xfrm>
            <a:off x="9533652" y="4982327"/>
            <a:ext cx="1188702" cy="523220"/>
          </a:xfrm>
          <a:prstGeom prst="rect">
            <a:avLst/>
          </a:prstGeom>
          <a:noFill/>
        </p:spPr>
        <p:txBody>
          <a:bodyPr wrap="square" rtlCol="0">
            <a:spAutoFit/>
          </a:bodyPr>
          <a:lstStyle/>
          <a:p>
            <a:r>
              <a:rPr lang="en-US" sz="2800" dirty="0"/>
              <a:t>H</a:t>
            </a:r>
            <a:r>
              <a:rPr lang="en-US" sz="2800" baseline="-25000" dirty="0"/>
              <a:t>20</a:t>
            </a:r>
            <a:r>
              <a:rPr lang="en-US" sz="2800" dirty="0"/>
              <a:t>O</a:t>
            </a:r>
            <a:r>
              <a:rPr lang="en-US" sz="2800" baseline="-25000" dirty="0"/>
              <a:t>10</a:t>
            </a:r>
          </a:p>
        </p:txBody>
      </p:sp>
      <p:sp>
        <p:nvSpPr>
          <p:cNvPr id="15" name="Oval 14"/>
          <p:cNvSpPr/>
          <p:nvPr/>
        </p:nvSpPr>
        <p:spPr>
          <a:xfrm>
            <a:off x="612475" y="3456633"/>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195993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097280" y="416783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6839239" y="416783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3968259" y="416783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320506"/>
            <a:ext cx="12192000" cy="1446550"/>
          </a:xfrm>
          <a:prstGeom prst="rect">
            <a:avLst/>
          </a:prstGeom>
          <a:noFill/>
        </p:spPr>
        <p:txBody>
          <a:bodyPr wrap="square" rtlCol="0">
            <a:spAutoFit/>
          </a:bodyPr>
          <a:lstStyle/>
          <a:p>
            <a:pPr algn="ctr"/>
            <a:r>
              <a:rPr lang="en-US" sz="2800" dirty="0"/>
              <a:t>Given the incomplete reaction:</a:t>
            </a:r>
          </a:p>
          <a:p>
            <a:pPr algn="ctr"/>
            <a:r>
              <a:rPr lang="en-US" sz="3200" dirty="0"/>
              <a:t>CH</a:t>
            </a:r>
            <a:r>
              <a:rPr lang="en-US" sz="3200" baseline="-25000" dirty="0"/>
              <a:t>3</a:t>
            </a:r>
            <a:r>
              <a:rPr lang="en-US" sz="3200" dirty="0"/>
              <a:t>CH</a:t>
            </a:r>
            <a:r>
              <a:rPr lang="en-US" sz="3200" baseline="-25000" dirty="0"/>
              <a:t>2</a:t>
            </a:r>
            <a:r>
              <a:rPr lang="en-US" sz="3200" dirty="0"/>
              <a:t>CH</a:t>
            </a:r>
            <a:r>
              <a:rPr lang="en-US" sz="3200" baseline="-25000" dirty="0"/>
              <a:t>2</a:t>
            </a:r>
            <a:r>
              <a:rPr lang="en-US" sz="3200" dirty="0"/>
              <a:t>COOH   +   x   </a:t>
            </a:r>
            <a:r>
              <a:rPr lang="en-US" sz="3200" dirty="0">
                <a:sym typeface="Wingdings" panose="05000000000000000000" pitchFamily="2" charset="2"/>
              </a:rPr>
              <a:t>   CH</a:t>
            </a:r>
            <a:r>
              <a:rPr lang="en-US" sz="3200" baseline="-25000" dirty="0">
                <a:sym typeface="Wingdings" panose="05000000000000000000" pitchFamily="2" charset="2"/>
              </a:rPr>
              <a:t>3</a:t>
            </a:r>
            <a:r>
              <a:rPr lang="en-US" sz="3200" dirty="0">
                <a:sym typeface="Wingdings" panose="05000000000000000000" pitchFamily="2" charset="2"/>
              </a:rPr>
              <a:t>CH</a:t>
            </a:r>
            <a:r>
              <a:rPr lang="en-US" sz="3200" baseline="-25000" dirty="0">
                <a:sym typeface="Wingdings" panose="05000000000000000000" pitchFamily="2" charset="2"/>
              </a:rPr>
              <a:t>2</a:t>
            </a:r>
            <a:r>
              <a:rPr lang="en-US" sz="3200" dirty="0">
                <a:sym typeface="Wingdings" panose="05000000000000000000" pitchFamily="2" charset="2"/>
              </a:rPr>
              <a:t>CH</a:t>
            </a:r>
            <a:r>
              <a:rPr lang="en-US" sz="3200" baseline="-25000" dirty="0">
                <a:sym typeface="Wingdings" panose="05000000000000000000" pitchFamily="2" charset="2"/>
              </a:rPr>
              <a:t>2</a:t>
            </a:r>
            <a:r>
              <a:rPr lang="en-US" sz="3200" dirty="0">
                <a:sym typeface="Wingdings" panose="05000000000000000000" pitchFamily="2" charset="2"/>
              </a:rPr>
              <a:t>COOCH</a:t>
            </a:r>
            <a:r>
              <a:rPr lang="en-US" sz="3200" baseline="-25000" dirty="0">
                <a:sym typeface="Wingdings" panose="05000000000000000000" pitchFamily="2" charset="2"/>
              </a:rPr>
              <a:t>2</a:t>
            </a:r>
            <a:r>
              <a:rPr lang="en-US" sz="3200" dirty="0">
                <a:sym typeface="Wingdings" panose="05000000000000000000" pitchFamily="2" charset="2"/>
              </a:rPr>
              <a:t>CH</a:t>
            </a:r>
            <a:r>
              <a:rPr lang="en-US" sz="3200" baseline="-25000" dirty="0">
                <a:sym typeface="Wingdings" panose="05000000000000000000" pitchFamily="2" charset="2"/>
              </a:rPr>
              <a:t>3</a:t>
            </a:r>
            <a:r>
              <a:rPr lang="en-US" sz="3200" dirty="0">
                <a:sym typeface="Wingdings" panose="05000000000000000000" pitchFamily="2" charset="2"/>
              </a:rPr>
              <a:t>   +   H</a:t>
            </a:r>
            <a:r>
              <a:rPr lang="en-US" sz="3200" baseline="-25000" dirty="0">
                <a:sym typeface="Wingdings" panose="05000000000000000000" pitchFamily="2" charset="2"/>
              </a:rPr>
              <a:t>2</a:t>
            </a:r>
            <a:r>
              <a:rPr lang="en-US" sz="3200" dirty="0">
                <a:sym typeface="Wingdings" panose="05000000000000000000" pitchFamily="2" charset="2"/>
              </a:rPr>
              <a:t>O</a:t>
            </a:r>
            <a:endParaRPr lang="en-US" sz="3200" dirty="0"/>
          </a:p>
          <a:p>
            <a:pPr algn="ctr"/>
            <a:r>
              <a:rPr lang="en-US" sz="2800" dirty="0"/>
              <a:t>Which compound is represented by 'x’ ?</a:t>
            </a:r>
          </a:p>
        </p:txBody>
      </p:sp>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4167833"/>
            <a:ext cx="1233577" cy="1569660"/>
          </a:xfrm>
          <a:prstGeom prst="rect">
            <a:avLst/>
          </a:prstGeom>
          <a:noFill/>
        </p:spPr>
        <p:txBody>
          <a:bodyPr wrap="square" rtlCol="0">
            <a:spAutoFit/>
          </a:bodyPr>
          <a:lstStyle/>
          <a:p>
            <a:r>
              <a:rPr lang="en-US" sz="9600" dirty="0">
                <a:solidFill>
                  <a:srgbClr val="FF0000"/>
                </a:solidFill>
              </a:rPr>
              <a:t>4.</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a:ln w="22225">
                  <a:solidFill>
                    <a:schemeClr val="accent2"/>
                  </a:solidFill>
                  <a:prstDash val="solid"/>
                </a:ln>
                <a:solidFill>
                  <a:schemeClr val="accent2">
                    <a:lumMod val="40000"/>
                    <a:lumOff val="60000"/>
                  </a:schemeClr>
                </a:solidFill>
                <a:effectLst/>
              </a:rPr>
              <a:t>REGENTS </a:t>
            </a:r>
          </a:p>
          <a:p>
            <a:pPr algn="ctr"/>
            <a:r>
              <a:rPr lang="en-US" sz="4000" b="1" cap="none" spc="0" dirty="0">
                <a:ln w="22225">
                  <a:solidFill>
                    <a:schemeClr val="accent2"/>
                  </a:solidFill>
                  <a:prstDash val="solid"/>
                </a:ln>
                <a:solidFill>
                  <a:schemeClr val="accent2">
                    <a:lumMod val="40000"/>
                    <a:lumOff val="60000"/>
                  </a:schemeClr>
                </a:solidFill>
                <a:effectLst/>
              </a:rPr>
              <a:t>QUESTION</a:t>
            </a:r>
          </a:p>
        </p:txBody>
      </p:sp>
      <p:sp>
        <p:nvSpPr>
          <p:cNvPr id="4" name="TextBox 3"/>
          <p:cNvSpPr txBox="1"/>
          <p:nvPr/>
        </p:nvSpPr>
        <p:spPr>
          <a:xfrm>
            <a:off x="0" y="5567680"/>
            <a:ext cx="12192000" cy="523220"/>
          </a:xfrm>
          <a:prstGeom prst="rect">
            <a:avLst/>
          </a:prstGeom>
          <a:noFill/>
        </p:spPr>
        <p:txBody>
          <a:bodyPr wrap="square" rtlCol="0">
            <a:spAutoFit/>
          </a:bodyPr>
          <a:lstStyle/>
          <a:p>
            <a:r>
              <a:rPr lang="en-US" sz="2800" dirty="0"/>
              <a:t>         CH</a:t>
            </a:r>
            <a:r>
              <a:rPr lang="en-US" sz="2800" baseline="-25000" dirty="0"/>
              <a:t>3</a:t>
            </a:r>
            <a:r>
              <a:rPr lang="en-US" sz="2800" dirty="0"/>
              <a:t>CH</a:t>
            </a:r>
            <a:r>
              <a:rPr lang="en-US" sz="2800" baseline="-25000" dirty="0"/>
              <a:t>2</a:t>
            </a:r>
            <a:r>
              <a:rPr lang="en-US" sz="2800" dirty="0"/>
              <a:t>OH	        	CH</a:t>
            </a:r>
            <a:r>
              <a:rPr lang="en-US" sz="2800" baseline="-25000" dirty="0"/>
              <a:t>3</a:t>
            </a:r>
            <a:r>
              <a:rPr lang="en-US" sz="2800" dirty="0"/>
              <a:t>COH	         CH</a:t>
            </a:r>
            <a:r>
              <a:rPr lang="en-US" sz="2800" baseline="-25000" dirty="0"/>
              <a:t>3</a:t>
            </a:r>
            <a:r>
              <a:rPr lang="en-US" sz="2800" dirty="0"/>
              <a:t>OCH</a:t>
            </a:r>
            <a:r>
              <a:rPr lang="en-US" sz="2800" baseline="-25000" dirty="0"/>
              <a:t>2</a:t>
            </a:r>
            <a:r>
              <a:rPr lang="en-US" sz="2800" dirty="0"/>
              <a:t>CH</a:t>
            </a:r>
            <a:r>
              <a:rPr lang="en-US" sz="2800" baseline="-25000" dirty="0"/>
              <a:t>3</a:t>
            </a:r>
            <a:r>
              <a:rPr lang="en-US" sz="2800" dirty="0"/>
              <a:t>		       CH</a:t>
            </a:r>
            <a:r>
              <a:rPr lang="en-US" sz="2800" baseline="-25000" dirty="0"/>
              <a:t>3</a:t>
            </a:r>
            <a:r>
              <a:rPr lang="en-US" sz="2800" dirty="0"/>
              <a:t>COCH</a:t>
            </a:r>
            <a:r>
              <a:rPr lang="en-US" sz="2800" baseline="-25000" dirty="0"/>
              <a:t>3</a:t>
            </a:r>
          </a:p>
        </p:txBody>
      </p:sp>
    </p:spTree>
    <p:extLst>
      <p:ext uri="{BB962C8B-B14F-4D97-AF65-F5344CB8AC3E}">
        <p14:creationId xmlns:p14="http://schemas.microsoft.com/office/powerpoint/2010/main" val="16761252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6" name="TextBox 5"/>
          <p:cNvSpPr txBox="1"/>
          <p:nvPr/>
        </p:nvSpPr>
        <p:spPr>
          <a:xfrm>
            <a:off x="1097280" y="4167833"/>
            <a:ext cx="1233577" cy="1569660"/>
          </a:xfrm>
          <a:prstGeom prst="rect">
            <a:avLst/>
          </a:prstGeom>
          <a:noFill/>
        </p:spPr>
        <p:txBody>
          <a:bodyPr wrap="square" rtlCol="0">
            <a:spAutoFit/>
          </a:bodyPr>
          <a:lstStyle/>
          <a:p>
            <a:r>
              <a:rPr lang="en-US" sz="9600" dirty="0">
                <a:solidFill>
                  <a:srgbClr val="FF0000"/>
                </a:solidFill>
              </a:rPr>
              <a:t>1.</a:t>
            </a:r>
            <a:endParaRPr lang="en-US" dirty="0">
              <a:solidFill>
                <a:srgbClr val="FF0000"/>
              </a:solidFill>
            </a:endParaRPr>
          </a:p>
        </p:txBody>
      </p:sp>
      <p:sp>
        <p:nvSpPr>
          <p:cNvPr id="10" name="TextBox 9"/>
          <p:cNvSpPr txBox="1"/>
          <p:nvPr/>
        </p:nvSpPr>
        <p:spPr>
          <a:xfrm>
            <a:off x="6839239" y="4167833"/>
            <a:ext cx="1233577" cy="1569660"/>
          </a:xfrm>
          <a:prstGeom prst="rect">
            <a:avLst/>
          </a:prstGeom>
          <a:noFill/>
        </p:spPr>
        <p:txBody>
          <a:bodyPr wrap="square" rtlCol="0">
            <a:spAutoFit/>
          </a:bodyPr>
          <a:lstStyle/>
          <a:p>
            <a:r>
              <a:rPr lang="en-US" sz="9600" dirty="0">
                <a:solidFill>
                  <a:srgbClr val="FF0000"/>
                </a:solidFill>
              </a:rPr>
              <a:t>3.</a:t>
            </a:r>
            <a:endParaRPr lang="en-US" dirty="0">
              <a:solidFill>
                <a:srgbClr val="FF0000"/>
              </a:solidFill>
            </a:endParaRPr>
          </a:p>
        </p:txBody>
      </p:sp>
      <p:sp>
        <p:nvSpPr>
          <p:cNvPr id="11" name="TextBox 10"/>
          <p:cNvSpPr txBox="1"/>
          <p:nvPr/>
        </p:nvSpPr>
        <p:spPr>
          <a:xfrm>
            <a:off x="3968259" y="4167833"/>
            <a:ext cx="1233577" cy="1569660"/>
          </a:xfrm>
          <a:prstGeom prst="rect">
            <a:avLst/>
          </a:prstGeom>
          <a:noFill/>
        </p:spPr>
        <p:txBody>
          <a:bodyPr wrap="square" rtlCol="0">
            <a:spAutoFit/>
          </a:bodyPr>
          <a:lstStyle/>
          <a:p>
            <a:r>
              <a:rPr lang="en-US" sz="9600" dirty="0">
                <a:solidFill>
                  <a:srgbClr val="FF0000"/>
                </a:solidFill>
              </a:rPr>
              <a:t>2.</a:t>
            </a:r>
            <a:endParaRPr lang="en-US" dirty="0">
              <a:solidFill>
                <a:srgbClr val="FF0000"/>
              </a:solidFill>
            </a:endParaRPr>
          </a:p>
        </p:txBody>
      </p:sp>
      <p:sp>
        <p:nvSpPr>
          <p:cNvPr id="8" name="TextBox 7"/>
          <p:cNvSpPr txBox="1"/>
          <p:nvPr/>
        </p:nvSpPr>
        <p:spPr>
          <a:xfrm>
            <a:off x="0" y="2320506"/>
            <a:ext cx="12192000" cy="1446550"/>
          </a:xfrm>
          <a:prstGeom prst="rect">
            <a:avLst/>
          </a:prstGeom>
          <a:noFill/>
        </p:spPr>
        <p:txBody>
          <a:bodyPr wrap="square" rtlCol="0">
            <a:spAutoFit/>
          </a:bodyPr>
          <a:lstStyle/>
          <a:p>
            <a:pPr algn="ctr"/>
            <a:r>
              <a:rPr lang="en-US" sz="2800" dirty="0"/>
              <a:t>Given the incomplete reaction:</a:t>
            </a:r>
          </a:p>
          <a:p>
            <a:pPr algn="ctr"/>
            <a:r>
              <a:rPr lang="en-US" sz="3200" dirty="0"/>
              <a:t>CH</a:t>
            </a:r>
            <a:r>
              <a:rPr lang="en-US" sz="3200" baseline="-25000" dirty="0"/>
              <a:t>3</a:t>
            </a:r>
            <a:r>
              <a:rPr lang="en-US" sz="3200" dirty="0"/>
              <a:t>CH</a:t>
            </a:r>
            <a:r>
              <a:rPr lang="en-US" sz="3200" baseline="-25000" dirty="0"/>
              <a:t>2</a:t>
            </a:r>
            <a:r>
              <a:rPr lang="en-US" sz="3200" dirty="0"/>
              <a:t>CH</a:t>
            </a:r>
            <a:r>
              <a:rPr lang="en-US" sz="3200" baseline="-25000" dirty="0"/>
              <a:t>2</a:t>
            </a:r>
            <a:r>
              <a:rPr lang="en-US" sz="3200" dirty="0"/>
              <a:t>COOH   +   x   </a:t>
            </a:r>
            <a:r>
              <a:rPr lang="en-US" sz="3200" dirty="0">
                <a:sym typeface="Wingdings" panose="05000000000000000000" pitchFamily="2" charset="2"/>
              </a:rPr>
              <a:t>   CH</a:t>
            </a:r>
            <a:r>
              <a:rPr lang="en-US" sz="3200" baseline="-25000" dirty="0">
                <a:sym typeface="Wingdings" panose="05000000000000000000" pitchFamily="2" charset="2"/>
              </a:rPr>
              <a:t>3</a:t>
            </a:r>
            <a:r>
              <a:rPr lang="en-US" sz="3200" dirty="0">
                <a:sym typeface="Wingdings" panose="05000000000000000000" pitchFamily="2" charset="2"/>
              </a:rPr>
              <a:t>CH</a:t>
            </a:r>
            <a:r>
              <a:rPr lang="en-US" sz="3200" baseline="-25000" dirty="0">
                <a:sym typeface="Wingdings" panose="05000000000000000000" pitchFamily="2" charset="2"/>
              </a:rPr>
              <a:t>2</a:t>
            </a:r>
            <a:r>
              <a:rPr lang="en-US" sz="3200" dirty="0">
                <a:sym typeface="Wingdings" panose="05000000000000000000" pitchFamily="2" charset="2"/>
              </a:rPr>
              <a:t>CH</a:t>
            </a:r>
            <a:r>
              <a:rPr lang="en-US" sz="3200" baseline="-25000" dirty="0">
                <a:sym typeface="Wingdings" panose="05000000000000000000" pitchFamily="2" charset="2"/>
              </a:rPr>
              <a:t>2</a:t>
            </a:r>
            <a:r>
              <a:rPr lang="en-US" sz="3200" dirty="0">
                <a:sym typeface="Wingdings" panose="05000000000000000000" pitchFamily="2" charset="2"/>
              </a:rPr>
              <a:t>COOCH</a:t>
            </a:r>
            <a:r>
              <a:rPr lang="en-US" sz="3200" baseline="-25000" dirty="0">
                <a:sym typeface="Wingdings" panose="05000000000000000000" pitchFamily="2" charset="2"/>
              </a:rPr>
              <a:t>2</a:t>
            </a:r>
            <a:r>
              <a:rPr lang="en-US" sz="3200" dirty="0">
                <a:sym typeface="Wingdings" panose="05000000000000000000" pitchFamily="2" charset="2"/>
              </a:rPr>
              <a:t>CH</a:t>
            </a:r>
            <a:r>
              <a:rPr lang="en-US" sz="3200" baseline="-25000" dirty="0">
                <a:sym typeface="Wingdings" panose="05000000000000000000" pitchFamily="2" charset="2"/>
              </a:rPr>
              <a:t>3</a:t>
            </a:r>
            <a:r>
              <a:rPr lang="en-US" sz="3200" dirty="0">
                <a:sym typeface="Wingdings" panose="05000000000000000000" pitchFamily="2" charset="2"/>
              </a:rPr>
              <a:t>   +   H</a:t>
            </a:r>
            <a:r>
              <a:rPr lang="en-US" sz="3200" baseline="-25000" dirty="0">
                <a:sym typeface="Wingdings" panose="05000000000000000000" pitchFamily="2" charset="2"/>
              </a:rPr>
              <a:t>2</a:t>
            </a:r>
            <a:r>
              <a:rPr lang="en-US" sz="3200" dirty="0">
                <a:sym typeface="Wingdings" panose="05000000000000000000" pitchFamily="2" charset="2"/>
              </a:rPr>
              <a:t>O</a:t>
            </a:r>
            <a:endParaRPr lang="en-US" sz="3200" dirty="0"/>
          </a:p>
          <a:p>
            <a:pPr algn="ctr"/>
            <a:r>
              <a:rPr lang="en-US" sz="2800" dirty="0"/>
              <a:t>Which compound is represented by 'x’ ?</a:t>
            </a:r>
          </a:p>
        </p:txBody>
      </p:sp>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4167833"/>
            <a:ext cx="1233577" cy="1569660"/>
          </a:xfrm>
          <a:prstGeom prst="rect">
            <a:avLst/>
          </a:prstGeom>
          <a:noFill/>
        </p:spPr>
        <p:txBody>
          <a:bodyPr wrap="square" rtlCol="0">
            <a:spAutoFit/>
          </a:bodyPr>
          <a:lstStyle/>
          <a:p>
            <a:r>
              <a:rPr lang="en-US" sz="9600" dirty="0">
                <a:solidFill>
                  <a:srgbClr val="FF0000"/>
                </a:solidFill>
              </a:rPr>
              <a:t>4.</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a:ln w="22225">
                  <a:solidFill>
                    <a:schemeClr val="accent2"/>
                  </a:solidFill>
                  <a:prstDash val="solid"/>
                </a:ln>
                <a:solidFill>
                  <a:schemeClr val="accent2">
                    <a:lumMod val="40000"/>
                    <a:lumOff val="60000"/>
                  </a:schemeClr>
                </a:solidFill>
                <a:effectLst/>
              </a:rPr>
              <a:t>REGENTS </a:t>
            </a:r>
          </a:p>
          <a:p>
            <a:pPr algn="ctr"/>
            <a:r>
              <a:rPr lang="en-US" sz="4000" b="1" cap="none" spc="0" dirty="0">
                <a:ln w="22225">
                  <a:solidFill>
                    <a:schemeClr val="accent2"/>
                  </a:solidFill>
                  <a:prstDash val="solid"/>
                </a:ln>
                <a:solidFill>
                  <a:schemeClr val="accent2">
                    <a:lumMod val="40000"/>
                    <a:lumOff val="60000"/>
                  </a:schemeClr>
                </a:solidFill>
                <a:effectLst/>
              </a:rPr>
              <a:t>QUESTION</a:t>
            </a:r>
          </a:p>
        </p:txBody>
      </p:sp>
      <p:sp>
        <p:nvSpPr>
          <p:cNvPr id="4" name="TextBox 3"/>
          <p:cNvSpPr txBox="1"/>
          <p:nvPr/>
        </p:nvSpPr>
        <p:spPr>
          <a:xfrm>
            <a:off x="0" y="5567680"/>
            <a:ext cx="12192000" cy="523220"/>
          </a:xfrm>
          <a:prstGeom prst="rect">
            <a:avLst/>
          </a:prstGeom>
          <a:noFill/>
        </p:spPr>
        <p:txBody>
          <a:bodyPr wrap="square" rtlCol="0">
            <a:spAutoFit/>
          </a:bodyPr>
          <a:lstStyle/>
          <a:p>
            <a:r>
              <a:rPr lang="en-US" sz="2800" dirty="0"/>
              <a:t>         CH</a:t>
            </a:r>
            <a:r>
              <a:rPr lang="en-US" sz="2800" baseline="-25000" dirty="0"/>
              <a:t>3</a:t>
            </a:r>
            <a:r>
              <a:rPr lang="en-US" sz="2800" dirty="0"/>
              <a:t>CH</a:t>
            </a:r>
            <a:r>
              <a:rPr lang="en-US" sz="2800" baseline="-25000" dirty="0"/>
              <a:t>2</a:t>
            </a:r>
            <a:r>
              <a:rPr lang="en-US" sz="2800" dirty="0"/>
              <a:t>OH	        	CH</a:t>
            </a:r>
            <a:r>
              <a:rPr lang="en-US" sz="2800" baseline="-25000" dirty="0"/>
              <a:t>3</a:t>
            </a:r>
            <a:r>
              <a:rPr lang="en-US" sz="2800" dirty="0"/>
              <a:t>COH	         CH</a:t>
            </a:r>
            <a:r>
              <a:rPr lang="en-US" sz="2800" baseline="-25000" dirty="0"/>
              <a:t>3</a:t>
            </a:r>
            <a:r>
              <a:rPr lang="en-US" sz="2800" dirty="0"/>
              <a:t>OCH</a:t>
            </a:r>
            <a:r>
              <a:rPr lang="en-US" sz="2800" baseline="-25000" dirty="0"/>
              <a:t>2</a:t>
            </a:r>
            <a:r>
              <a:rPr lang="en-US" sz="2800" dirty="0"/>
              <a:t>CH</a:t>
            </a:r>
            <a:r>
              <a:rPr lang="en-US" sz="2800" baseline="-25000" dirty="0"/>
              <a:t>3</a:t>
            </a:r>
            <a:r>
              <a:rPr lang="en-US" sz="2800" dirty="0"/>
              <a:t>		       CH</a:t>
            </a:r>
            <a:r>
              <a:rPr lang="en-US" sz="2800" baseline="-25000" dirty="0"/>
              <a:t>3</a:t>
            </a:r>
            <a:r>
              <a:rPr lang="en-US" sz="2800" dirty="0"/>
              <a:t>COCH</a:t>
            </a:r>
            <a:r>
              <a:rPr lang="en-US" sz="2800" baseline="-25000" dirty="0"/>
              <a:t>3</a:t>
            </a:r>
          </a:p>
        </p:txBody>
      </p:sp>
      <p:sp>
        <p:nvSpPr>
          <p:cNvPr id="13" name="Oval 12"/>
          <p:cNvSpPr/>
          <p:nvPr/>
        </p:nvSpPr>
        <p:spPr>
          <a:xfrm>
            <a:off x="318135" y="4167833"/>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37116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Simple Organic Molecules</a:t>
            </a:r>
          </a:p>
        </p:txBody>
      </p:sp>
      <p:sp>
        <p:nvSpPr>
          <p:cNvPr id="3" name="Content Placeholder 2"/>
          <p:cNvSpPr>
            <a:spLocks noGrp="1"/>
          </p:cNvSpPr>
          <p:nvPr>
            <p:ph idx="1"/>
          </p:nvPr>
        </p:nvSpPr>
        <p:spPr>
          <a:xfrm>
            <a:off x="447040" y="1845734"/>
            <a:ext cx="10708640" cy="4341706"/>
          </a:xfrm>
        </p:spPr>
        <p:txBody>
          <a:bodyPr>
            <a:normAutofit/>
          </a:bodyPr>
          <a:lstStyle/>
          <a:p>
            <a:r>
              <a:rPr lang="en-US" sz="2400" dirty="0"/>
              <a:t>Before we can  do anything with organic chemistry, we have to talk about the way that organic compounds are named (This is actually the biggest part of the chapter).</a:t>
            </a:r>
          </a:p>
          <a:p>
            <a:endParaRPr lang="en-US" sz="200" dirty="0"/>
          </a:p>
          <a:p>
            <a:r>
              <a:rPr lang="en-US" sz="2400" dirty="0"/>
              <a:t>Organic molecules start out as one of three different ‘carbon chains’ (long strings of carbons linked together, with hydrogens filling out the bonds) </a:t>
            </a:r>
          </a:p>
          <a:p>
            <a:endParaRPr lang="en-US" sz="200" dirty="0"/>
          </a:p>
          <a:p>
            <a:r>
              <a:rPr lang="en-US" sz="2400" dirty="0"/>
              <a:t>The prefix (Table P) tells us the </a:t>
            </a:r>
            <a:r>
              <a:rPr lang="en-US" sz="2400" b="1" i="1" dirty="0"/>
              <a:t>number</a:t>
            </a:r>
            <a:r>
              <a:rPr lang="en-US" sz="2400" dirty="0"/>
              <a:t> of carbons in the chain. The suffix (Table Q) tells us the </a:t>
            </a:r>
            <a:r>
              <a:rPr lang="en-US" sz="2400" b="1" i="1" dirty="0"/>
              <a:t>type</a:t>
            </a:r>
            <a:r>
              <a:rPr lang="en-US" sz="2400" dirty="0"/>
              <a:t> of chain (single bonds, a double bond, a triple bond).</a:t>
            </a:r>
          </a:p>
          <a:p>
            <a:r>
              <a:rPr lang="en-US" dirty="0"/>
              <a:t>The number in front of the name tells us which carbon to put the double or triple bond on (Its actually pretty straight-forward ).  </a:t>
            </a:r>
          </a:p>
          <a:p>
            <a:r>
              <a:rPr lang="en-US" dirty="0"/>
              <a:t>Ex. 3-hexene, 4-pentyne</a:t>
            </a:r>
          </a:p>
        </p:txBody>
      </p:sp>
    </p:spTree>
    <p:extLst>
      <p:ext uri="{BB962C8B-B14F-4D97-AF65-F5344CB8AC3E}">
        <p14:creationId xmlns:p14="http://schemas.microsoft.com/office/powerpoint/2010/main" val="3392807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8" name="TextBox 7"/>
          <p:cNvSpPr txBox="1"/>
          <p:nvPr/>
        </p:nvSpPr>
        <p:spPr>
          <a:xfrm>
            <a:off x="0" y="1747520"/>
            <a:ext cx="12192000" cy="4401205"/>
          </a:xfrm>
          <a:prstGeom prst="rect">
            <a:avLst/>
          </a:prstGeom>
          <a:noFill/>
        </p:spPr>
        <p:txBody>
          <a:bodyPr wrap="square" rtlCol="0">
            <a:spAutoFit/>
          </a:bodyPr>
          <a:lstStyle/>
          <a:p>
            <a:pPr algn="ctr"/>
            <a:r>
              <a:rPr lang="en-US" sz="2400" dirty="0"/>
              <a:t>Draw the following simple organic molecules:</a:t>
            </a:r>
          </a:p>
          <a:p>
            <a:pPr algn="ctr"/>
            <a:r>
              <a:rPr lang="en-US" sz="3200" dirty="0"/>
              <a:t>butane</a:t>
            </a:r>
          </a:p>
          <a:p>
            <a:pPr algn="ctr"/>
            <a:r>
              <a:rPr lang="en-US" sz="3200" dirty="0"/>
              <a:t>4-nonyne</a:t>
            </a:r>
          </a:p>
          <a:p>
            <a:pPr algn="ctr"/>
            <a:r>
              <a:rPr lang="en-US" sz="3200" dirty="0"/>
              <a:t>1-propene</a:t>
            </a:r>
          </a:p>
          <a:p>
            <a:pPr algn="ctr"/>
            <a:r>
              <a:rPr lang="en-US" sz="3200" dirty="0"/>
              <a:t>heptane</a:t>
            </a:r>
          </a:p>
          <a:p>
            <a:pPr algn="ctr"/>
            <a:r>
              <a:rPr lang="en-US" sz="3200" dirty="0"/>
              <a:t>3-octene</a:t>
            </a:r>
          </a:p>
          <a:p>
            <a:pPr algn="ctr"/>
            <a:r>
              <a:rPr lang="en-US" sz="3200" dirty="0"/>
              <a:t>2-decyne</a:t>
            </a:r>
          </a:p>
          <a:p>
            <a:pPr algn="ctr"/>
            <a:r>
              <a:rPr lang="en-US" sz="3200" dirty="0"/>
              <a:t>1-hexyne</a:t>
            </a:r>
          </a:p>
          <a:p>
            <a:pPr algn="ctr"/>
            <a:r>
              <a:rPr lang="en-US" sz="3200" dirty="0"/>
              <a:t>2-pentene</a:t>
            </a:r>
            <a:endParaRPr lang="en-US" sz="2400" dirty="0"/>
          </a:p>
        </p:txBody>
      </p:sp>
      <p:sp>
        <p:nvSpPr>
          <p:cNvPr id="12" name="TextBox 11"/>
          <p:cNvSpPr txBox="1"/>
          <p:nvPr/>
        </p:nvSpPr>
        <p:spPr>
          <a:xfrm>
            <a:off x="9254435" y="5026293"/>
            <a:ext cx="1820173" cy="369332"/>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561427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Simple Molecules More Complex</a:t>
            </a:r>
          </a:p>
        </p:txBody>
      </p:sp>
      <p:sp>
        <p:nvSpPr>
          <p:cNvPr id="3" name="Content Placeholder 2"/>
          <p:cNvSpPr>
            <a:spLocks noGrp="1"/>
          </p:cNvSpPr>
          <p:nvPr>
            <p:ph idx="1"/>
          </p:nvPr>
        </p:nvSpPr>
        <p:spPr/>
        <p:txBody>
          <a:bodyPr/>
          <a:lstStyle/>
          <a:p>
            <a:r>
              <a:rPr lang="en-US" dirty="0"/>
              <a:t>Not all carbon chains exist in a straight line, some of them have branches. </a:t>
            </a:r>
          </a:p>
          <a:p>
            <a:endParaRPr lang="en-US" sz="200" dirty="0"/>
          </a:p>
          <a:p>
            <a:r>
              <a:rPr lang="en-US" dirty="0"/>
              <a:t>Remember isomers? (compounds with the same chemical formula, but different structures)</a:t>
            </a:r>
          </a:p>
          <a:p>
            <a:r>
              <a:rPr lang="en-US" dirty="0"/>
              <a:t>We can use the prefixes (Table P) and the ending –</a:t>
            </a:r>
            <a:r>
              <a:rPr lang="en-US" dirty="0" err="1"/>
              <a:t>yl</a:t>
            </a:r>
            <a:r>
              <a:rPr lang="en-US" dirty="0"/>
              <a:t> to name the branches.</a:t>
            </a:r>
          </a:p>
          <a:p>
            <a:endParaRPr lang="en-US" sz="200" dirty="0"/>
          </a:p>
          <a:p>
            <a:endParaRPr lang="en-US" sz="200" dirty="0"/>
          </a:p>
          <a:p>
            <a:r>
              <a:rPr lang="en-US" dirty="0"/>
              <a:t>Ex: 3-ethylpentane   and    heptane</a:t>
            </a:r>
          </a:p>
          <a:p>
            <a:r>
              <a:rPr lang="en-US" dirty="0"/>
              <a:t>Ex: 4-methylhexane</a:t>
            </a:r>
          </a:p>
          <a:p>
            <a:endParaRPr lang="en-US" dirty="0"/>
          </a:p>
          <a:p>
            <a:endParaRPr lang="en-US" dirty="0"/>
          </a:p>
          <a:p>
            <a:endParaRPr lang="en-US" dirty="0"/>
          </a:p>
        </p:txBody>
      </p:sp>
    </p:spTree>
    <p:extLst>
      <p:ext uri="{BB962C8B-B14F-4D97-AF65-F5344CB8AC3E}">
        <p14:creationId xmlns:p14="http://schemas.microsoft.com/office/powerpoint/2010/main" val="1963590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Concept Check</a:t>
            </a:r>
          </a:p>
        </p:txBody>
      </p:sp>
      <p:sp>
        <p:nvSpPr>
          <p:cNvPr id="8" name="TextBox 7"/>
          <p:cNvSpPr txBox="1"/>
          <p:nvPr/>
        </p:nvSpPr>
        <p:spPr>
          <a:xfrm>
            <a:off x="0" y="1737360"/>
            <a:ext cx="12192000" cy="4401205"/>
          </a:xfrm>
          <a:prstGeom prst="rect">
            <a:avLst/>
          </a:prstGeom>
          <a:noFill/>
        </p:spPr>
        <p:txBody>
          <a:bodyPr wrap="square" rtlCol="0">
            <a:spAutoFit/>
          </a:bodyPr>
          <a:lstStyle/>
          <a:p>
            <a:pPr algn="ctr"/>
            <a:r>
              <a:rPr lang="en-US" sz="2400" dirty="0"/>
              <a:t>Draw the following branched organic molecules:</a:t>
            </a:r>
          </a:p>
          <a:p>
            <a:pPr algn="ctr"/>
            <a:r>
              <a:rPr lang="en-US" sz="3200" dirty="0"/>
              <a:t>3-propyl-3-octene</a:t>
            </a:r>
          </a:p>
          <a:p>
            <a:pPr algn="ctr"/>
            <a:r>
              <a:rPr lang="en-US" sz="3200" dirty="0"/>
              <a:t>7-ethyl-2-decyne</a:t>
            </a:r>
          </a:p>
          <a:p>
            <a:pPr algn="ctr"/>
            <a:r>
              <a:rPr lang="en-US" sz="3200" dirty="0"/>
              <a:t>3-methyl-2-pentene</a:t>
            </a:r>
            <a:endParaRPr lang="en-US" sz="2400" dirty="0"/>
          </a:p>
          <a:p>
            <a:pPr algn="ctr"/>
            <a:r>
              <a:rPr lang="en-US" sz="3200" dirty="0"/>
              <a:t>2-ethylheptane</a:t>
            </a:r>
          </a:p>
          <a:p>
            <a:pPr algn="ctr"/>
            <a:r>
              <a:rPr lang="en-US" sz="3200" dirty="0"/>
              <a:t>2-methyl-1-propene</a:t>
            </a:r>
          </a:p>
          <a:p>
            <a:pPr algn="ctr"/>
            <a:r>
              <a:rPr lang="en-US" sz="3200" dirty="0"/>
              <a:t>6-methyl-4-nonyne</a:t>
            </a:r>
          </a:p>
          <a:p>
            <a:pPr algn="ctr"/>
            <a:r>
              <a:rPr lang="en-US" sz="3200" dirty="0"/>
              <a:t>1-methylbutane</a:t>
            </a:r>
          </a:p>
          <a:p>
            <a:pPr algn="ctr"/>
            <a:r>
              <a:rPr lang="en-US" sz="3200" dirty="0"/>
              <a:t>4-ethyl-3-methyl-1-hexyne</a:t>
            </a:r>
          </a:p>
        </p:txBody>
      </p:sp>
      <p:sp>
        <p:nvSpPr>
          <p:cNvPr id="12" name="TextBox 11"/>
          <p:cNvSpPr txBox="1"/>
          <p:nvPr/>
        </p:nvSpPr>
        <p:spPr>
          <a:xfrm>
            <a:off x="9254435" y="5026293"/>
            <a:ext cx="1820173" cy="369332"/>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1703925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Parent Chain</a:t>
            </a:r>
          </a:p>
        </p:txBody>
      </p:sp>
      <p:sp>
        <p:nvSpPr>
          <p:cNvPr id="3" name="Content Placeholder 2"/>
          <p:cNvSpPr>
            <a:spLocks noGrp="1"/>
          </p:cNvSpPr>
          <p:nvPr>
            <p:ph idx="1"/>
          </p:nvPr>
        </p:nvSpPr>
        <p:spPr/>
        <p:txBody>
          <a:bodyPr>
            <a:normAutofit/>
          </a:bodyPr>
          <a:lstStyle/>
          <a:p>
            <a:r>
              <a:rPr lang="en-US" dirty="0"/>
              <a:t>The ‘parent chain’ or the most basic piece of the organic molecule, must have the smallest number possible. </a:t>
            </a:r>
          </a:p>
          <a:p>
            <a:endParaRPr lang="en-US" sz="200" dirty="0"/>
          </a:p>
          <a:p>
            <a:r>
              <a:rPr lang="en-US" dirty="0"/>
              <a:t>What is the difference between 1-pentyne and 4-pentyne ? </a:t>
            </a:r>
          </a:p>
          <a:p>
            <a:endParaRPr lang="en-US" dirty="0"/>
          </a:p>
          <a:p>
            <a:r>
              <a:rPr lang="en-US" dirty="0"/>
              <a:t>Draw them both. They are the same molecule, except the 4-pentyne looks upside-down. </a:t>
            </a:r>
          </a:p>
          <a:p>
            <a:endParaRPr lang="en-US" sz="200" dirty="0"/>
          </a:p>
          <a:p>
            <a:r>
              <a:rPr lang="en-US" dirty="0"/>
              <a:t>4-pentyne does not exist, we will always call it 1-pentyne because it has a smaller number</a:t>
            </a:r>
          </a:p>
        </p:txBody>
      </p:sp>
    </p:spTree>
    <p:extLst>
      <p:ext uri="{BB962C8B-B14F-4D97-AF65-F5344CB8AC3E}">
        <p14:creationId xmlns:p14="http://schemas.microsoft.com/office/powerpoint/2010/main" val="541302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Naming a Molecule</a:t>
            </a:r>
          </a:p>
        </p:txBody>
      </p:sp>
      <p:sp>
        <p:nvSpPr>
          <p:cNvPr id="3" name="Content Placeholder 2"/>
          <p:cNvSpPr>
            <a:spLocks noGrp="1"/>
          </p:cNvSpPr>
          <p:nvPr>
            <p:ph idx="1"/>
          </p:nvPr>
        </p:nvSpPr>
        <p:spPr>
          <a:xfrm>
            <a:off x="1097280" y="1845734"/>
            <a:ext cx="10058400" cy="4727786"/>
          </a:xfrm>
        </p:spPr>
        <p:txBody>
          <a:bodyPr>
            <a:normAutofit/>
          </a:bodyPr>
          <a:lstStyle/>
          <a:p>
            <a:r>
              <a:rPr lang="en-US" dirty="0"/>
              <a:t>When we work backwards to name a molecule, we always want the simplest name. </a:t>
            </a:r>
          </a:p>
          <a:p>
            <a:r>
              <a:rPr lang="en-US" dirty="0"/>
              <a:t>We wont name something 1 methyl butane, because there is a simpler name: pentane.</a:t>
            </a:r>
          </a:p>
          <a:p>
            <a:endParaRPr lang="en-US" dirty="0"/>
          </a:p>
          <a:p>
            <a:r>
              <a:rPr lang="en-US" dirty="0"/>
              <a:t>To make sure the name is the simplest it can possibly be, we need to use the longest continuous chain of carbons as the parent chain.</a:t>
            </a:r>
          </a:p>
          <a:p>
            <a:endParaRPr lang="en-US" dirty="0"/>
          </a:p>
          <a:p>
            <a:r>
              <a:rPr lang="en-US" dirty="0"/>
              <a:t>Lets practice….</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r="32442"/>
          <a:stretch/>
        </p:blipFill>
        <p:spPr>
          <a:xfrm>
            <a:off x="4655957" y="4439920"/>
            <a:ext cx="7536043" cy="1879599"/>
          </a:xfrm>
          <a:prstGeom prst="rect">
            <a:avLst/>
          </a:prstGeom>
        </p:spPr>
      </p:pic>
      <p:sp>
        <p:nvSpPr>
          <p:cNvPr id="5" name="Rectangle 4"/>
          <p:cNvSpPr/>
          <p:nvPr/>
        </p:nvSpPr>
        <p:spPr>
          <a:xfrm>
            <a:off x="8138160" y="4439920"/>
            <a:ext cx="3972560" cy="187959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86260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Naming a Molecule</a:t>
            </a:r>
          </a:p>
        </p:txBody>
      </p:sp>
      <p:sp>
        <p:nvSpPr>
          <p:cNvPr id="3" name="Content Placeholder 2"/>
          <p:cNvSpPr>
            <a:spLocks noGrp="1"/>
          </p:cNvSpPr>
          <p:nvPr>
            <p:ph idx="1"/>
          </p:nvPr>
        </p:nvSpPr>
        <p:spPr>
          <a:xfrm>
            <a:off x="1097280" y="1845734"/>
            <a:ext cx="10058400" cy="4727786"/>
          </a:xfrm>
        </p:spPr>
        <p:txBody>
          <a:bodyPr>
            <a:normAutofit/>
          </a:bodyPr>
          <a:lstStyle/>
          <a:p>
            <a:r>
              <a:rPr lang="en-US" dirty="0"/>
              <a:t>When we work backwards to name a molecule, we always want the simplest name. </a:t>
            </a:r>
          </a:p>
          <a:p>
            <a:r>
              <a:rPr lang="en-US" dirty="0"/>
              <a:t>We wont name something 1 methyl butane, because there is a simpler name: pentane.</a:t>
            </a:r>
          </a:p>
          <a:p>
            <a:endParaRPr lang="en-US" dirty="0"/>
          </a:p>
          <a:p>
            <a:r>
              <a:rPr lang="en-US" dirty="0"/>
              <a:t>To make sure the name is the simplest it can possibly be, we need to use the longest continuous chain of carbons as the parent chain.</a:t>
            </a:r>
          </a:p>
          <a:p>
            <a:endParaRPr lang="en-US" dirty="0"/>
          </a:p>
          <a:p>
            <a:r>
              <a:rPr lang="en-US" dirty="0"/>
              <a:t>Lets practice….</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r="32442"/>
          <a:stretch/>
        </p:blipFill>
        <p:spPr>
          <a:xfrm>
            <a:off x="4655957" y="4439920"/>
            <a:ext cx="7536043" cy="1879599"/>
          </a:xfrm>
          <a:prstGeom prst="rect">
            <a:avLst/>
          </a:prstGeom>
        </p:spPr>
      </p:pic>
    </p:spTree>
    <p:extLst>
      <p:ext uri="{BB962C8B-B14F-4D97-AF65-F5344CB8AC3E}">
        <p14:creationId xmlns:p14="http://schemas.microsoft.com/office/powerpoint/2010/main" val="1929945569"/>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5301</TotalTime>
  <Words>1621</Words>
  <Application>Microsoft Office PowerPoint</Application>
  <PresentationFormat>Widescreen</PresentationFormat>
  <Paragraphs>205</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Calibri</vt:lpstr>
      <vt:lpstr>Calibri Light</vt:lpstr>
      <vt:lpstr>Wingdings</vt:lpstr>
      <vt:lpstr>Retrospect</vt:lpstr>
      <vt:lpstr>Organic Chemistry</vt:lpstr>
      <vt:lpstr>Simple Organic Molecules</vt:lpstr>
      <vt:lpstr>Simple Organic Molecules</vt:lpstr>
      <vt:lpstr>Concept Check</vt:lpstr>
      <vt:lpstr>Making Simple Molecules More Complex</vt:lpstr>
      <vt:lpstr>Concept Check</vt:lpstr>
      <vt:lpstr>The Parent Chain</vt:lpstr>
      <vt:lpstr>Naming a Molecule</vt:lpstr>
      <vt:lpstr>Naming a Molecule</vt:lpstr>
      <vt:lpstr>Condensed structural formulas</vt:lpstr>
      <vt:lpstr>Making Molecules Even More Complex</vt:lpstr>
      <vt:lpstr>Functional Groups</vt:lpstr>
      <vt:lpstr>Ethers &amp; Esters</vt:lpstr>
      <vt:lpstr>Amines &amp; Amides</vt:lpstr>
      <vt:lpstr>Effects of Funct. Groups on Chemical Properties</vt:lpstr>
      <vt:lpstr>Effects of Funct. Groups on Chemical Properties</vt:lpstr>
      <vt:lpstr>Effects of Funct. Groups on Chemical Properties</vt:lpstr>
      <vt:lpstr>Effects of Funct. Groups on Chemical Properties</vt:lpstr>
      <vt:lpstr>Organic Reactions</vt:lpstr>
      <vt:lpstr>Organic Reactions</vt:lpstr>
      <vt:lpstr>Finding a Missing Piece to a Reaction</vt:lpstr>
      <vt:lpstr>Finding a Missing Piece to a Reaction</vt:lpstr>
      <vt:lpstr>Concept Check</vt:lpstr>
      <vt:lpstr>Concept Check</vt:lpstr>
      <vt:lpstr>Concept Check</vt:lpstr>
      <vt:lpstr>Concept Check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Teo Mesiouris</dc:creator>
  <cp:lastModifiedBy>Matteo Mesiouris</cp:lastModifiedBy>
  <cp:revision>240</cp:revision>
  <dcterms:created xsi:type="dcterms:W3CDTF">2013-11-27T15:32:32Z</dcterms:created>
  <dcterms:modified xsi:type="dcterms:W3CDTF">2018-05-24T15:29:43Z</dcterms:modified>
</cp:coreProperties>
</file>