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5" r:id="rId3"/>
    <p:sldId id="341" r:id="rId4"/>
    <p:sldId id="402" r:id="rId5"/>
    <p:sldId id="403" r:id="rId6"/>
    <p:sldId id="343" r:id="rId7"/>
    <p:sldId id="345" r:id="rId8"/>
    <p:sldId id="346" r:id="rId9"/>
    <p:sldId id="348" r:id="rId10"/>
    <p:sldId id="342" r:id="rId11"/>
    <p:sldId id="376" r:id="rId12"/>
    <p:sldId id="347" r:id="rId13"/>
    <p:sldId id="344" r:id="rId14"/>
    <p:sldId id="349" r:id="rId15"/>
    <p:sldId id="352" r:id="rId16"/>
    <p:sldId id="353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50" r:id="rId25"/>
    <p:sldId id="377" r:id="rId26"/>
    <p:sldId id="404" r:id="rId27"/>
    <p:sldId id="405" r:id="rId28"/>
    <p:sldId id="351" r:id="rId29"/>
    <p:sldId id="364" r:id="rId30"/>
    <p:sldId id="375" r:id="rId31"/>
    <p:sldId id="406" r:id="rId32"/>
    <p:sldId id="407" r:id="rId33"/>
    <p:sldId id="408" r:id="rId34"/>
    <p:sldId id="409" r:id="rId35"/>
    <p:sldId id="365" r:id="rId36"/>
    <p:sldId id="369" r:id="rId37"/>
    <p:sldId id="374" r:id="rId38"/>
    <p:sldId id="370" r:id="rId39"/>
    <p:sldId id="401" r:id="rId40"/>
    <p:sldId id="378" r:id="rId41"/>
    <p:sldId id="371" r:id="rId42"/>
    <p:sldId id="386" r:id="rId43"/>
    <p:sldId id="387" r:id="rId44"/>
    <p:sldId id="388" r:id="rId45"/>
    <p:sldId id="389" r:id="rId46"/>
    <p:sldId id="372" r:id="rId47"/>
    <p:sldId id="379" r:id="rId48"/>
    <p:sldId id="398" r:id="rId49"/>
    <p:sldId id="390" r:id="rId50"/>
    <p:sldId id="399" r:id="rId51"/>
    <p:sldId id="391" r:id="rId52"/>
    <p:sldId id="400" r:id="rId53"/>
    <p:sldId id="373" r:id="rId54"/>
    <p:sldId id="381" r:id="rId55"/>
    <p:sldId id="396" r:id="rId56"/>
    <p:sldId id="397" r:id="rId57"/>
    <p:sldId id="392" r:id="rId58"/>
    <p:sldId id="395" r:id="rId59"/>
    <p:sldId id="382" r:id="rId60"/>
    <p:sldId id="410" r:id="rId61"/>
    <p:sldId id="385" r:id="rId62"/>
    <p:sldId id="411" r:id="rId63"/>
    <p:sldId id="384" r:id="rId64"/>
    <p:sldId id="412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01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5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2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6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18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1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7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2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F6E938D-EF1A-4803-9BCC-FE5FDD82DAB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A7E132-889E-4055-8E72-18315C371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7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938D-EF1A-4803-9BCC-FE5FDD82DAB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E132-889E-4055-8E72-18315C371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8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F6E938D-EF1A-4803-9BCC-FE5FDD82DAB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5A7E132-889E-4055-8E72-18315C371BA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28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15819"/>
            <a:ext cx="12192000" cy="356616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Reaction Kinetics &amp; Equilibrium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766171"/>
            <a:ext cx="10058400" cy="1143000"/>
          </a:xfrm>
        </p:spPr>
        <p:txBody>
          <a:bodyPr/>
          <a:lstStyle/>
          <a:p>
            <a:r>
              <a:rPr lang="en-US" dirty="0" smtClean="0"/>
              <a:t>Mr. Mesiouris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03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33680"/>
            <a:ext cx="10454640" cy="812800"/>
          </a:xfrm>
        </p:spPr>
        <p:txBody>
          <a:bodyPr/>
          <a:lstStyle/>
          <a:p>
            <a:r>
              <a:rPr lang="en-US" dirty="0" smtClean="0"/>
              <a:t>Activation Energy Explained through Video</a:t>
            </a:r>
            <a:endParaRPr lang="en-US" dirty="0"/>
          </a:p>
        </p:txBody>
      </p:sp>
      <p:pic>
        <p:nvPicPr>
          <p:cNvPr id="5" name="Slow Motion Match Strike at 4,000 FP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" y="1046480"/>
            <a:ext cx="10332720" cy="5808144"/>
          </a:xfrm>
        </p:spPr>
      </p:pic>
    </p:spTree>
    <p:extLst>
      <p:ext uri="{BB962C8B-B14F-4D97-AF65-F5344CB8AC3E}">
        <p14:creationId xmlns:p14="http://schemas.microsoft.com/office/powerpoint/2010/main" val="23229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680720"/>
            <a:ext cx="10454640" cy="812800"/>
          </a:xfrm>
        </p:spPr>
        <p:txBody>
          <a:bodyPr/>
          <a:lstStyle/>
          <a:p>
            <a:r>
              <a:rPr lang="en-US" dirty="0" smtClean="0"/>
              <a:t>Activation Energy Explained through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87002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the match is dragged across the strike pad energy is being added. This is the activation energy. </a:t>
            </a:r>
          </a:p>
          <a:p>
            <a:endParaRPr lang="en-US" sz="1000" dirty="0"/>
          </a:p>
          <a:p>
            <a:r>
              <a:rPr lang="en-US" sz="2400" dirty="0" smtClean="0"/>
              <a:t>As the match starts to catch fire the energy added is almost equal to the activation energy.</a:t>
            </a:r>
          </a:p>
          <a:p>
            <a:endParaRPr lang="en-US" sz="1000" dirty="0"/>
          </a:p>
          <a:p>
            <a:r>
              <a:rPr lang="en-US" sz="2400" dirty="0" smtClean="0"/>
              <a:t>When the match is removed from the pad, the reaction continues on its own, because the activation energy has been put in.</a:t>
            </a:r>
          </a:p>
          <a:p>
            <a:endParaRPr lang="en-US" sz="1000" dirty="0"/>
          </a:p>
          <a:p>
            <a:r>
              <a:rPr lang="en-US" sz="2400" dirty="0" smtClean="0"/>
              <a:t>Draw the potential energy diagram for an exothermic reaction, and follow along as the video plays again. </a:t>
            </a:r>
          </a:p>
        </p:txBody>
      </p:sp>
    </p:spTree>
    <p:extLst>
      <p:ext uri="{BB962C8B-B14F-4D97-AF65-F5344CB8AC3E}">
        <p14:creationId xmlns:p14="http://schemas.microsoft.com/office/powerpoint/2010/main" val="24654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Draw the potential energy diagram of….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An endothermic reaction with a high activation energy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An endothermic reaction with a low activation energy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An exothermic reaction with a high activation energy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An exothermic reaction with a low activation energy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0262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66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Heat of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01168" lvl="1" indent="0" algn="ctr">
              <a:buNone/>
            </a:pPr>
            <a:r>
              <a:rPr lang="el-GR" sz="3200" dirty="0" smtClean="0"/>
              <a:t>Δ</a:t>
            </a:r>
            <a:r>
              <a:rPr lang="en-US" sz="3200" dirty="0" smtClean="0"/>
              <a:t> H = </a:t>
            </a:r>
            <a:r>
              <a:rPr lang="en-US" sz="3200" dirty="0" err="1" smtClean="0"/>
              <a:t>H</a:t>
            </a:r>
            <a:r>
              <a:rPr lang="en-US" sz="3200" baseline="-25000" dirty="0" err="1" smtClean="0"/>
              <a:t>products</a:t>
            </a:r>
            <a:r>
              <a:rPr lang="en-US" sz="3200" dirty="0" smtClean="0"/>
              <a:t> - </a:t>
            </a:r>
            <a:r>
              <a:rPr lang="en-US" sz="3200" dirty="0" err="1" smtClean="0"/>
              <a:t>H</a:t>
            </a:r>
            <a:r>
              <a:rPr lang="en-US" sz="3200" baseline="-25000" dirty="0" err="1" smtClean="0"/>
              <a:t>reactants</a:t>
            </a:r>
            <a:endParaRPr lang="en-US" sz="3200" baseline="-25000" dirty="0" smtClean="0"/>
          </a:p>
          <a:p>
            <a:endParaRPr lang="en-US" sz="2400" dirty="0"/>
          </a:p>
          <a:p>
            <a:r>
              <a:rPr lang="en-US" sz="2400" dirty="0" smtClean="0"/>
              <a:t>The heat of reaction is the difference in potential energies of the reactants and the products, which we can find on the potential energy diagrams. </a:t>
            </a:r>
          </a:p>
          <a:p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l-GR" sz="2400" dirty="0"/>
              <a:t>Δ </a:t>
            </a:r>
            <a:r>
              <a:rPr lang="en-US" sz="2400" dirty="0" smtClean="0"/>
              <a:t>H is positive, energy was absorbed. The reaction is endothermic.</a:t>
            </a:r>
          </a:p>
          <a:p>
            <a:r>
              <a:rPr lang="en-US" sz="2400" dirty="0" smtClean="0"/>
              <a:t>If </a:t>
            </a:r>
            <a:r>
              <a:rPr lang="el-GR" sz="2400" dirty="0"/>
              <a:t>Δ</a:t>
            </a:r>
            <a:r>
              <a:rPr lang="en-US" sz="2400" dirty="0" smtClean="0"/>
              <a:t> H is negative, energy was released. The reaction is exothermic. </a:t>
            </a:r>
          </a:p>
          <a:p>
            <a:endParaRPr lang="en-US" sz="2400" dirty="0"/>
          </a:p>
          <a:p>
            <a:r>
              <a:rPr lang="en-US" sz="2400" dirty="0" smtClean="0"/>
              <a:t>Does this match the potential energy diagrams we just drew?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06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Table </a:t>
            </a:r>
            <a:r>
              <a:rPr lang="en-US" dirty="0" smtClean="0">
                <a:latin typeface="Book Antiqua" panose="02040602050305030304" pitchFamily="18" charset="0"/>
              </a:rPr>
              <a:t>I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261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Table I gives you a list of reactions and their </a:t>
            </a:r>
            <a:r>
              <a:rPr lang="el-GR" sz="2400" dirty="0" smtClean="0"/>
              <a:t>Δ</a:t>
            </a:r>
            <a:r>
              <a:rPr lang="en-US" sz="2400" dirty="0" smtClean="0"/>
              <a:t> H values. </a:t>
            </a:r>
          </a:p>
          <a:p>
            <a:endParaRPr lang="en-US" sz="2400" dirty="0"/>
          </a:p>
          <a:p>
            <a:r>
              <a:rPr lang="en-US" sz="2400" dirty="0" smtClean="0"/>
              <a:t>Remember that a negative </a:t>
            </a:r>
            <a:r>
              <a:rPr lang="el-GR" sz="2400" dirty="0" smtClean="0"/>
              <a:t>Δ</a:t>
            </a:r>
            <a:r>
              <a:rPr lang="en-US" sz="2400" dirty="0" smtClean="0"/>
              <a:t> H means an exothermic reaction, and a positive </a:t>
            </a:r>
            <a:r>
              <a:rPr lang="el-GR" sz="2400" dirty="0" smtClean="0"/>
              <a:t>Δ</a:t>
            </a:r>
            <a:r>
              <a:rPr lang="en-US" sz="2400" dirty="0" smtClean="0"/>
              <a:t>H means an endothermic reaction. </a:t>
            </a:r>
          </a:p>
          <a:p>
            <a:endParaRPr lang="en-US" sz="2400" dirty="0"/>
          </a:p>
          <a:p>
            <a:r>
              <a:rPr lang="en-US" sz="2400" dirty="0" smtClean="0"/>
              <a:t>The regents will ask you if a reaction is </a:t>
            </a:r>
            <a:r>
              <a:rPr lang="en-US" sz="2400" dirty="0" err="1" smtClean="0"/>
              <a:t>endo</a:t>
            </a:r>
            <a:r>
              <a:rPr lang="en-US" sz="2400" dirty="0" smtClean="0"/>
              <a:t> or exothermic based on Table I, it can also ask you to manipulate the equations and values given like this: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How much energy is produced when 2 moles of </a:t>
            </a:r>
            <a:r>
              <a:rPr lang="en-US" sz="2400" dirty="0" err="1" smtClean="0"/>
              <a:t>NaOH</a:t>
            </a:r>
            <a:r>
              <a:rPr lang="en-US" sz="2400" dirty="0" smtClean="0"/>
              <a:t> dissolve in water?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624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Table </a:t>
            </a:r>
            <a:r>
              <a:rPr lang="en-US" dirty="0" smtClean="0">
                <a:latin typeface="Book Antiqua" panose="02040602050305030304" pitchFamily="18" charset="0"/>
              </a:rPr>
              <a:t>I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261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Table I gives you a list of reactions and their </a:t>
            </a:r>
            <a:r>
              <a:rPr lang="el-GR" sz="2400" dirty="0" smtClean="0"/>
              <a:t>Δ</a:t>
            </a:r>
            <a:r>
              <a:rPr lang="en-US" sz="2400" dirty="0" smtClean="0"/>
              <a:t> H values. </a:t>
            </a:r>
          </a:p>
          <a:p>
            <a:endParaRPr lang="en-US" sz="2400" dirty="0"/>
          </a:p>
          <a:p>
            <a:r>
              <a:rPr lang="en-US" sz="2400" dirty="0" smtClean="0"/>
              <a:t>Remember that a negative </a:t>
            </a:r>
            <a:r>
              <a:rPr lang="el-GR" sz="2400" dirty="0" smtClean="0"/>
              <a:t>Δ</a:t>
            </a:r>
            <a:r>
              <a:rPr lang="en-US" sz="2400" dirty="0" smtClean="0"/>
              <a:t> H means an exothermic reaction, and a positive </a:t>
            </a:r>
            <a:r>
              <a:rPr lang="el-GR" sz="2400" dirty="0" smtClean="0"/>
              <a:t>Δ</a:t>
            </a:r>
            <a:r>
              <a:rPr lang="en-US" sz="2400" dirty="0" smtClean="0"/>
              <a:t>H means an endothermic reaction. </a:t>
            </a:r>
          </a:p>
          <a:p>
            <a:endParaRPr lang="en-US" sz="2400" dirty="0"/>
          </a:p>
          <a:p>
            <a:r>
              <a:rPr lang="en-US" sz="2400" dirty="0" smtClean="0"/>
              <a:t>The regents will ask you if a reaction is </a:t>
            </a:r>
            <a:r>
              <a:rPr lang="en-US" sz="2400" dirty="0" err="1" smtClean="0"/>
              <a:t>endo</a:t>
            </a:r>
            <a:r>
              <a:rPr lang="en-US" sz="2400" dirty="0" smtClean="0"/>
              <a:t> or exothermic based on Table I, it can also ask you to manipulate the equations and values given like this: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How much energy is produced when 2 moles of </a:t>
            </a:r>
            <a:r>
              <a:rPr lang="en-US" sz="2400" dirty="0" err="1" smtClean="0"/>
              <a:t>NaOH</a:t>
            </a:r>
            <a:r>
              <a:rPr lang="en-US" sz="2400" dirty="0" smtClean="0"/>
              <a:t> dissolve in water? </a:t>
            </a:r>
            <a:r>
              <a:rPr lang="en-US" sz="2400" b="1" dirty="0" smtClean="0">
                <a:solidFill>
                  <a:srgbClr val="92D050"/>
                </a:solidFill>
              </a:rPr>
              <a:t>89.02 kJ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07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6106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2797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6920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According to Reference Table I, how much energy is released when aluminum and oxygen react to create aluminum oxide?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43397" y="5026293"/>
            <a:ext cx="149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-393.5 kJ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0262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28411" y="4982327"/>
            <a:ext cx="1820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-1675.5 kJ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961139" y="4982327"/>
            <a:ext cx="184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-3351 kJ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548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6106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2797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6920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According to Reference Table I, how much energy is released when aluminum and oxygen react to create aluminum oxide?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43397" y="5026293"/>
            <a:ext cx="149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-393.5 kJ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0262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28411" y="4982327"/>
            <a:ext cx="1820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-1675.5 kJ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961139" y="4982327"/>
            <a:ext cx="184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-3351 kJ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8733370" y="3456633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6106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2797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6920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According to Reference Table I, how much energy is released when hydrogen and oxygen react to create liquid water?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43397" y="5026293"/>
            <a:ext cx="149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-483.6 kJ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0262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28411" y="4982327"/>
            <a:ext cx="154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-571.6 kJ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961139" y="4982327"/>
            <a:ext cx="184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-55.8 kJ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41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6106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2797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6920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According to Reference Table I, how much energy is released when hydrogen and oxygen react to create liquid water?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43397" y="5026293"/>
            <a:ext cx="149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-483.6 kJ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0262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28411" y="4982327"/>
            <a:ext cx="154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-571.6 kJ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961139" y="4982327"/>
            <a:ext cx="184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-55.8 kJ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715992" y="3456633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0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This unit is all about reactions: how they happen, why they happen, and what makes them happen. </a:t>
            </a:r>
          </a:p>
          <a:p>
            <a:endParaRPr lang="en-US" sz="2400" dirty="0"/>
          </a:p>
          <a:p>
            <a:r>
              <a:rPr lang="en-US" sz="2400" dirty="0" smtClean="0"/>
              <a:t>The collision theory explains reactions: </a:t>
            </a:r>
          </a:p>
          <a:p>
            <a:r>
              <a:rPr lang="en-US" sz="2400" dirty="0" smtClean="0"/>
              <a:t>In order for a reaction to occur, the particles need to collide with enough energy at the best angles so the reaction can go forward. 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95472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6106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2797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6920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According to Reference Table I, how much energy is absorbed when 1 mole of HI is created?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43397" y="5026293"/>
            <a:ext cx="149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- 26.5 kJ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0262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84542" y="4982327"/>
            <a:ext cx="154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53 kJ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961139" y="4982327"/>
            <a:ext cx="184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26.5 kJ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13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6106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2797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6920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According to Reference Table I, how much energy is absorbed when 1 mole of HI is created?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43397" y="5026293"/>
            <a:ext cx="149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- 26.5 kJ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0262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84542" y="4982327"/>
            <a:ext cx="154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53 kJ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961139" y="4982327"/>
            <a:ext cx="184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26.5 kJ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8658235" y="3456633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6106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2797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6920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According to Reference Table I, how much energy is released when 2 moles of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are created from carbon and oxygen?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90160" y="5026293"/>
            <a:ext cx="1548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- 393.5 kJ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0262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50259" y="4982327"/>
            <a:ext cx="154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- 787 kJ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961139" y="4982327"/>
            <a:ext cx="184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-1452 kJ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21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6106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2797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6920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According to Reference Table I, how much energy is released when 2 moles of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are created from carbon and oxygen?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90160" y="5026293"/>
            <a:ext cx="1548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- 393.5 kJ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0262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50259" y="4982327"/>
            <a:ext cx="154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- 787 kJ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961139" y="4982327"/>
            <a:ext cx="184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-1452 kJ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612474" y="3365317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0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Spontaneous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Some reactions occur instantly (remember the sodium in the water?). </a:t>
            </a:r>
          </a:p>
          <a:p>
            <a:endParaRPr lang="en-US" sz="2400" dirty="0"/>
          </a:p>
          <a:p>
            <a:r>
              <a:rPr lang="en-US" sz="2400" dirty="0" smtClean="0"/>
              <a:t>In order for this to happen, </a:t>
            </a:r>
            <a:r>
              <a:rPr lang="en-US" sz="2400" smtClean="0"/>
              <a:t>the products </a:t>
            </a:r>
            <a:r>
              <a:rPr lang="en-US" sz="2400" dirty="0" smtClean="0"/>
              <a:t>need to have:</a:t>
            </a:r>
          </a:p>
          <a:p>
            <a:endParaRPr lang="en-US" sz="2400" dirty="0"/>
          </a:p>
          <a:p>
            <a:r>
              <a:rPr lang="en-US" sz="2400" dirty="0" smtClean="0"/>
              <a:t>Lower potential energy and/or Higher entropy</a:t>
            </a:r>
          </a:p>
          <a:p>
            <a:endParaRPr lang="en-US" sz="2400" dirty="0"/>
          </a:p>
          <a:p>
            <a:r>
              <a:rPr lang="en-US" sz="2400" b="1" i="1" dirty="0" smtClean="0"/>
              <a:t>Entropy</a:t>
            </a:r>
            <a:r>
              <a:rPr lang="en-US" sz="2400" dirty="0" smtClean="0"/>
              <a:t> is the chemistry term used to describe chaos or randomness. </a:t>
            </a:r>
          </a:p>
          <a:p>
            <a:r>
              <a:rPr lang="en-US" sz="2400" dirty="0" smtClean="0"/>
              <a:t>What kind of phase changes will have a higher entropy?</a:t>
            </a:r>
          </a:p>
        </p:txBody>
      </p:sp>
    </p:spTree>
    <p:extLst>
      <p:ext uri="{BB962C8B-B14F-4D97-AF65-F5344CB8AC3E}">
        <p14:creationId xmlns:p14="http://schemas.microsoft.com/office/powerpoint/2010/main" val="90077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Spontaneous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657840" cy="4023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Some reactions occur instantly (remember the sodium in the water?). </a:t>
            </a:r>
          </a:p>
          <a:p>
            <a:endParaRPr lang="en-US" sz="2400" dirty="0"/>
          </a:p>
          <a:p>
            <a:r>
              <a:rPr lang="en-US" sz="2400" dirty="0" smtClean="0"/>
              <a:t>In order for this to happen, the product need to have:</a:t>
            </a:r>
          </a:p>
          <a:p>
            <a:endParaRPr lang="en-US" sz="2400" dirty="0"/>
          </a:p>
          <a:p>
            <a:r>
              <a:rPr lang="en-US" sz="2400" dirty="0" smtClean="0"/>
              <a:t>Lower potential energy and/or Higher entropy</a:t>
            </a:r>
          </a:p>
          <a:p>
            <a:endParaRPr lang="en-US" sz="2400" dirty="0"/>
          </a:p>
          <a:p>
            <a:r>
              <a:rPr lang="en-US" sz="2400" b="1" i="1" dirty="0" smtClean="0"/>
              <a:t>Entropy</a:t>
            </a:r>
            <a:r>
              <a:rPr lang="en-US" sz="2400" dirty="0" smtClean="0"/>
              <a:t> is the chemistry term used to describe chaos or randomness. </a:t>
            </a:r>
          </a:p>
          <a:p>
            <a:r>
              <a:rPr lang="en-US" sz="2400" dirty="0" smtClean="0"/>
              <a:t>What kind of phase changes will have a higher entropy? </a:t>
            </a:r>
            <a:r>
              <a:rPr lang="en-US" sz="2400" b="1" dirty="0" smtClean="0">
                <a:solidFill>
                  <a:srgbClr val="92D050"/>
                </a:solidFill>
              </a:rPr>
              <a:t>Melting , boiling, subliming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50792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7280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923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825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Which change represents an increase of entropy?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7374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22103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</a:t>
            </a:r>
            <a:r>
              <a:rPr lang="en-US" sz="9600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982671">
            <a:off x="-168688" y="350262"/>
            <a:ext cx="2531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REGENTS </a:t>
            </a:r>
          </a:p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6768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	</a:t>
            </a:r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en-US" sz="3600" baseline="-25000" dirty="0" smtClean="0"/>
              <a:t>2(s)</a:t>
            </a:r>
            <a:r>
              <a:rPr lang="en-US" sz="3600" dirty="0" smtClean="0">
                <a:sym typeface="Wingdings" panose="05000000000000000000" pitchFamily="2" charset="2"/>
              </a:rPr>
              <a:t></a:t>
            </a:r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en-US" sz="3600" baseline="-25000" dirty="0" smtClean="0"/>
              <a:t>2(g) 		</a:t>
            </a:r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en-US" sz="3600" baseline="-25000" dirty="0" smtClean="0"/>
              <a:t>2(g)</a:t>
            </a:r>
            <a:r>
              <a:rPr lang="en-US" sz="3600" dirty="0" smtClean="0">
                <a:sym typeface="Wingdings" panose="05000000000000000000" pitchFamily="2" charset="2"/>
              </a:rPr>
              <a:t></a:t>
            </a:r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en-US" sz="3600" baseline="-25000" dirty="0" smtClean="0"/>
              <a:t>2(l) 	</a:t>
            </a:r>
            <a:r>
              <a:rPr lang="en-US" sz="3600" dirty="0" smtClean="0"/>
              <a:t>      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(g)</a:t>
            </a:r>
            <a:r>
              <a:rPr lang="en-US" sz="3600" dirty="0" smtClean="0">
                <a:sym typeface="Wingdings" panose="05000000000000000000" pitchFamily="2" charset="2"/>
              </a:rPr>
              <a:t>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(l)</a:t>
            </a:r>
            <a:r>
              <a:rPr lang="en-US" sz="3600" dirty="0" smtClean="0"/>
              <a:t> 	 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(l)</a:t>
            </a:r>
            <a:r>
              <a:rPr lang="en-US" sz="3600" dirty="0" smtClean="0">
                <a:sym typeface="Wingdings" panose="05000000000000000000" pitchFamily="2" charset="2"/>
              </a:rPr>
              <a:t>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(s</a:t>
            </a:r>
            <a:r>
              <a:rPr lang="en-US" sz="3600" baseline="-25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35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7280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923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825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Which change represents an increase of entropy?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7374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22103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</a:t>
            </a:r>
            <a:r>
              <a:rPr lang="en-US" sz="9600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982671">
            <a:off x="-168688" y="350262"/>
            <a:ext cx="2531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REGENTS </a:t>
            </a:r>
          </a:p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6768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	</a:t>
            </a:r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en-US" sz="3600" baseline="-25000" dirty="0" smtClean="0"/>
              <a:t>2(s)</a:t>
            </a:r>
            <a:r>
              <a:rPr lang="en-US" sz="3600" dirty="0" smtClean="0">
                <a:sym typeface="Wingdings" panose="05000000000000000000" pitchFamily="2" charset="2"/>
              </a:rPr>
              <a:t></a:t>
            </a:r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en-US" sz="3600" baseline="-25000" dirty="0" smtClean="0"/>
              <a:t>2(g) 		</a:t>
            </a:r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en-US" sz="3600" baseline="-25000" dirty="0" smtClean="0"/>
              <a:t>2(g)</a:t>
            </a:r>
            <a:r>
              <a:rPr lang="en-US" sz="3600" dirty="0" smtClean="0">
                <a:sym typeface="Wingdings" panose="05000000000000000000" pitchFamily="2" charset="2"/>
              </a:rPr>
              <a:t></a:t>
            </a:r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en-US" sz="3600" baseline="-25000" dirty="0" smtClean="0"/>
              <a:t>2(l) 	</a:t>
            </a:r>
            <a:r>
              <a:rPr lang="en-US" sz="3600" dirty="0" smtClean="0"/>
              <a:t>      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(g)</a:t>
            </a:r>
            <a:r>
              <a:rPr lang="en-US" sz="3600" dirty="0" smtClean="0">
                <a:sym typeface="Wingdings" panose="05000000000000000000" pitchFamily="2" charset="2"/>
              </a:rPr>
              <a:t>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(l)</a:t>
            </a:r>
            <a:r>
              <a:rPr lang="en-US" sz="3600" dirty="0" smtClean="0"/>
              <a:t> 	 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(l)</a:t>
            </a:r>
            <a:r>
              <a:rPr lang="en-US" sz="3600" dirty="0" smtClean="0">
                <a:sym typeface="Wingdings" panose="05000000000000000000" pitchFamily="2" charset="2"/>
              </a:rPr>
              <a:t>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(s</a:t>
            </a:r>
            <a:r>
              <a:rPr lang="en-US" sz="3600" baseline="-25000" dirty="0"/>
              <a:t>)</a:t>
            </a:r>
          </a:p>
        </p:txBody>
      </p:sp>
      <p:sp>
        <p:nvSpPr>
          <p:cNvPr id="13" name="Oval 12"/>
          <p:cNvSpPr/>
          <p:nvPr/>
        </p:nvSpPr>
        <p:spPr>
          <a:xfrm>
            <a:off x="407166" y="4251001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an equilibrium, the rate of the forward reaction is equal to the rate of the reverse reaction. </a:t>
            </a:r>
          </a:p>
          <a:p>
            <a:r>
              <a:rPr lang="en-US" sz="2400" dirty="0" smtClean="0"/>
              <a:t>The </a:t>
            </a:r>
            <a:r>
              <a:rPr lang="en-US" sz="2400" b="1" i="1" dirty="0" smtClean="0"/>
              <a:t>RATES</a:t>
            </a:r>
            <a:r>
              <a:rPr lang="en-US" sz="2400" dirty="0" smtClean="0"/>
              <a:t> are equal, but the AMOUNTS do not have to be. </a:t>
            </a:r>
          </a:p>
          <a:p>
            <a:endParaRPr lang="en-US" sz="2400" dirty="0"/>
          </a:p>
          <a:p>
            <a:r>
              <a:rPr lang="en-US" sz="2400" dirty="0" smtClean="0"/>
              <a:t>There are three kinds of equilibrium:</a:t>
            </a:r>
          </a:p>
          <a:p>
            <a:r>
              <a:rPr lang="en-US" sz="2400" dirty="0" smtClean="0"/>
              <a:t>Phase equilibrium</a:t>
            </a:r>
          </a:p>
          <a:p>
            <a:r>
              <a:rPr lang="en-US" sz="2400" dirty="0" smtClean="0"/>
              <a:t>Solution equilibrium</a:t>
            </a:r>
          </a:p>
          <a:p>
            <a:r>
              <a:rPr lang="en-US" sz="2400" dirty="0" smtClean="0"/>
              <a:t>Chemical equilibrium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31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 &amp;  Solution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These are physical equilibria. There are no chemical changes happening. </a:t>
            </a:r>
          </a:p>
          <a:p>
            <a:endParaRPr lang="en-US" sz="2400" dirty="0"/>
          </a:p>
          <a:p>
            <a:r>
              <a:rPr lang="en-US" sz="2400" dirty="0" smtClean="0"/>
              <a:t>Phase equilibrium exists at a substances melting or boiling point.</a:t>
            </a:r>
          </a:p>
          <a:p>
            <a:r>
              <a:rPr lang="en-US" sz="2400" dirty="0" smtClean="0"/>
              <a:t>What phase is water at exactly 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 ? What phase is water at exactly 100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 ?</a:t>
            </a:r>
          </a:p>
          <a:p>
            <a:endParaRPr lang="en-US" sz="2400" dirty="0"/>
          </a:p>
          <a:p>
            <a:r>
              <a:rPr lang="en-US" sz="2400" dirty="0" smtClean="0"/>
              <a:t>Solution equilibrium exists when there is extra solid in a saturated solution.</a:t>
            </a:r>
          </a:p>
          <a:p>
            <a:pPr marL="0" indent="0">
              <a:buNone/>
            </a:pPr>
            <a:r>
              <a:rPr lang="en-US" sz="2400" dirty="0" smtClean="0"/>
              <a:t>		(This should be review from the last unit)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093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66283"/>
            <a:ext cx="10058400" cy="1450757"/>
          </a:xfrm>
        </p:spPr>
        <p:txBody>
          <a:bodyPr/>
          <a:lstStyle/>
          <a:p>
            <a:r>
              <a:rPr lang="en-US" dirty="0" smtClean="0"/>
              <a:t>Changing Reaction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720" y="1866054"/>
            <a:ext cx="11064240" cy="402336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There are 5 factors that affect the rate of reaction:</a:t>
            </a:r>
          </a:p>
          <a:p>
            <a:endParaRPr lang="en-US" sz="2400" dirty="0" smtClean="0"/>
          </a:p>
          <a:p>
            <a:r>
              <a:rPr lang="en-US" sz="2400" dirty="0" smtClean="0"/>
              <a:t>Concentration – increasing concentration increases the amount of collisions</a:t>
            </a:r>
            <a:endParaRPr lang="en-US" sz="2400" dirty="0"/>
          </a:p>
          <a:p>
            <a:r>
              <a:rPr lang="en-US" sz="2400" dirty="0" smtClean="0"/>
              <a:t>Temperature – increasing the average kinetic energy increases the amount of collisions</a:t>
            </a:r>
          </a:p>
          <a:p>
            <a:r>
              <a:rPr lang="en-US" sz="2400" dirty="0" smtClean="0"/>
              <a:t>Surface area – increasing the surface area increases the amount of collisions </a:t>
            </a:r>
          </a:p>
          <a:p>
            <a:r>
              <a:rPr lang="en-US" sz="2400" dirty="0" smtClean="0"/>
              <a:t>Nature of reactant – something that has a lot of bonds to rearrange takes longer to react (ions vs molecules)</a:t>
            </a:r>
          </a:p>
          <a:p>
            <a:r>
              <a:rPr lang="en-US" sz="2400" dirty="0" smtClean="0"/>
              <a:t>Catalysts – these lower the activation energy to make a reaction start easier (this will make sense in a few slides)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7624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40" y="-610521"/>
            <a:ext cx="9692679" cy="79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1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7280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923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825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solution in which the crystallizing rate of the solute equals the dissolving rate of the solute must be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7374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22103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</a:t>
            </a:r>
            <a:r>
              <a:rPr lang="en-US" sz="9600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982671">
            <a:off x="-168688" y="350262"/>
            <a:ext cx="2531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REGENTS </a:t>
            </a:r>
          </a:p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6768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	</a:t>
            </a:r>
            <a:r>
              <a:rPr lang="en-US" sz="2800" dirty="0" smtClean="0"/>
              <a:t>saturated		unsaturated		concentrated		dilute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7961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7280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923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825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solution in which the crystallizing rate of the solute equals the dissolving rate of the solute must be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7374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22103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</a:t>
            </a:r>
            <a:r>
              <a:rPr lang="en-US" sz="9600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982671">
            <a:off x="-168688" y="350262"/>
            <a:ext cx="2531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REGENTS </a:t>
            </a:r>
          </a:p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6768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	</a:t>
            </a:r>
            <a:r>
              <a:rPr lang="en-US" sz="2800" dirty="0" smtClean="0"/>
              <a:t>saturated		unsaturated		concentrated		dilute</a:t>
            </a:r>
            <a:endParaRPr lang="en-US" sz="2800" baseline="-25000" dirty="0"/>
          </a:p>
        </p:txBody>
      </p:sp>
      <p:sp>
        <p:nvSpPr>
          <p:cNvPr id="13" name="Oval 12"/>
          <p:cNvSpPr/>
          <p:nvPr/>
        </p:nvSpPr>
        <p:spPr>
          <a:xfrm>
            <a:off x="407166" y="4167833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7280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923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825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At which point do a liquid and a solid exist at equilibrium?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7374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22103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</a:t>
            </a:r>
            <a:r>
              <a:rPr lang="en-US" sz="9600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982671">
            <a:off x="-168688" y="350262"/>
            <a:ext cx="2531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REGENTS </a:t>
            </a:r>
          </a:p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6768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</a:t>
            </a:r>
            <a:r>
              <a:rPr lang="en-US" sz="2800" dirty="0" smtClean="0"/>
              <a:t>sublimation </a:t>
            </a:r>
            <a:r>
              <a:rPr lang="en-US" sz="2800" dirty="0" err="1" smtClean="0"/>
              <a:t>pt</a:t>
            </a:r>
            <a:r>
              <a:rPr lang="en-US" sz="2800" dirty="0"/>
              <a:t> </a:t>
            </a:r>
            <a:r>
              <a:rPr lang="en-US" sz="2800" dirty="0" smtClean="0"/>
              <a:t>       vaporization </a:t>
            </a:r>
            <a:r>
              <a:rPr lang="en-US" sz="2800" dirty="0" err="1" smtClean="0"/>
              <a:t>pt</a:t>
            </a:r>
            <a:r>
              <a:rPr lang="en-US" sz="2800" dirty="0" smtClean="0"/>
              <a:t>	  boiling </a:t>
            </a:r>
            <a:r>
              <a:rPr lang="en-US" sz="2800" dirty="0" err="1" smtClean="0"/>
              <a:t>pt</a:t>
            </a:r>
            <a:r>
              <a:rPr lang="en-US" sz="2800" dirty="0" smtClean="0"/>
              <a:t>	                melting </a:t>
            </a:r>
            <a:r>
              <a:rPr lang="en-US" sz="2800" dirty="0" err="1" smtClean="0"/>
              <a:t>pt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1773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7280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923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825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At which point do a liquid and a solid exist at equilibrium?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7374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22103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4</a:t>
            </a:r>
            <a:r>
              <a:rPr lang="en-US" sz="9600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9982671">
            <a:off x="-168688" y="350262"/>
            <a:ext cx="2531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REGENTS </a:t>
            </a:r>
          </a:p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6768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</a:t>
            </a:r>
            <a:r>
              <a:rPr lang="en-US" sz="2800" dirty="0" smtClean="0"/>
              <a:t>sublimation </a:t>
            </a:r>
            <a:r>
              <a:rPr lang="en-US" sz="2800" dirty="0" err="1" smtClean="0"/>
              <a:t>pt</a:t>
            </a:r>
            <a:r>
              <a:rPr lang="en-US" sz="2800" dirty="0"/>
              <a:t> </a:t>
            </a:r>
            <a:r>
              <a:rPr lang="en-US" sz="2800" dirty="0" smtClean="0"/>
              <a:t>       vaporization </a:t>
            </a:r>
            <a:r>
              <a:rPr lang="en-US" sz="2800" dirty="0" err="1" smtClean="0"/>
              <a:t>pt</a:t>
            </a:r>
            <a:r>
              <a:rPr lang="en-US" sz="2800" dirty="0" smtClean="0"/>
              <a:t>	  boiling </a:t>
            </a:r>
            <a:r>
              <a:rPr lang="en-US" sz="2800" dirty="0" err="1" smtClean="0"/>
              <a:t>pt</a:t>
            </a:r>
            <a:r>
              <a:rPr lang="en-US" sz="2800" dirty="0" smtClean="0"/>
              <a:t>	                melting </a:t>
            </a:r>
            <a:r>
              <a:rPr lang="en-US" sz="2800" dirty="0" err="1" smtClean="0"/>
              <a:t>pt</a:t>
            </a:r>
            <a:endParaRPr lang="en-US" sz="2800" baseline="-25000" dirty="0"/>
          </a:p>
        </p:txBody>
      </p:sp>
      <p:sp>
        <p:nvSpPr>
          <p:cNvPr id="13" name="Oval 12"/>
          <p:cNvSpPr/>
          <p:nvPr/>
        </p:nvSpPr>
        <p:spPr>
          <a:xfrm>
            <a:off x="9089995" y="4167833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465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chemical equilibrium exists when the products of a reaction can break down easily into the reactants again. </a:t>
            </a:r>
          </a:p>
          <a:p>
            <a:r>
              <a:rPr lang="en-US" sz="2400" dirty="0" smtClean="0"/>
              <a:t>Again, it must be stressed that </a:t>
            </a:r>
            <a:r>
              <a:rPr lang="en-US" sz="2400" b="1" i="1" dirty="0" smtClean="0"/>
              <a:t>RATES</a:t>
            </a:r>
            <a:r>
              <a:rPr lang="en-US" sz="2400" dirty="0" smtClean="0"/>
              <a:t> </a:t>
            </a:r>
            <a:r>
              <a:rPr lang="en-US" sz="2400" dirty="0"/>
              <a:t>are equal, but </a:t>
            </a:r>
            <a:r>
              <a:rPr lang="en-US" sz="2400" dirty="0" smtClean="0"/>
              <a:t>AMOUNTS </a:t>
            </a:r>
            <a:r>
              <a:rPr lang="en-US" sz="2400" dirty="0"/>
              <a:t>do not have to be. </a:t>
            </a:r>
          </a:p>
          <a:p>
            <a:endParaRPr lang="en-US" sz="2400" dirty="0"/>
          </a:p>
          <a:p>
            <a:r>
              <a:rPr lang="en-US" sz="2400" dirty="0" smtClean="0"/>
              <a:t>Create a possible potential energy diagram for a chemical equilibrium. Focus on the activation energy value and heat of reaction (</a:t>
            </a:r>
            <a:r>
              <a:rPr lang="el-GR" sz="2400" dirty="0"/>
              <a:t>Δ </a:t>
            </a:r>
            <a:r>
              <a:rPr lang="en-US" sz="2400" dirty="0"/>
              <a:t>H</a:t>
            </a:r>
            <a:r>
              <a:rPr lang="en-US" sz="2400" dirty="0" smtClean="0"/>
              <a:t>) value.</a:t>
            </a:r>
          </a:p>
          <a:p>
            <a:endParaRPr lang="en-US" sz="2400" dirty="0" smtClean="0"/>
          </a:p>
          <a:p>
            <a:r>
              <a:rPr lang="en-US" sz="2400" dirty="0" smtClean="0"/>
              <a:t>Does it make sense that this reaction can occur both forwards and backwards? Why?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56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465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chemical equilibrium exists when the products of a reaction can break down easily into the reactants again. </a:t>
            </a:r>
          </a:p>
          <a:p>
            <a:r>
              <a:rPr lang="en-US" sz="2400" dirty="0" smtClean="0"/>
              <a:t>Again, it must be stressed that </a:t>
            </a:r>
            <a:r>
              <a:rPr lang="en-US" sz="2400" b="1" i="1" dirty="0" smtClean="0"/>
              <a:t>RATES</a:t>
            </a:r>
            <a:r>
              <a:rPr lang="en-US" sz="2400" dirty="0" smtClean="0"/>
              <a:t> </a:t>
            </a:r>
            <a:r>
              <a:rPr lang="en-US" sz="2400" dirty="0"/>
              <a:t>are equal, but </a:t>
            </a:r>
            <a:r>
              <a:rPr lang="en-US" sz="2400" dirty="0" smtClean="0"/>
              <a:t>AMOUNTS </a:t>
            </a:r>
            <a:r>
              <a:rPr lang="en-US" sz="2400" dirty="0"/>
              <a:t>do not have to be. </a:t>
            </a:r>
          </a:p>
          <a:p>
            <a:endParaRPr lang="en-US" sz="2400" dirty="0"/>
          </a:p>
          <a:p>
            <a:r>
              <a:rPr lang="en-US" sz="2400" dirty="0" smtClean="0"/>
              <a:t>Create a possible potential energy diagram for a chemical equilibrium. Focus on the activation energy value and heat of reaction (</a:t>
            </a:r>
            <a:r>
              <a:rPr lang="el-GR" sz="2400" dirty="0"/>
              <a:t>Δ </a:t>
            </a:r>
            <a:r>
              <a:rPr lang="en-US" sz="2400" dirty="0"/>
              <a:t>H</a:t>
            </a:r>
            <a:r>
              <a:rPr lang="en-US" sz="2400" dirty="0" smtClean="0"/>
              <a:t>) value.</a:t>
            </a:r>
          </a:p>
          <a:p>
            <a:r>
              <a:rPr lang="en-US" sz="2400" b="1" dirty="0">
                <a:solidFill>
                  <a:srgbClr val="92D050"/>
                </a:solidFill>
              </a:rPr>
              <a:t>These typically have a small activation energy and heat of reaction (</a:t>
            </a:r>
            <a:r>
              <a:rPr lang="el-GR" sz="2400" b="1" dirty="0">
                <a:solidFill>
                  <a:srgbClr val="92D050"/>
                </a:solidFill>
              </a:rPr>
              <a:t>Δ </a:t>
            </a:r>
            <a:r>
              <a:rPr lang="en-US" sz="2400" b="1" dirty="0">
                <a:solidFill>
                  <a:srgbClr val="92D050"/>
                </a:solidFill>
              </a:rPr>
              <a:t>H)</a:t>
            </a:r>
          </a:p>
          <a:p>
            <a:r>
              <a:rPr lang="en-US" sz="2400" dirty="0" smtClean="0"/>
              <a:t>Does it make sense that this reaction can occur both forwards and backwards? Why?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93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60" y="-549754"/>
            <a:ext cx="9047639" cy="740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13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LeChatelier’s</a:t>
            </a:r>
            <a:r>
              <a:rPr lang="en-US" dirty="0" smtClean="0"/>
              <a:t>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900506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LeChatelier</a:t>
            </a:r>
            <a:r>
              <a:rPr lang="en-US" sz="2400" dirty="0" smtClean="0"/>
              <a:t> studied equilibria and tried to learn how they work. </a:t>
            </a:r>
          </a:p>
          <a:p>
            <a:r>
              <a:rPr lang="en-US" sz="2400" dirty="0" smtClean="0"/>
              <a:t>During his studies he found that if he made changes to the equilibrium, it would shift to maintain a balance.</a:t>
            </a:r>
          </a:p>
          <a:p>
            <a:endParaRPr lang="en-US" sz="2400" dirty="0"/>
          </a:p>
          <a:p>
            <a:r>
              <a:rPr lang="en-US" sz="2400" dirty="0" smtClean="0"/>
              <a:t>He found three changes that caused an equilibrium to shift:</a:t>
            </a:r>
          </a:p>
          <a:p>
            <a:r>
              <a:rPr lang="en-US" sz="2400" dirty="0" smtClean="0"/>
              <a:t>Concentration</a:t>
            </a:r>
          </a:p>
          <a:p>
            <a:r>
              <a:rPr lang="en-US" sz="2400" dirty="0" smtClean="0"/>
              <a:t>Temperature</a:t>
            </a:r>
          </a:p>
          <a:p>
            <a:r>
              <a:rPr lang="en-US" sz="2400" dirty="0" smtClean="0"/>
              <a:t>Pressure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3960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‘shift’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have established that in an equilibrium the rate of the forward reaction and the reverse reaction are equal. </a:t>
            </a:r>
          </a:p>
          <a:p>
            <a:endParaRPr lang="en-US" sz="2400" dirty="0"/>
          </a:p>
          <a:p>
            <a:r>
              <a:rPr lang="en-US" sz="2400" dirty="0" smtClean="0"/>
              <a:t>Equilibria only exist at very specific conditions though, any change will cause either the forward or reverse reaction to become dominant (the rates will not be equal anymore)</a:t>
            </a:r>
          </a:p>
          <a:p>
            <a:endParaRPr lang="en-US" sz="2400" dirty="0"/>
          </a:p>
          <a:p>
            <a:r>
              <a:rPr lang="en-US" sz="2400" dirty="0" smtClean="0"/>
              <a:t>When the rates aren’t equal, the equilibrium has SHIFTED to favor one side (left or right), depending on how the </a:t>
            </a:r>
            <a:r>
              <a:rPr lang="en-US" sz="2400" smtClean="0"/>
              <a:t>conditions were changed.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1362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7280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923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825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As the number of effective collisions between the reactant particles in a chemical reaction decreases, the rate of the reaction…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7374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19982671">
            <a:off x="-168688" y="350262"/>
            <a:ext cx="2531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REGENTS </a:t>
            </a:r>
          </a:p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6768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	</a:t>
            </a:r>
            <a:r>
              <a:rPr lang="en-US" sz="2800" dirty="0" smtClean="0"/>
              <a:t>decreases		increases   	       remains the same		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6982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720" y="1977814"/>
            <a:ext cx="10637520" cy="4392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 an equilibrium, if the concentration of one chemical increases, the equilibrium will shift towards the opposite side to relieve the stress. </a:t>
            </a:r>
          </a:p>
          <a:p>
            <a:pPr marL="0" indent="0">
              <a:buNone/>
            </a:pPr>
            <a:r>
              <a:rPr lang="en-US" sz="2400" dirty="0" smtClean="0"/>
              <a:t>Why does this happen? Think about concentration and the reaction rate.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 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+ 3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↔</a:t>
            </a:r>
            <a:r>
              <a:rPr lang="en-US" sz="2400" dirty="0" smtClean="0"/>
              <a:t> 2 NH</a:t>
            </a:r>
            <a:r>
              <a:rPr lang="en-US" sz="2400" baseline="-25000" dirty="0" smtClean="0"/>
              <a:t>3</a:t>
            </a:r>
          </a:p>
          <a:p>
            <a:pPr marL="0" indent="0" algn="ctr">
              <a:buNone/>
            </a:pPr>
            <a:endParaRPr lang="en-US" sz="2400" baseline="-25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If I increase the concentration of N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, the reaction will shift </a:t>
            </a:r>
            <a:r>
              <a:rPr lang="en-US" sz="2400" dirty="0" smtClean="0">
                <a:solidFill>
                  <a:schemeClr val="tx1"/>
                </a:solidFill>
              </a:rPr>
              <a:t>towards …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When this is done with equilibria containing ions, it is called the “common ion effect”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94361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720" y="1977814"/>
            <a:ext cx="1076452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 an equilibrium, if the concentration of one chemical increases, the equilibrium will shift towards the opposite side to relieve the stress. </a:t>
            </a:r>
          </a:p>
          <a:p>
            <a:pPr marL="0" indent="0">
              <a:buNone/>
            </a:pPr>
            <a:r>
              <a:rPr lang="en-US" sz="2400" dirty="0" smtClean="0"/>
              <a:t>Why does this happen? Think about concentration and the reaction rate.</a:t>
            </a:r>
          </a:p>
          <a:p>
            <a:pPr marL="0" indent="0" algn="ctr">
              <a:buNone/>
            </a:pPr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+ 3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↔</a:t>
            </a:r>
            <a:r>
              <a:rPr lang="en-US" sz="2400" dirty="0" smtClean="0"/>
              <a:t> 2 NH</a:t>
            </a:r>
            <a:r>
              <a:rPr lang="en-US" sz="2400" baseline="-25000" dirty="0" smtClean="0"/>
              <a:t>3</a:t>
            </a:r>
          </a:p>
          <a:p>
            <a:pPr marL="0" indent="0" algn="ctr">
              <a:buNone/>
            </a:pPr>
            <a:endParaRPr lang="en-US" sz="2400" baseline="-250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92D050"/>
                </a:solidFill>
              </a:rPr>
              <a:t>If I increase the concentration of N</a:t>
            </a:r>
            <a:r>
              <a:rPr lang="en-US" sz="2400" b="1" baseline="-25000" dirty="0" smtClean="0">
                <a:solidFill>
                  <a:srgbClr val="92D050"/>
                </a:solidFill>
              </a:rPr>
              <a:t>2</a:t>
            </a:r>
            <a:r>
              <a:rPr lang="en-US" sz="2400" b="1" dirty="0" smtClean="0">
                <a:solidFill>
                  <a:srgbClr val="92D050"/>
                </a:solidFill>
              </a:rPr>
              <a:t>, the reaction will shift towards the right, because the reaction rate has increased.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When this is done with equilibria containing ions, it is called the “common ion effect”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6756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6106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2797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6920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92" y="177806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Given the system at equilibrium:</a:t>
            </a:r>
          </a:p>
          <a:p>
            <a:pPr algn="ctr"/>
            <a:r>
              <a:rPr lang="en-US" sz="2400" dirty="0" err="1" smtClean="0"/>
              <a:t>CaO</a:t>
            </a:r>
            <a:r>
              <a:rPr lang="en-US" sz="2400" baseline="-25000" dirty="0"/>
              <a:t>(</a:t>
            </a:r>
            <a:r>
              <a:rPr lang="en-US" sz="2400" baseline="-25000" dirty="0" smtClean="0"/>
              <a:t>s)</a:t>
            </a:r>
            <a:r>
              <a:rPr lang="en-US" sz="2400" dirty="0" smtClean="0"/>
              <a:t> + CO</a:t>
            </a:r>
            <a:r>
              <a:rPr lang="en-US" sz="2400" baseline="-25000" dirty="0" smtClean="0"/>
              <a:t>2(g) </a:t>
            </a:r>
            <a:r>
              <a:rPr lang="en-US" sz="2400" dirty="0"/>
              <a:t>↔ </a:t>
            </a:r>
            <a:r>
              <a:rPr lang="en-US" sz="2400" dirty="0" smtClean="0"/>
              <a:t>CaCO</a:t>
            </a:r>
            <a:r>
              <a:rPr lang="en-US" sz="2400" baseline="-25000" dirty="0" smtClean="0"/>
              <a:t>3(s)</a:t>
            </a:r>
            <a:r>
              <a:rPr lang="en-US" sz="2400" dirty="0" smtClean="0"/>
              <a:t> 	</a:t>
            </a:r>
            <a:r>
              <a:rPr lang="el-GR" sz="2400" dirty="0" smtClean="0"/>
              <a:t>Δ</a:t>
            </a:r>
            <a:r>
              <a:rPr lang="en-US" sz="2400" dirty="0" smtClean="0"/>
              <a:t>H= -179 kJ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What will happen if the concentration of CaCO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is increased?</a:t>
            </a:r>
          </a:p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90160" y="5026293"/>
            <a:ext cx="154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</a:t>
            </a:r>
            <a:r>
              <a:rPr lang="en-US" sz="2800" dirty="0" smtClean="0"/>
              <a:t>Increase CO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0262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50259" y="4982327"/>
            <a:ext cx="1545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Decrease </a:t>
            </a:r>
            <a:r>
              <a:rPr lang="en-US" sz="2800" dirty="0" err="1" smtClean="0"/>
              <a:t>CaO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961139" y="4982327"/>
            <a:ext cx="1845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Decrease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912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6106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2797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6920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92" y="177806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Given the system at equilibrium:</a:t>
            </a:r>
          </a:p>
          <a:p>
            <a:pPr algn="ctr"/>
            <a:r>
              <a:rPr lang="en-US" sz="2400" dirty="0" err="1" smtClean="0"/>
              <a:t>CaO</a:t>
            </a:r>
            <a:r>
              <a:rPr lang="en-US" sz="2400" baseline="-25000" dirty="0"/>
              <a:t>(</a:t>
            </a:r>
            <a:r>
              <a:rPr lang="en-US" sz="2400" baseline="-25000" dirty="0" smtClean="0"/>
              <a:t>s)</a:t>
            </a:r>
            <a:r>
              <a:rPr lang="en-US" sz="2400" dirty="0" smtClean="0"/>
              <a:t> + CO</a:t>
            </a:r>
            <a:r>
              <a:rPr lang="en-US" sz="2400" baseline="-25000" dirty="0" smtClean="0"/>
              <a:t>2(g) </a:t>
            </a:r>
            <a:r>
              <a:rPr lang="en-US" sz="2400" dirty="0"/>
              <a:t>↔ </a:t>
            </a:r>
            <a:r>
              <a:rPr lang="en-US" sz="2400" dirty="0" smtClean="0"/>
              <a:t>CaCO</a:t>
            </a:r>
            <a:r>
              <a:rPr lang="en-US" sz="2400" baseline="-25000" dirty="0" smtClean="0"/>
              <a:t>3(s)</a:t>
            </a:r>
            <a:r>
              <a:rPr lang="en-US" sz="2400" dirty="0" smtClean="0"/>
              <a:t> 	</a:t>
            </a:r>
            <a:r>
              <a:rPr lang="el-GR" sz="2400" dirty="0" smtClean="0"/>
              <a:t>Δ</a:t>
            </a:r>
            <a:r>
              <a:rPr lang="en-US" sz="2400" dirty="0" smtClean="0"/>
              <a:t>H= -179 kJ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What will happen if the concentration of CaCO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is increased?</a:t>
            </a:r>
          </a:p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90160" y="5026293"/>
            <a:ext cx="154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</a:t>
            </a:r>
            <a:r>
              <a:rPr lang="en-US" sz="2800" dirty="0" smtClean="0"/>
              <a:t>Increase CO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0262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50259" y="4982327"/>
            <a:ext cx="1545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Decrease </a:t>
            </a:r>
            <a:r>
              <a:rPr lang="en-US" sz="2800" dirty="0" err="1" smtClean="0"/>
              <a:t>CaO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961139" y="4982327"/>
            <a:ext cx="1845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Decrease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4635834" y="3598997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6106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2797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6920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92" y="177806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Given the system at equilibrium:</a:t>
            </a:r>
          </a:p>
          <a:p>
            <a:pPr algn="ctr"/>
            <a:r>
              <a:rPr lang="en-US" sz="2400" dirty="0" err="1" smtClean="0"/>
              <a:t>CaO</a:t>
            </a:r>
            <a:r>
              <a:rPr lang="en-US" sz="2400" baseline="-25000" dirty="0"/>
              <a:t>(</a:t>
            </a:r>
            <a:r>
              <a:rPr lang="en-US" sz="2400" baseline="-25000" dirty="0" smtClean="0"/>
              <a:t>s)</a:t>
            </a:r>
            <a:r>
              <a:rPr lang="en-US" sz="2400" dirty="0" smtClean="0"/>
              <a:t> + CO</a:t>
            </a:r>
            <a:r>
              <a:rPr lang="en-US" sz="2400" baseline="-25000" dirty="0" smtClean="0"/>
              <a:t>2(g) </a:t>
            </a:r>
            <a:r>
              <a:rPr lang="en-US" sz="2400" dirty="0"/>
              <a:t>↔ </a:t>
            </a:r>
            <a:r>
              <a:rPr lang="en-US" sz="2400" dirty="0" smtClean="0"/>
              <a:t>CaCO</a:t>
            </a:r>
            <a:r>
              <a:rPr lang="en-US" sz="2400" baseline="-25000" dirty="0" smtClean="0"/>
              <a:t>3(s)</a:t>
            </a:r>
            <a:r>
              <a:rPr lang="en-US" sz="2400" dirty="0" smtClean="0"/>
              <a:t> 	</a:t>
            </a:r>
            <a:r>
              <a:rPr lang="el-GR" sz="2400" dirty="0" smtClean="0"/>
              <a:t>Δ</a:t>
            </a:r>
            <a:r>
              <a:rPr lang="en-US" sz="2400" dirty="0" smtClean="0"/>
              <a:t>H= -179 kJ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What will happen if the concentration of </a:t>
            </a:r>
            <a:r>
              <a:rPr lang="en-US" sz="2400" dirty="0" err="1" smtClean="0"/>
              <a:t>CaO</a:t>
            </a:r>
            <a:r>
              <a:rPr lang="en-US" sz="2400" dirty="0" smtClean="0"/>
              <a:t> is increased?</a:t>
            </a:r>
          </a:p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90160" y="5026293"/>
            <a:ext cx="154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</a:t>
            </a:r>
            <a:r>
              <a:rPr lang="en-US" sz="2800" dirty="0" smtClean="0"/>
              <a:t>Increase CO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0262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97281" y="4982327"/>
            <a:ext cx="1827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Decrease CaCO</a:t>
            </a:r>
            <a:r>
              <a:rPr lang="en-US" sz="2800" baseline="-25000" dirty="0" smtClean="0"/>
              <a:t>3</a:t>
            </a:r>
            <a:endParaRPr lang="en-US" sz="28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8961139" y="4982327"/>
            <a:ext cx="1845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Decrease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38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6106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2797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6920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92" y="177806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Given the system at equilibrium:</a:t>
            </a:r>
          </a:p>
          <a:p>
            <a:pPr algn="ctr"/>
            <a:r>
              <a:rPr lang="en-US" sz="2400" dirty="0" err="1" smtClean="0"/>
              <a:t>CaO</a:t>
            </a:r>
            <a:r>
              <a:rPr lang="en-US" sz="2400" baseline="-25000" dirty="0"/>
              <a:t>(</a:t>
            </a:r>
            <a:r>
              <a:rPr lang="en-US" sz="2400" baseline="-25000" dirty="0" smtClean="0"/>
              <a:t>s)</a:t>
            </a:r>
            <a:r>
              <a:rPr lang="en-US" sz="2400" dirty="0" smtClean="0"/>
              <a:t> + CO</a:t>
            </a:r>
            <a:r>
              <a:rPr lang="en-US" sz="2400" baseline="-25000" dirty="0" smtClean="0"/>
              <a:t>2(g) </a:t>
            </a:r>
            <a:r>
              <a:rPr lang="en-US" sz="2400" dirty="0"/>
              <a:t>↔ </a:t>
            </a:r>
            <a:r>
              <a:rPr lang="en-US" sz="2400" dirty="0" smtClean="0"/>
              <a:t>CaCO</a:t>
            </a:r>
            <a:r>
              <a:rPr lang="en-US" sz="2400" baseline="-25000" dirty="0" smtClean="0"/>
              <a:t>3(s)</a:t>
            </a:r>
            <a:r>
              <a:rPr lang="en-US" sz="2400" dirty="0" smtClean="0"/>
              <a:t> 	</a:t>
            </a:r>
            <a:r>
              <a:rPr lang="el-GR" sz="2400" dirty="0" smtClean="0"/>
              <a:t>Δ</a:t>
            </a:r>
            <a:r>
              <a:rPr lang="en-US" sz="2400" dirty="0" smtClean="0"/>
              <a:t>H= -179 kJ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What will happen if the concentration of </a:t>
            </a:r>
            <a:r>
              <a:rPr lang="en-US" sz="2400" dirty="0" err="1" smtClean="0"/>
              <a:t>CaO</a:t>
            </a:r>
            <a:r>
              <a:rPr lang="en-US" sz="2400" dirty="0" smtClean="0"/>
              <a:t> is increased?</a:t>
            </a:r>
          </a:p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90160" y="5026293"/>
            <a:ext cx="154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</a:t>
            </a:r>
            <a:r>
              <a:rPr lang="en-US" sz="2800" dirty="0" smtClean="0"/>
              <a:t>Increase CO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0262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97281" y="4982327"/>
            <a:ext cx="1827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Decrease CaCO</a:t>
            </a:r>
            <a:r>
              <a:rPr lang="en-US" sz="2800" baseline="-25000" dirty="0" smtClean="0"/>
              <a:t>3</a:t>
            </a:r>
            <a:endParaRPr lang="en-US" sz="28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8961139" y="4982327"/>
            <a:ext cx="1845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Decrease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8678128" y="3537913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Changing the temperature acts very similarly to changing the concentration.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Rewrite this equation to include the energy as either a reactant or product:</a:t>
            </a:r>
          </a:p>
          <a:p>
            <a:pPr algn="ctr"/>
            <a:r>
              <a:rPr lang="en-US" sz="2400" dirty="0" smtClean="0"/>
              <a:t>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↔ NH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OH 	</a:t>
            </a:r>
            <a:r>
              <a:rPr lang="el-GR" sz="2400" dirty="0" smtClean="0"/>
              <a:t>Δ </a:t>
            </a:r>
            <a:r>
              <a:rPr lang="en-US" sz="2400" dirty="0" smtClean="0"/>
              <a:t>H = -75 kJ</a:t>
            </a:r>
          </a:p>
          <a:p>
            <a:pPr algn="ctr"/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If I increase temperature, where does the reaction shift?</a:t>
            </a:r>
          </a:p>
          <a:p>
            <a:r>
              <a:rPr lang="en-US" sz="2400" dirty="0" smtClean="0"/>
              <a:t>If I decrease temperature, where does the reaction shift?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69703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Changing the temperature acts very similarly to changing the concentration.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Rewrite this equation to include the energy as either a reactant or product:</a:t>
            </a:r>
          </a:p>
          <a:p>
            <a:pPr algn="ctr"/>
            <a:r>
              <a:rPr lang="en-US" sz="2400" dirty="0" smtClean="0"/>
              <a:t>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↔ NH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OH 	</a:t>
            </a:r>
            <a:r>
              <a:rPr lang="el-GR" sz="2400" dirty="0" smtClean="0"/>
              <a:t>Δ </a:t>
            </a:r>
            <a:r>
              <a:rPr lang="en-US" sz="2400" dirty="0" smtClean="0"/>
              <a:t>H = -75 kJ</a:t>
            </a:r>
          </a:p>
          <a:p>
            <a:pPr algn="ctr"/>
            <a:r>
              <a:rPr lang="en-US" sz="2400" b="1" dirty="0">
                <a:solidFill>
                  <a:srgbClr val="92D050"/>
                </a:solidFill>
              </a:rPr>
              <a:t>NH</a:t>
            </a:r>
            <a:r>
              <a:rPr lang="en-US" sz="2400" b="1" baseline="-25000" dirty="0">
                <a:solidFill>
                  <a:srgbClr val="92D050"/>
                </a:solidFill>
              </a:rPr>
              <a:t>3</a:t>
            </a:r>
            <a:r>
              <a:rPr lang="en-US" sz="2400" b="1" dirty="0">
                <a:solidFill>
                  <a:srgbClr val="92D050"/>
                </a:solidFill>
              </a:rPr>
              <a:t> + H</a:t>
            </a:r>
            <a:r>
              <a:rPr lang="en-US" sz="2400" b="1" baseline="-25000" dirty="0">
                <a:solidFill>
                  <a:srgbClr val="92D050"/>
                </a:solidFill>
              </a:rPr>
              <a:t>2</a:t>
            </a:r>
            <a:r>
              <a:rPr lang="en-US" sz="2400" b="1" dirty="0">
                <a:solidFill>
                  <a:srgbClr val="92D050"/>
                </a:solidFill>
              </a:rPr>
              <a:t>O ↔ </a:t>
            </a:r>
            <a:r>
              <a:rPr lang="en-US" sz="2400" b="1" dirty="0" smtClean="0">
                <a:solidFill>
                  <a:srgbClr val="92D050"/>
                </a:solidFill>
              </a:rPr>
              <a:t>NH</a:t>
            </a:r>
            <a:r>
              <a:rPr lang="en-US" sz="2400" b="1" baseline="-25000" dirty="0" smtClean="0">
                <a:solidFill>
                  <a:srgbClr val="92D050"/>
                </a:solidFill>
              </a:rPr>
              <a:t>4</a:t>
            </a:r>
            <a:r>
              <a:rPr lang="en-US" sz="2400" b="1" dirty="0" smtClean="0">
                <a:solidFill>
                  <a:srgbClr val="92D050"/>
                </a:solidFill>
              </a:rPr>
              <a:t>OH + 75 kJ</a:t>
            </a:r>
          </a:p>
          <a:p>
            <a:pPr algn="ctr"/>
            <a:endParaRPr lang="en-US" sz="2400" dirty="0"/>
          </a:p>
          <a:p>
            <a:r>
              <a:rPr lang="en-US" sz="2400" dirty="0" smtClean="0"/>
              <a:t>If I increase temperature, where does the reaction shift? </a:t>
            </a:r>
            <a:endParaRPr lang="en-US" sz="2400" b="1" dirty="0" smtClean="0">
              <a:solidFill>
                <a:srgbClr val="92D050"/>
              </a:solidFill>
            </a:endParaRPr>
          </a:p>
          <a:p>
            <a:r>
              <a:rPr lang="en-US" sz="2400" dirty="0" smtClean="0"/>
              <a:t>If I decrease temperature, where does the reaction shift? </a:t>
            </a:r>
            <a:endParaRPr lang="en-US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56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Changing the temperature acts very similarly to changing the concentration.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Rewrite this equation to include the energy as either a reactant or product:</a:t>
            </a:r>
          </a:p>
          <a:p>
            <a:pPr algn="ctr"/>
            <a:r>
              <a:rPr lang="en-US" sz="2400" dirty="0" smtClean="0"/>
              <a:t>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↔ NH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OH 	</a:t>
            </a:r>
            <a:r>
              <a:rPr lang="el-GR" sz="2400" dirty="0" smtClean="0"/>
              <a:t>Δ </a:t>
            </a:r>
            <a:r>
              <a:rPr lang="en-US" sz="2400" dirty="0" smtClean="0"/>
              <a:t>H = -75 kJ</a:t>
            </a:r>
          </a:p>
          <a:p>
            <a:pPr algn="ctr"/>
            <a:r>
              <a:rPr lang="en-US" sz="2400" b="1" dirty="0">
                <a:solidFill>
                  <a:srgbClr val="92D050"/>
                </a:solidFill>
              </a:rPr>
              <a:t>NH</a:t>
            </a:r>
            <a:r>
              <a:rPr lang="en-US" sz="2400" b="1" baseline="-25000" dirty="0">
                <a:solidFill>
                  <a:srgbClr val="92D050"/>
                </a:solidFill>
              </a:rPr>
              <a:t>3</a:t>
            </a:r>
            <a:r>
              <a:rPr lang="en-US" sz="2400" b="1" dirty="0">
                <a:solidFill>
                  <a:srgbClr val="92D050"/>
                </a:solidFill>
              </a:rPr>
              <a:t> + H</a:t>
            </a:r>
            <a:r>
              <a:rPr lang="en-US" sz="2400" b="1" baseline="-25000" dirty="0">
                <a:solidFill>
                  <a:srgbClr val="92D050"/>
                </a:solidFill>
              </a:rPr>
              <a:t>2</a:t>
            </a:r>
            <a:r>
              <a:rPr lang="en-US" sz="2400" b="1" dirty="0">
                <a:solidFill>
                  <a:srgbClr val="92D050"/>
                </a:solidFill>
              </a:rPr>
              <a:t>O ↔ </a:t>
            </a:r>
            <a:r>
              <a:rPr lang="en-US" sz="2400" b="1" dirty="0" smtClean="0">
                <a:solidFill>
                  <a:srgbClr val="92D050"/>
                </a:solidFill>
              </a:rPr>
              <a:t>NH</a:t>
            </a:r>
            <a:r>
              <a:rPr lang="en-US" sz="2400" b="1" baseline="-25000" dirty="0" smtClean="0">
                <a:solidFill>
                  <a:srgbClr val="92D050"/>
                </a:solidFill>
              </a:rPr>
              <a:t>4</a:t>
            </a:r>
            <a:r>
              <a:rPr lang="en-US" sz="2400" b="1" dirty="0" smtClean="0">
                <a:solidFill>
                  <a:srgbClr val="92D050"/>
                </a:solidFill>
              </a:rPr>
              <a:t>OH + 75 kJ</a:t>
            </a:r>
          </a:p>
          <a:p>
            <a:pPr algn="ctr"/>
            <a:endParaRPr lang="en-US" sz="2400" dirty="0"/>
          </a:p>
          <a:p>
            <a:r>
              <a:rPr lang="en-US" sz="2400" dirty="0" smtClean="0"/>
              <a:t>If I increase temperature, where does the reaction shift? </a:t>
            </a:r>
            <a:r>
              <a:rPr lang="en-US" sz="2400" b="1" dirty="0" smtClean="0">
                <a:solidFill>
                  <a:srgbClr val="92D050"/>
                </a:solidFill>
              </a:rPr>
              <a:t>left</a:t>
            </a:r>
          </a:p>
          <a:p>
            <a:r>
              <a:rPr lang="en-US" sz="2400" dirty="0" smtClean="0"/>
              <a:t>If I decrease temperature, where does the reaction shift? </a:t>
            </a:r>
            <a:r>
              <a:rPr lang="en-US" sz="2400" b="1" dirty="0" smtClean="0">
                <a:solidFill>
                  <a:srgbClr val="92D050"/>
                </a:solidFill>
              </a:rPr>
              <a:t>right</a:t>
            </a:r>
            <a:endParaRPr lang="en-US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36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6106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2797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6920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92" y="177806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Given the system at equilibrium:</a:t>
            </a:r>
          </a:p>
          <a:p>
            <a:pPr algn="ctr"/>
            <a:r>
              <a:rPr lang="en-US" sz="2400" dirty="0"/>
              <a:t>2</a:t>
            </a:r>
            <a:r>
              <a:rPr lang="en-US" sz="2400" dirty="0" smtClean="0"/>
              <a:t> NO</a:t>
            </a:r>
            <a:r>
              <a:rPr lang="en-US" sz="2400" baseline="-25000" dirty="0" smtClean="0"/>
              <a:t>2(g) </a:t>
            </a:r>
            <a:r>
              <a:rPr lang="en-US" sz="2400" dirty="0"/>
              <a:t>↔ 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2(g)</a:t>
            </a:r>
            <a:r>
              <a:rPr lang="en-US" sz="2400" dirty="0" smtClean="0"/>
              <a:t> +2 O</a:t>
            </a:r>
            <a:r>
              <a:rPr lang="en-US" sz="2400" baseline="-25000" dirty="0" smtClean="0"/>
              <a:t>2(g)</a:t>
            </a:r>
            <a:r>
              <a:rPr lang="en-US" sz="2400" dirty="0" smtClean="0"/>
              <a:t> 	</a:t>
            </a:r>
            <a:r>
              <a:rPr lang="el-GR" sz="2400" dirty="0" smtClean="0"/>
              <a:t>Δ</a:t>
            </a:r>
            <a:r>
              <a:rPr lang="en-US" sz="2400" dirty="0" smtClean="0"/>
              <a:t>H= -43 kJ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What will happen if the temperature is increased?</a:t>
            </a:r>
          </a:p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90160" y="5026293"/>
            <a:ext cx="154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Decrease O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0262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97281" y="4982327"/>
            <a:ext cx="1827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Increase energy</a:t>
            </a:r>
            <a:endParaRPr lang="en-US" sz="28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8961139" y="4982327"/>
            <a:ext cx="1845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Decrease NO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54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7280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923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8259" y="41678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2050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As the number of effective collisions between the reactant particles in a chemical reaction decreases, the rate of the reaction…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7374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19982671">
            <a:off x="-168688" y="350262"/>
            <a:ext cx="2531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REGENTS </a:t>
            </a:r>
          </a:p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6768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	</a:t>
            </a:r>
            <a:r>
              <a:rPr lang="en-US" sz="2800" dirty="0" smtClean="0"/>
              <a:t>decreases		increases   	       remains the same		</a:t>
            </a:r>
            <a:endParaRPr lang="en-US" sz="2800" baseline="-25000" dirty="0"/>
          </a:p>
        </p:txBody>
      </p:sp>
      <p:sp>
        <p:nvSpPr>
          <p:cNvPr id="13" name="Oval 12"/>
          <p:cNvSpPr/>
          <p:nvPr/>
        </p:nvSpPr>
        <p:spPr>
          <a:xfrm>
            <a:off x="407166" y="4167833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6106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2797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6920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92" y="177806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Given the system at equilibrium:</a:t>
            </a:r>
          </a:p>
          <a:p>
            <a:pPr algn="ctr"/>
            <a:r>
              <a:rPr lang="en-US" sz="2400" dirty="0"/>
              <a:t>2</a:t>
            </a:r>
            <a:r>
              <a:rPr lang="en-US" sz="2400" dirty="0" smtClean="0"/>
              <a:t> NO</a:t>
            </a:r>
            <a:r>
              <a:rPr lang="en-US" sz="2400" baseline="-25000" dirty="0" smtClean="0"/>
              <a:t>2(g) </a:t>
            </a:r>
            <a:r>
              <a:rPr lang="en-US" sz="2400" dirty="0"/>
              <a:t>↔ 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2(g)</a:t>
            </a:r>
            <a:r>
              <a:rPr lang="en-US" sz="2400" dirty="0" smtClean="0"/>
              <a:t> +2 O</a:t>
            </a:r>
            <a:r>
              <a:rPr lang="en-US" sz="2400" baseline="-25000" dirty="0" smtClean="0"/>
              <a:t>2(g)</a:t>
            </a:r>
            <a:r>
              <a:rPr lang="en-US" sz="2400" dirty="0" smtClean="0"/>
              <a:t> 	</a:t>
            </a:r>
            <a:r>
              <a:rPr lang="el-GR" sz="2400" dirty="0" smtClean="0"/>
              <a:t>Δ</a:t>
            </a:r>
            <a:r>
              <a:rPr lang="en-US" sz="2400" dirty="0" smtClean="0"/>
              <a:t>H= -43 kJ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What will happen if the temperature is increased?</a:t>
            </a:r>
          </a:p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90160" y="5026293"/>
            <a:ext cx="154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Decrease O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0262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97281" y="4982327"/>
            <a:ext cx="1827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Increase energy</a:t>
            </a:r>
            <a:endParaRPr lang="en-US" sz="28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8961139" y="4982327"/>
            <a:ext cx="1845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Decrease NO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4557456" y="3717060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6106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2797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6920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92" y="177806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Given the system at equilibrium:</a:t>
            </a:r>
          </a:p>
          <a:p>
            <a:pPr algn="ctr"/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(l)</a:t>
            </a:r>
            <a:r>
              <a:rPr lang="en-US" sz="2400" dirty="0" smtClean="0"/>
              <a:t> </a:t>
            </a:r>
            <a:r>
              <a:rPr lang="en-US" sz="2400" dirty="0"/>
              <a:t>↔ </a:t>
            </a:r>
            <a:r>
              <a:rPr lang="en-US" sz="2400" dirty="0" smtClean="0"/>
              <a:t>H</a:t>
            </a:r>
            <a:r>
              <a:rPr lang="en-US" sz="2400" baseline="30000" dirty="0"/>
              <a:t>+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r>
              <a:rPr lang="en-US" sz="2400" dirty="0"/>
              <a:t> + OH</a:t>
            </a:r>
            <a:r>
              <a:rPr lang="en-US" sz="2400" baseline="30000" dirty="0"/>
              <a:t>-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r>
              <a:rPr lang="en-US" sz="2400" dirty="0"/>
              <a:t> </a:t>
            </a:r>
            <a:r>
              <a:rPr lang="en-US" sz="2400" dirty="0" smtClean="0"/>
              <a:t>	</a:t>
            </a:r>
            <a:r>
              <a:rPr lang="el-GR" sz="2400" dirty="0" smtClean="0"/>
              <a:t>Δ</a:t>
            </a:r>
            <a:r>
              <a:rPr lang="en-US" sz="2400" dirty="0" smtClean="0"/>
              <a:t>H= 55.8 kJ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What will happen if the temperature is increased?</a:t>
            </a:r>
          </a:p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90160" y="5026293"/>
            <a:ext cx="154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</a:t>
            </a:r>
            <a:r>
              <a:rPr lang="en-US" sz="2800" dirty="0" smtClean="0"/>
              <a:t>Increase H</a:t>
            </a:r>
            <a:r>
              <a:rPr lang="en-US" sz="2800" baseline="30000" dirty="0" smtClean="0"/>
              <a:t>+</a:t>
            </a:r>
            <a:endParaRPr lang="en-US" sz="28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0262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97281" y="4982327"/>
            <a:ext cx="1827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Increase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endParaRPr lang="en-US" sz="28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8961139" y="4982327"/>
            <a:ext cx="1845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Decrease OH-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08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6106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2797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6920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92" y="177806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Given the system at equilibrium:</a:t>
            </a:r>
          </a:p>
          <a:p>
            <a:pPr algn="ctr"/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(l)</a:t>
            </a:r>
            <a:r>
              <a:rPr lang="en-US" sz="2400" dirty="0" smtClean="0"/>
              <a:t> </a:t>
            </a:r>
            <a:r>
              <a:rPr lang="en-US" sz="2400" dirty="0"/>
              <a:t>↔ </a:t>
            </a:r>
            <a:r>
              <a:rPr lang="en-US" sz="2400" dirty="0" smtClean="0"/>
              <a:t>H</a:t>
            </a:r>
            <a:r>
              <a:rPr lang="en-US" sz="2400" baseline="30000" dirty="0"/>
              <a:t>+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r>
              <a:rPr lang="en-US" sz="2400" dirty="0"/>
              <a:t> + OH</a:t>
            </a:r>
            <a:r>
              <a:rPr lang="en-US" sz="2400" baseline="30000" dirty="0"/>
              <a:t>-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r>
              <a:rPr lang="en-US" sz="2400" dirty="0"/>
              <a:t> </a:t>
            </a:r>
            <a:r>
              <a:rPr lang="en-US" sz="2400" dirty="0" smtClean="0"/>
              <a:t>	</a:t>
            </a:r>
            <a:r>
              <a:rPr lang="el-GR" sz="2400" dirty="0" smtClean="0"/>
              <a:t>Δ</a:t>
            </a:r>
            <a:r>
              <a:rPr lang="en-US" sz="2400" dirty="0" smtClean="0"/>
              <a:t>H= 55.8 kJ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What will happen if the temperature is increased?</a:t>
            </a:r>
          </a:p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90160" y="5026293"/>
            <a:ext cx="154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</a:t>
            </a:r>
            <a:r>
              <a:rPr lang="en-US" sz="2800" dirty="0" smtClean="0"/>
              <a:t>Increase H</a:t>
            </a:r>
            <a:r>
              <a:rPr lang="en-US" sz="2800" baseline="30000" dirty="0" smtClean="0"/>
              <a:t>+</a:t>
            </a:r>
            <a:endParaRPr lang="en-US" sz="28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0262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97281" y="4982327"/>
            <a:ext cx="1827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Increase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endParaRPr lang="en-US" sz="28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8961139" y="4982327"/>
            <a:ext cx="1845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Decrease OH- 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4557456" y="3717060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5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Changing the pressure makes us look at a different part of the reaction: the number of moles of gas.</a:t>
            </a:r>
          </a:p>
          <a:p>
            <a:pPr algn="ctr"/>
            <a:r>
              <a:rPr lang="en-US" sz="2400" dirty="0" smtClean="0"/>
              <a:t>N</a:t>
            </a:r>
            <a:r>
              <a:rPr lang="en-US" sz="2400" baseline="-25000" dirty="0" smtClean="0"/>
              <a:t>2(g)</a:t>
            </a:r>
            <a:r>
              <a:rPr lang="en-US" sz="2400" dirty="0" smtClean="0"/>
              <a:t> </a:t>
            </a:r>
            <a:r>
              <a:rPr lang="en-US" sz="2400" dirty="0"/>
              <a:t>+ 3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2(g)</a:t>
            </a:r>
            <a:r>
              <a:rPr lang="en-US" sz="2400" dirty="0" smtClean="0"/>
              <a:t> </a:t>
            </a:r>
            <a:r>
              <a:rPr lang="en-US" sz="2400" dirty="0"/>
              <a:t>↔ 2 </a:t>
            </a:r>
            <a:r>
              <a:rPr lang="en-US" sz="2400" dirty="0" smtClean="0"/>
              <a:t>NH</a:t>
            </a:r>
            <a:r>
              <a:rPr lang="en-US" sz="2400" baseline="-25000" dirty="0" smtClean="0"/>
              <a:t>3(g)</a:t>
            </a:r>
            <a:endParaRPr lang="en-US" sz="2400" baseline="-25000" dirty="0"/>
          </a:p>
          <a:p>
            <a:r>
              <a:rPr lang="en-US" sz="2400" dirty="0" smtClean="0"/>
              <a:t>In this equilibrium, all of the reactants and all of the products are gas. </a:t>
            </a:r>
          </a:p>
          <a:p>
            <a:endParaRPr lang="en-US" sz="2400" dirty="0"/>
          </a:p>
          <a:p>
            <a:r>
              <a:rPr lang="en-US" sz="2400" dirty="0" smtClean="0"/>
              <a:t>If I increase the pressure on this equilibrium as a whole, will it shift toward the side with more moles of gas or less moles of gas? Why?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17699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Changing the pressure makes us look at a different part of the reaction: the number of moles of gas.</a:t>
            </a:r>
          </a:p>
          <a:p>
            <a:pPr algn="ctr"/>
            <a:r>
              <a:rPr lang="en-US" sz="2400" dirty="0" smtClean="0"/>
              <a:t>N</a:t>
            </a:r>
            <a:r>
              <a:rPr lang="en-US" sz="2400" baseline="-25000" dirty="0" smtClean="0"/>
              <a:t>2(g)</a:t>
            </a:r>
            <a:r>
              <a:rPr lang="en-US" sz="2400" dirty="0" smtClean="0"/>
              <a:t> </a:t>
            </a:r>
            <a:r>
              <a:rPr lang="en-US" sz="2400" dirty="0"/>
              <a:t>+ 3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2(g)</a:t>
            </a:r>
            <a:r>
              <a:rPr lang="en-US" sz="2400" dirty="0" smtClean="0"/>
              <a:t> </a:t>
            </a:r>
            <a:r>
              <a:rPr lang="en-US" sz="2400" dirty="0"/>
              <a:t>↔ 2 </a:t>
            </a:r>
            <a:r>
              <a:rPr lang="en-US" sz="2400" dirty="0" smtClean="0"/>
              <a:t>NH</a:t>
            </a:r>
            <a:r>
              <a:rPr lang="en-US" sz="2400" baseline="-25000" dirty="0" smtClean="0"/>
              <a:t>3(g)</a:t>
            </a:r>
            <a:endParaRPr lang="en-US" sz="2400" baseline="-25000" dirty="0"/>
          </a:p>
          <a:p>
            <a:r>
              <a:rPr lang="en-US" sz="2400" dirty="0" smtClean="0"/>
              <a:t>In this equilibrium, all of the reactants and all of the products are gas. </a:t>
            </a:r>
          </a:p>
          <a:p>
            <a:endParaRPr lang="en-US" sz="2400" dirty="0"/>
          </a:p>
          <a:p>
            <a:r>
              <a:rPr lang="en-US" sz="2400" dirty="0" smtClean="0"/>
              <a:t>If I increase the pressure on this equilibrium as a whole, will it shift toward the side with more moles of gas or less moles of gas? Why?</a:t>
            </a:r>
          </a:p>
          <a:p>
            <a:r>
              <a:rPr lang="en-US" sz="2400" b="1" dirty="0" smtClean="0">
                <a:solidFill>
                  <a:srgbClr val="92D050"/>
                </a:solidFill>
              </a:rPr>
              <a:t>When pressure is increased on an equilibrium, the equilibrium will shift to the side with FEWER moles of gas. </a:t>
            </a:r>
            <a:endParaRPr lang="en-US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816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6106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2797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6920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92" y="177806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Given the system at equilibrium:</a:t>
            </a:r>
          </a:p>
          <a:p>
            <a:pPr algn="ctr"/>
            <a:r>
              <a:rPr lang="en-US" sz="2400" dirty="0" smtClean="0"/>
              <a:t>N</a:t>
            </a:r>
            <a:r>
              <a:rPr lang="en-US" sz="2400" baseline="-25000" dirty="0" smtClean="0"/>
              <a:t>2(s)</a:t>
            </a:r>
            <a:r>
              <a:rPr lang="en-US" sz="2400" dirty="0" smtClean="0"/>
              <a:t> + 3 H</a:t>
            </a:r>
            <a:r>
              <a:rPr lang="en-US" sz="2400" baseline="-25000" dirty="0" smtClean="0"/>
              <a:t>2(g) </a:t>
            </a:r>
            <a:r>
              <a:rPr lang="en-US" sz="2400" dirty="0"/>
              <a:t>↔ </a:t>
            </a:r>
            <a:r>
              <a:rPr lang="en-US" sz="2400" dirty="0" smtClean="0"/>
              <a:t>2 NH</a:t>
            </a:r>
            <a:r>
              <a:rPr lang="en-US" sz="2400" baseline="-25000" dirty="0" smtClean="0"/>
              <a:t>3(s)</a:t>
            </a:r>
            <a:r>
              <a:rPr lang="en-US" sz="2400" dirty="0" smtClean="0"/>
              <a:t> 	</a:t>
            </a:r>
            <a:r>
              <a:rPr lang="el-GR" sz="2400" dirty="0" smtClean="0"/>
              <a:t>Δ</a:t>
            </a:r>
            <a:r>
              <a:rPr lang="en-US" sz="2400" dirty="0" smtClean="0"/>
              <a:t>H= -29 kJ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What will happen if the pressure is increased?</a:t>
            </a:r>
          </a:p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90160" y="5026293"/>
            <a:ext cx="154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</a:t>
            </a:r>
            <a:r>
              <a:rPr lang="en-US" sz="2800" dirty="0" smtClean="0"/>
              <a:t>Increase H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0262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5850" y="4998788"/>
            <a:ext cx="1827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Increase NH</a:t>
            </a:r>
            <a:r>
              <a:rPr lang="en-US" sz="2800" baseline="-25000" dirty="0" smtClean="0"/>
              <a:t>3</a:t>
            </a:r>
            <a:endParaRPr lang="en-US" sz="28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8961139" y="4982327"/>
            <a:ext cx="1845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Decrease energy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49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6106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2797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6920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92" y="177806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Given the system at equilibrium:</a:t>
            </a:r>
          </a:p>
          <a:p>
            <a:pPr algn="ctr"/>
            <a:r>
              <a:rPr lang="en-US" sz="2400" dirty="0" smtClean="0"/>
              <a:t>N</a:t>
            </a:r>
            <a:r>
              <a:rPr lang="en-US" sz="2400" baseline="-25000" dirty="0" smtClean="0"/>
              <a:t>2(s)</a:t>
            </a:r>
            <a:r>
              <a:rPr lang="en-US" sz="2400" dirty="0" smtClean="0"/>
              <a:t> + 3 H</a:t>
            </a:r>
            <a:r>
              <a:rPr lang="en-US" sz="2400" baseline="-25000" dirty="0" smtClean="0"/>
              <a:t>2(g) </a:t>
            </a:r>
            <a:r>
              <a:rPr lang="en-US" sz="2400" dirty="0"/>
              <a:t>↔ </a:t>
            </a:r>
            <a:r>
              <a:rPr lang="en-US" sz="2400" dirty="0" smtClean="0"/>
              <a:t>2 NH</a:t>
            </a:r>
            <a:r>
              <a:rPr lang="en-US" sz="2400" baseline="-25000" dirty="0" smtClean="0"/>
              <a:t>3(s)</a:t>
            </a:r>
            <a:r>
              <a:rPr lang="en-US" sz="2400" dirty="0" smtClean="0"/>
              <a:t> 	</a:t>
            </a:r>
            <a:r>
              <a:rPr lang="el-GR" sz="2400" dirty="0" smtClean="0"/>
              <a:t>Δ</a:t>
            </a:r>
            <a:r>
              <a:rPr lang="en-US" sz="2400" dirty="0" smtClean="0"/>
              <a:t>H= -29 kJ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What will happen if the pressure is increased?</a:t>
            </a:r>
          </a:p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90160" y="5026293"/>
            <a:ext cx="154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</a:t>
            </a:r>
            <a:r>
              <a:rPr lang="en-US" sz="2800" dirty="0" smtClean="0"/>
              <a:t>Increase H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0262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5850" y="4998788"/>
            <a:ext cx="1827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Increase NH</a:t>
            </a:r>
            <a:r>
              <a:rPr lang="en-US" sz="2800" baseline="-25000" dirty="0" smtClean="0"/>
              <a:t>3</a:t>
            </a:r>
            <a:endParaRPr lang="en-US" sz="28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8961139" y="4982327"/>
            <a:ext cx="1845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Decrease energy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612474" y="3639513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6106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2797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6920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92" y="177806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Given the system at equilibrium:</a:t>
            </a:r>
          </a:p>
          <a:p>
            <a:pPr algn="ctr"/>
            <a:r>
              <a:rPr lang="en-US" sz="2400" dirty="0" err="1" smtClean="0"/>
              <a:t>CaO</a:t>
            </a:r>
            <a:r>
              <a:rPr lang="en-US" sz="2400" baseline="-25000" dirty="0"/>
              <a:t>(</a:t>
            </a:r>
            <a:r>
              <a:rPr lang="en-US" sz="2400" baseline="-25000" dirty="0" smtClean="0"/>
              <a:t>s)</a:t>
            </a:r>
            <a:r>
              <a:rPr lang="en-US" sz="2400" dirty="0" smtClean="0"/>
              <a:t> + CO</a:t>
            </a:r>
            <a:r>
              <a:rPr lang="en-US" sz="2400" baseline="-25000" dirty="0" smtClean="0"/>
              <a:t>2(g) </a:t>
            </a:r>
            <a:r>
              <a:rPr lang="en-US" sz="2400" dirty="0"/>
              <a:t>↔ </a:t>
            </a:r>
            <a:r>
              <a:rPr lang="en-US" sz="2400" dirty="0" smtClean="0"/>
              <a:t>CaCO</a:t>
            </a:r>
            <a:r>
              <a:rPr lang="en-US" sz="2400" baseline="-25000" dirty="0" smtClean="0"/>
              <a:t>3(s)</a:t>
            </a:r>
            <a:r>
              <a:rPr lang="en-US" sz="2400" dirty="0" smtClean="0"/>
              <a:t> 	</a:t>
            </a:r>
            <a:r>
              <a:rPr lang="el-GR" sz="2400" dirty="0" smtClean="0"/>
              <a:t>Δ</a:t>
            </a:r>
            <a:r>
              <a:rPr lang="en-US" sz="2400" dirty="0" smtClean="0"/>
              <a:t>H= -179 kJ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What will happen if the pressure is decreased?</a:t>
            </a:r>
          </a:p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90160" y="5026293"/>
            <a:ext cx="154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</a:t>
            </a:r>
            <a:r>
              <a:rPr lang="en-US" sz="2800" dirty="0" smtClean="0"/>
              <a:t>Increase </a:t>
            </a:r>
            <a:r>
              <a:rPr lang="en-US" sz="2800" dirty="0" err="1" smtClean="0"/>
              <a:t>CaO</a:t>
            </a:r>
            <a:endParaRPr lang="en-US" sz="28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0262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97281" y="4982327"/>
            <a:ext cx="1827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Increase CaCO</a:t>
            </a:r>
            <a:r>
              <a:rPr lang="en-US" sz="2800" baseline="-25000" dirty="0" smtClean="0"/>
              <a:t>3</a:t>
            </a:r>
            <a:endParaRPr lang="en-US" sz="28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8961139" y="4982327"/>
            <a:ext cx="1845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Decrease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16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6106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2797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6920" y="3456633"/>
            <a:ext cx="12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92" y="177806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Given the system at equilibrium:</a:t>
            </a:r>
          </a:p>
          <a:p>
            <a:pPr algn="ctr"/>
            <a:r>
              <a:rPr lang="en-US" sz="2400" dirty="0" err="1" smtClean="0"/>
              <a:t>CaO</a:t>
            </a:r>
            <a:r>
              <a:rPr lang="en-US" sz="2400" baseline="-25000" dirty="0"/>
              <a:t>(</a:t>
            </a:r>
            <a:r>
              <a:rPr lang="en-US" sz="2400" baseline="-25000" dirty="0" smtClean="0"/>
              <a:t>s)</a:t>
            </a:r>
            <a:r>
              <a:rPr lang="en-US" sz="2400" dirty="0" smtClean="0"/>
              <a:t> + CO</a:t>
            </a:r>
            <a:r>
              <a:rPr lang="en-US" sz="2400" baseline="-25000" dirty="0" smtClean="0"/>
              <a:t>2(g) </a:t>
            </a:r>
            <a:r>
              <a:rPr lang="en-US" sz="2400" dirty="0"/>
              <a:t>↔ </a:t>
            </a:r>
            <a:r>
              <a:rPr lang="en-US" sz="2400" dirty="0" smtClean="0"/>
              <a:t>CaCO</a:t>
            </a:r>
            <a:r>
              <a:rPr lang="en-US" sz="2400" baseline="-25000" dirty="0" smtClean="0"/>
              <a:t>3(s)</a:t>
            </a:r>
            <a:r>
              <a:rPr lang="en-US" sz="2400" dirty="0" smtClean="0"/>
              <a:t> 	</a:t>
            </a:r>
            <a:r>
              <a:rPr lang="el-GR" sz="2400" dirty="0" smtClean="0"/>
              <a:t>Δ</a:t>
            </a:r>
            <a:r>
              <a:rPr lang="en-US" sz="2400" dirty="0" smtClean="0"/>
              <a:t>H= -179 kJ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What will happen if the pressure is decreased?</a:t>
            </a:r>
          </a:p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90160" y="5026293"/>
            <a:ext cx="154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</a:t>
            </a:r>
            <a:r>
              <a:rPr lang="en-US" sz="2800" dirty="0" smtClean="0"/>
              <a:t>Increase </a:t>
            </a:r>
            <a:r>
              <a:rPr lang="en-US" sz="2800" dirty="0" err="1" smtClean="0"/>
              <a:t>CaO</a:t>
            </a:r>
            <a:endParaRPr lang="en-US" sz="28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9254435" y="5026293"/>
            <a:ext cx="182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97281" y="4982327"/>
            <a:ext cx="1827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Increase CaCO</a:t>
            </a:r>
            <a:r>
              <a:rPr lang="en-US" sz="2800" baseline="-25000" dirty="0" smtClean="0"/>
              <a:t>3</a:t>
            </a:r>
            <a:endParaRPr lang="en-US" sz="28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8961139" y="4982327"/>
            <a:ext cx="1845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Decrease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4638736" y="3683302"/>
            <a:ext cx="2613804" cy="245852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en-US" baseline="-25000" dirty="0" smtClean="0"/>
              <a:t>2(g)</a:t>
            </a:r>
            <a:r>
              <a:rPr lang="en-US" dirty="0" smtClean="0"/>
              <a:t> + 3 H</a:t>
            </a:r>
            <a:r>
              <a:rPr lang="en-US" baseline="-25000" dirty="0" smtClean="0"/>
              <a:t>2(g) </a:t>
            </a:r>
            <a:r>
              <a:rPr lang="en-US" dirty="0" smtClean="0"/>
              <a:t>↔ 2 NH</a:t>
            </a:r>
            <a:r>
              <a:rPr lang="en-US" baseline="-25000" dirty="0" smtClean="0"/>
              <a:t>3(g</a:t>
            </a:r>
            <a:r>
              <a:rPr lang="en-US" baseline="-25000" dirty="0"/>
              <a:t>)</a:t>
            </a:r>
            <a:r>
              <a:rPr lang="en-US" dirty="0"/>
              <a:t> </a:t>
            </a:r>
            <a:r>
              <a:rPr lang="en-US" dirty="0" smtClean="0"/>
              <a:t>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341824"/>
              </p:ext>
            </p:extLst>
          </p:nvPr>
        </p:nvGraphicFramePr>
        <p:xfrm>
          <a:off x="365758" y="1865315"/>
          <a:ext cx="11572240" cy="4673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448"/>
                <a:gridCol w="2314448"/>
                <a:gridCol w="2314448"/>
                <a:gridCol w="2314448"/>
                <a:gridCol w="2314448"/>
              </a:tblGrid>
              <a:tr h="6232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Stress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Shift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NH</a:t>
                      </a:r>
                      <a:r>
                        <a:rPr lang="en-US" sz="3200" baseline="-25000" dirty="0" smtClean="0"/>
                        <a:t>3</a:t>
                      </a:r>
                      <a:endParaRPr lang="en-US" sz="3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</a:t>
                      </a:r>
                      <a:r>
                        <a:rPr lang="en-US" sz="3200" baseline="-25000" dirty="0" smtClean="0"/>
                        <a:t>2</a:t>
                      </a:r>
                      <a:endParaRPr lang="en-US" sz="3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H</a:t>
                      </a:r>
                      <a:r>
                        <a:rPr lang="en-US" sz="3200" baseline="-25000" dirty="0" smtClean="0"/>
                        <a:t>2</a:t>
                      </a:r>
                      <a:endParaRPr lang="en-US" sz="3200" baseline="-25000" dirty="0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Increase H</a:t>
                      </a:r>
                      <a:r>
                        <a:rPr lang="en-US" sz="2000" b="1" baseline="-25000" dirty="0" smtClean="0"/>
                        <a:t>2</a:t>
                      </a:r>
                      <a:r>
                        <a:rPr lang="en-US" sz="2000" b="1" baseline="0" dirty="0" smtClean="0"/>
                        <a:t> concentration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Decrease NH</a:t>
                      </a:r>
                      <a:r>
                        <a:rPr lang="en-US" sz="2000" b="1" baseline="-25000" dirty="0" smtClean="0"/>
                        <a:t>3</a:t>
                      </a:r>
                      <a:r>
                        <a:rPr lang="en-US" sz="2000" b="1" baseline="0" dirty="0" smtClean="0"/>
                        <a:t> concentration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Decrease pressure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Increase NH</a:t>
                      </a:r>
                      <a:r>
                        <a:rPr lang="en-US" sz="2000" b="1" baseline="-25000" dirty="0" smtClean="0"/>
                        <a:t>3</a:t>
                      </a:r>
                      <a:r>
                        <a:rPr lang="en-US" sz="2000" b="1" dirty="0" smtClean="0"/>
                        <a:t> concentration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Decrease N</a:t>
                      </a:r>
                      <a:r>
                        <a:rPr lang="en-US" sz="2000" b="1" baseline="-25000" dirty="0" smtClean="0"/>
                        <a:t>2</a:t>
                      </a:r>
                      <a:r>
                        <a:rPr lang="en-US" sz="2000" b="1" dirty="0" smtClean="0"/>
                        <a:t> concentration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Increase pressure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367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Refresher (and some new stuff)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Endothermic reactions are reactions that ( release / take in ) energy. </a:t>
            </a:r>
          </a:p>
          <a:p>
            <a:pPr marL="201168" lvl="1" indent="0">
              <a:buNone/>
            </a:pPr>
            <a:endParaRPr lang="en-US" sz="2400" dirty="0"/>
          </a:p>
          <a:p>
            <a:pPr marL="201168" lvl="1" indent="0">
              <a:buNone/>
            </a:pPr>
            <a:r>
              <a:rPr lang="en-US" sz="2400" dirty="0" smtClean="0"/>
              <a:t>The products have (higher / lower) potential energy than the reactants.</a:t>
            </a:r>
          </a:p>
          <a:p>
            <a:pPr marL="201168" lvl="1" indent="0">
              <a:buNone/>
            </a:pPr>
            <a:endParaRPr lang="en-US" sz="2200" dirty="0"/>
          </a:p>
          <a:p>
            <a:pPr marL="201168" lvl="1" indent="0">
              <a:buNone/>
            </a:pPr>
            <a:endParaRPr lang="en-US" sz="2200" dirty="0" smtClean="0"/>
          </a:p>
          <a:p>
            <a:r>
              <a:rPr lang="en-US" sz="2400" dirty="0" smtClean="0"/>
              <a:t>Exothermic </a:t>
            </a:r>
            <a:r>
              <a:rPr lang="en-US" sz="2400" dirty="0"/>
              <a:t>reactions are reactions that </a:t>
            </a:r>
            <a:r>
              <a:rPr lang="en-US" sz="2400" dirty="0" smtClean="0"/>
              <a:t>( release </a:t>
            </a:r>
            <a:r>
              <a:rPr lang="en-US" sz="2400" dirty="0"/>
              <a:t>/ take </a:t>
            </a:r>
            <a:r>
              <a:rPr lang="en-US" sz="2400" dirty="0" smtClean="0"/>
              <a:t>in ) energy.</a:t>
            </a:r>
          </a:p>
          <a:p>
            <a:pPr marL="201168" lvl="1" indent="0">
              <a:buNone/>
            </a:pPr>
            <a:endParaRPr lang="en-US" sz="2200" dirty="0" smtClean="0"/>
          </a:p>
          <a:p>
            <a:pPr marL="201168" lvl="1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products have (higher / lower) potential energy </a:t>
            </a:r>
            <a:r>
              <a:rPr lang="en-US" sz="2400" dirty="0" smtClean="0"/>
              <a:t>than the </a:t>
            </a:r>
            <a:r>
              <a:rPr lang="en-US" sz="2400" dirty="0"/>
              <a:t>reactants</a:t>
            </a:r>
          </a:p>
        </p:txBody>
      </p:sp>
    </p:spTree>
    <p:extLst>
      <p:ext uri="{BB962C8B-B14F-4D97-AF65-F5344CB8AC3E}">
        <p14:creationId xmlns:p14="http://schemas.microsoft.com/office/powerpoint/2010/main" val="11162776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en-US" baseline="-25000" dirty="0" smtClean="0"/>
              <a:t>2(g)</a:t>
            </a:r>
            <a:r>
              <a:rPr lang="en-US" dirty="0" smtClean="0"/>
              <a:t> + 3 H</a:t>
            </a:r>
            <a:r>
              <a:rPr lang="en-US" baseline="-25000" dirty="0" smtClean="0"/>
              <a:t>2(g) </a:t>
            </a:r>
            <a:r>
              <a:rPr lang="en-US" dirty="0" smtClean="0"/>
              <a:t>↔ 2 NH</a:t>
            </a:r>
            <a:r>
              <a:rPr lang="en-US" baseline="-25000" dirty="0" smtClean="0"/>
              <a:t>3(g</a:t>
            </a:r>
            <a:r>
              <a:rPr lang="en-US" baseline="-25000" dirty="0"/>
              <a:t>)</a:t>
            </a:r>
            <a:r>
              <a:rPr lang="en-US" dirty="0"/>
              <a:t> </a:t>
            </a:r>
            <a:r>
              <a:rPr lang="en-US" dirty="0" smtClean="0"/>
              <a:t>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341824"/>
              </p:ext>
            </p:extLst>
          </p:nvPr>
        </p:nvGraphicFramePr>
        <p:xfrm>
          <a:off x="365758" y="1865315"/>
          <a:ext cx="11572240" cy="4673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448"/>
                <a:gridCol w="2314448"/>
                <a:gridCol w="2314448"/>
                <a:gridCol w="2314448"/>
                <a:gridCol w="2314448"/>
              </a:tblGrid>
              <a:tr h="6232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Stress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Shift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NH</a:t>
                      </a:r>
                      <a:r>
                        <a:rPr lang="en-US" sz="3200" baseline="-25000" dirty="0" smtClean="0"/>
                        <a:t>3</a:t>
                      </a:r>
                      <a:endParaRPr lang="en-US" sz="3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</a:t>
                      </a:r>
                      <a:r>
                        <a:rPr lang="en-US" sz="3200" baseline="-25000" dirty="0" smtClean="0"/>
                        <a:t>2</a:t>
                      </a:r>
                      <a:endParaRPr lang="en-US" sz="3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H</a:t>
                      </a:r>
                      <a:r>
                        <a:rPr lang="en-US" sz="3200" baseline="-25000" dirty="0" smtClean="0"/>
                        <a:t>2</a:t>
                      </a:r>
                      <a:endParaRPr lang="en-US" sz="3200" baseline="-25000" dirty="0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Increase H</a:t>
                      </a:r>
                      <a:r>
                        <a:rPr lang="en-US" sz="2000" b="1" baseline="-25000" dirty="0" smtClean="0"/>
                        <a:t>2</a:t>
                      </a:r>
                      <a:r>
                        <a:rPr lang="en-US" sz="2000" b="1" baseline="0" dirty="0" smtClean="0"/>
                        <a:t> concentration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Decrease NH</a:t>
                      </a:r>
                      <a:r>
                        <a:rPr lang="en-US" sz="2000" b="1" baseline="-25000" dirty="0" smtClean="0"/>
                        <a:t>3</a:t>
                      </a:r>
                      <a:r>
                        <a:rPr lang="en-US" sz="2000" b="1" baseline="0" dirty="0" smtClean="0"/>
                        <a:t> concentration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Decrease pressure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Increase NH</a:t>
                      </a:r>
                      <a:r>
                        <a:rPr lang="en-US" sz="2000" b="1" baseline="-25000" dirty="0" smtClean="0"/>
                        <a:t>3</a:t>
                      </a:r>
                      <a:r>
                        <a:rPr lang="en-US" sz="2000" b="1" dirty="0" smtClean="0"/>
                        <a:t> concentration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Decrease N</a:t>
                      </a:r>
                      <a:r>
                        <a:rPr lang="en-US" sz="2000" b="1" baseline="-25000" dirty="0" smtClean="0"/>
                        <a:t>2</a:t>
                      </a:r>
                      <a:r>
                        <a:rPr lang="en-US" sz="2000" b="1" dirty="0" smtClean="0"/>
                        <a:t> concentration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Increase pressure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423918" y="3482975"/>
            <a:ext cx="731522" cy="10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423918" y="2784792"/>
            <a:ext cx="731522" cy="10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23918" y="6216015"/>
            <a:ext cx="731522" cy="10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423918" y="4161790"/>
            <a:ext cx="731522" cy="93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423918" y="4859179"/>
            <a:ext cx="731522" cy="93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423918" y="5556568"/>
            <a:ext cx="731522" cy="93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126480" y="2560320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146798" y="3322320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136639" y="5972175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8493759" y="5322094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8483600" y="4624705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820400" y="4615339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0830559" y="5322094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503918" y="2600960"/>
            <a:ext cx="1" cy="518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8483599" y="3322320"/>
            <a:ext cx="1" cy="518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0820399" y="2600960"/>
            <a:ext cx="1" cy="518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0830559" y="3307080"/>
            <a:ext cx="1" cy="518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146798" y="4594225"/>
            <a:ext cx="1" cy="518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126479" y="5293519"/>
            <a:ext cx="1" cy="518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8483600" y="3963435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10820400" y="3954069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146798" y="3932955"/>
            <a:ext cx="1" cy="518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8503918" y="5972175"/>
            <a:ext cx="1" cy="518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0850878" y="5956935"/>
            <a:ext cx="1" cy="518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9554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NO</a:t>
            </a:r>
            <a:r>
              <a:rPr lang="en-US" baseline="-25000" dirty="0" smtClean="0"/>
              <a:t>2(g)</a:t>
            </a:r>
            <a:r>
              <a:rPr lang="en-US" dirty="0" smtClean="0"/>
              <a:t> </a:t>
            </a:r>
            <a:r>
              <a:rPr lang="en-US" dirty="0"/>
              <a:t>↔ </a:t>
            </a:r>
            <a:r>
              <a:rPr lang="en-US" dirty="0" smtClean="0"/>
              <a:t>N</a:t>
            </a:r>
            <a:r>
              <a:rPr lang="en-US" baseline="-25000" dirty="0" smtClean="0"/>
              <a:t>2(g)</a:t>
            </a:r>
            <a:r>
              <a:rPr lang="en-US" dirty="0" smtClean="0"/>
              <a:t> + O</a:t>
            </a:r>
            <a:r>
              <a:rPr lang="en-US" baseline="-25000" dirty="0" smtClean="0"/>
              <a:t>2(g)   </a:t>
            </a:r>
            <a:r>
              <a:rPr lang="en-US" dirty="0" smtClean="0"/>
              <a:t>	</a:t>
            </a:r>
            <a:r>
              <a:rPr lang="el-GR" dirty="0" smtClean="0"/>
              <a:t>Δ </a:t>
            </a:r>
            <a:r>
              <a:rPr lang="en-US" dirty="0" smtClean="0"/>
              <a:t>H = 33 kJ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542680"/>
              </p:ext>
            </p:extLst>
          </p:nvPr>
        </p:nvGraphicFramePr>
        <p:xfrm>
          <a:off x="365758" y="1865315"/>
          <a:ext cx="11572240" cy="475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448"/>
                <a:gridCol w="2314448"/>
                <a:gridCol w="2314448"/>
                <a:gridCol w="2314448"/>
                <a:gridCol w="2314448"/>
              </a:tblGrid>
              <a:tr h="6232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Stress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Shift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NO</a:t>
                      </a:r>
                      <a:r>
                        <a:rPr lang="en-US" sz="3200" baseline="-25000" dirty="0" smtClean="0"/>
                        <a:t>2</a:t>
                      </a:r>
                      <a:endParaRPr lang="en-US" sz="3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</a:t>
                      </a:r>
                      <a:r>
                        <a:rPr lang="en-US" sz="3200" baseline="-25000" dirty="0" smtClean="0"/>
                        <a:t>2</a:t>
                      </a:r>
                      <a:endParaRPr lang="en-US" sz="3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</a:t>
                      </a:r>
                      <a:r>
                        <a:rPr lang="en-US" sz="3200" baseline="-25000" dirty="0" smtClean="0"/>
                        <a:t>2</a:t>
                      </a:r>
                      <a:endParaRPr lang="en-US" sz="3200" baseline="-25000" dirty="0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Increase temperature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Decrease NO</a:t>
                      </a:r>
                      <a:r>
                        <a:rPr lang="en-US" sz="2000" b="1" baseline="-25000" dirty="0" smtClean="0"/>
                        <a:t>2 </a:t>
                      </a:r>
                      <a:r>
                        <a:rPr lang="en-US" sz="2000" b="1" baseline="0" dirty="0" smtClean="0"/>
                        <a:t>concentration</a:t>
                      </a:r>
                      <a:endParaRPr lang="en-US" sz="20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Increase pressure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Decrease N</a:t>
                      </a:r>
                      <a:r>
                        <a:rPr lang="en-US" sz="2000" b="1" baseline="-25000" dirty="0" smtClean="0"/>
                        <a:t>2</a:t>
                      </a:r>
                      <a:r>
                        <a:rPr lang="en-US" sz="2000" b="1" dirty="0" smtClean="0"/>
                        <a:t> concentration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Increase O</a:t>
                      </a:r>
                      <a:r>
                        <a:rPr lang="en-US" sz="2000" b="1" baseline="-25000" dirty="0" smtClean="0"/>
                        <a:t>2</a:t>
                      </a:r>
                      <a:r>
                        <a:rPr lang="en-US" sz="2000" b="1" dirty="0" smtClean="0"/>
                        <a:t> concentration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Decrease</a:t>
                      </a:r>
                      <a:r>
                        <a:rPr lang="en-US" sz="2000" b="1" baseline="0" dirty="0" smtClean="0"/>
                        <a:t> temperature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1867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NO</a:t>
            </a:r>
            <a:r>
              <a:rPr lang="en-US" baseline="-25000" dirty="0" smtClean="0"/>
              <a:t>2(g)</a:t>
            </a:r>
            <a:r>
              <a:rPr lang="en-US" dirty="0" smtClean="0"/>
              <a:t> </a:t>
            </a:r>
            <a:r>
              <a:rPr lang="en-US" dirty="0"/>
              <a:t>↔ </a:t>
            </a:r>
            <a:r>
              <a:rPr lang="en-US" dirty="0" smtClean="0"/>
              <a:t>N</a:t>
            </a:r>
            <a:r>
              <a:rPr lang="en-US" baseline="-25000" dirty="0" smtClean="0"/>
              <a:t>2(g)</a:t>
            </a:r>
            <a:r>
              <a:rPr lang="en-US" dirty="0" smtClean="0"/>
              <a:t> + O</a:t>
            </a:r>
            <a:r>
              <a:rPr lang="en-US" baseline="-25000" dirty="0" smtClean="0"/>
              <a:t>2(g)   </a:t>
            </a:r>
            <a:r>
              <a:rPr lang="en-US" dirty="0" smtClean="0"/>
              <a:t>	</a:t>
            </a:r>
            <a:r>
              <a:rPr lang="el-GR" dirty="0" smtClean="0"/>
              <a:t>Δ </a:t>
            </a:r>
            <a:r>
              <a:rPr lang="en-US" dirty="0" smtClean="0"/>
              <a:t>H = 33 kJ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583050"/>
              </p:ext>
            </p:extLst>
          </p:nvPr>
        </p:nvGraphicFramePr>
        <p:xfrm>
          <a:off x="365758" y="1865315"/>
          <a:ext cx="11572240" cy="475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448"/>
                <a:gridCol w="2314448"/>
                <a:gridCol w="2314448"/>
                <a:gridCol w="2314448"/>
                <a:gridCol w="2314448"/>
              </a:tblGrid>
              <a:tr h="6232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Stress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Shift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NO</a:t>
                      </a:r>
                      <a:r>
                        <a:rPr lang="en-US" sz="3200" baseline="-25000" dirty="0" smtClean="0"/>
                        <a:t>2</a:t>
                      </a:r>
                      <a:endParaRPr lang="en-US" sz="3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</a:t>
                      </a:r>
                      <a:r>
                        <a:rPr lang="en-US" sz="3200" baseline="-25000" dirty="0" smtClean="0"/>
                        <a:t>2</a:t>
                      </a:r>
                      <a:endParaRPr lang="en-US" sz="3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</a:t>
                      </a:r>
                      <a:r>
                        <a:rPr lang="en-US" sz="3200" baseline="-25000" dirty="0" smtClean="0"/>
                        <a:t>2</a:t>
                      </a:r>
                      <a:endParaRPr lang="en-US" sz="3200" baseline="-25000" dirty="0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Increase temperature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Decrease NO</a:t>
                      </a:r>
                      <a:r>
                        <a:rPr lang="en-US" sz="2000" b="1" baseline="-25000" dirty="0" smtClean="0"/>
                        <a:t>2 </a:t>
                      </a:r>
                      <a:r>
                        <a:rPr lang="en-US" sz="2000" b="1" baseline="0" dirty="0" smtClean="0"/>
                        <a:t>concentration</a:t>
                      </a:r>
                      <a:endParaRPr lang="en-US" sz="20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Increase pressure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NO CHANGE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Decrease N</a:t>
                      </a:r>
                      <a:r>
                        <a:rPr lang="en-US" sz="2000" b="1" baseline="-25000" dirty="0" smtClean="0"/>
                        <a:t>2</a:t>
                      </a:r>
                      <a:r>
                        <a:rPr lang="en-US" sz="2000" b="1" dirty="0" smtClean="0"/>
                        <a:t> concentration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Increase O</a:t>
                      </a:r>
                      <a:r>
                        <a:rPr lang="en-US" sz="2000" b="1" baseline="-25000" dirty="0" smtClean="0"/>
                        <a:t>2</a:t>
                      </a:r>
                      <a:r>
                        <a:rPr lang="en-US" sz="2000" b="1" dirty="0" smtClean="0"/>
                        <a:t> concentration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Decrease</a:t>
                      </a:r>
                      <a:r>
                        <a:rPr lang="en-US" sz="2000" b="1" baseline="0" dirty="0" smtClean="0"/>
                        <a:t> temperature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8453120" y="2591835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0789920" y="2582469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116318" y="2561355"/>
            <a:ext cx="1" cy="518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23918" y="2784792"/>
            <a:ext cx="731522" cy="10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H="1" flipV="1">
            <a:off x="8453120" y="3318355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H="1" flipV="1">
            <a:off x="10789920" y="3308989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H="1">
            <a:off x="6116318" y="3287875"/>
            <a:ext cx="1" cy="518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3423918" y="3511312"/>
            <a:ext cx="731522" cy="10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8442961" y="4617209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0779761" y="4607843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106159" y="4586729"/>
            <a:ext cx="1" cy="518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13759" y="4810166"/>
            <a:ext cx="731522" cy="10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H="1" flipV="1">
            <a:off x="8453120" y="5353889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H="1" flipV="1">
            <a:off x="10789920" y="5344523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H="1">
            <a:off x="6116318" y="5323409"/>
            <a:ext cx="1" cy="518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3423918" y="5546846"/>
            <a:ext cx="731522" cy="10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H="1" flipV="1">
            <a:off x="8453120" y="6044850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H="1" flipV="1">
            <a:off x="10789920" y="6035484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H="1">
            <a:off x="6116318" y="6014370"/>
            <a:ext cx="1" cy="518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3423918" y="6237807"/>
            <a:ext cx="731522" cy="10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7079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2(g)</a:t>
            </a:r>
            <a:r>
              <a:rPr lang="en-US" dirty="0" smtClean="0"/>
              <a:t> + Cl</a:t>
            </a:r>
            <a:r>
              <a:rPr lang="en-US" baseline="-25000" dirty="0" smtClean="0"/>
              <a:t>2(g)</a:t>
            </a:r>
            <a:r>
              <a:rPr lang="en-US" dirty="0" smtClean="0"/>
              <a:t>↔ 2 </a:t>
            </a:r>
            <a:r>
              <a:rPr lang="en-US" dirty="0" err="1" smtClean="0"/>
              <a:t>HCl</a:t>
            </a:r>
            <a:r>
              <a:rPr lang="en-US" baseline="-25000" dirty="0" smtClean="0"/>
              <a:t>(g)</a:t>
            </a:r>
            <a:r>
              <a:rPr lang="en-US" dirty="0" smtClean="0"/>
              <a:t> 		</a:t>
            </a:r>
            <a:r>
              <a:rPr lang="el-GR" dirty="0" smtClean="0"/>
              <a:t>Δ </a:t>
            </a:r>
            <a:r>
              <a:rPr lang="en-US" dirty="0" smtClean="0"/>
              <a:t>H = -87 kJ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663892"/>
              </p:ext>
            </p:extLst>
          </p:nvPr>
        </p:nvGraphicFramePr>
        <p:xfrm>
          <a:off x="365758" y="1865315"/>
          <a:ext cx="11572240" cy="475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448"/>
                <a:gridCol w="2314448"/>
                <a:gridCol w="2314448"/>
                <a:gridCol w="2314448"/>
                <a:gridCol w="2314448"/>
              </a:tblGrid>
              <a:tr h="6232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Stress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Shift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HCl</a:t>
                      </a:r>
                      <a:endParaRPr lang="en-US" sz="3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</a:t>
                      </a:r>
                      <a:r>
                        <a:rPr lang="en-US" sz="3200" baseline="-25000" dirty="0" smtClean="0"/>
                        <a:t>2</a:t>
                      </a:r>
                      <a:endParaRPr lang="en-US" sz="3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Cl</a:t>
                      </a:r>
                      <a:r>
                        <a:rPr lang="en-US" sz="3200" baseline="-25000" dirty="0" smtClean="0"/>
                        <a:t>2</a:t>
                      </a:r>
                      <a:endParaRPr lang="en-US" sz="3200" baseline="-25000" dirty="0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Increase H</a:t>
                      </a:r>
                      <a:r>
                        <a:rPr lang="en-US" sz="2000" b="1" baseline="-25000" dirty="0" smtClean="0"/>
                        <a:t>2</a:t>
                      </a:r>
                      <a:r>
                        <a:rPr lang="en-US" sz="2000" b="1" dirty="0" smtClean="0"/>
                        <a:t> concentration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Increase temperature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Increase pressure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Decrease </a:t>
                      </a:r>
                      <a:r>
                        <a:rPr lang="en-US" sz="2000" b="1" dirty="0" err="1" smtClean="0"/>
                        <a:t>HCl</a:t>
                      </a:r>
                      <a:r>
                        <a:rPr lang="en-US" sz="2000" b="1" baseline="0" dirty="0" smtClean="0"/>
                        <a:t> concentration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Decrease</a:t>
                      </a:r>
                      <a:r>
                        <a:rPr lang="en-US" sz="2000" b="1" baseline="0" dirty="0" smtClean="0"/>
                        <a:t> Cl</a:t>
                      </a:r>
                      <a:r>
                        <a:rPr lang="en-US" sz="2000" b="1" baseline="-25000" dirty="0" smtClean="0"/>
                        <a:t>2</a:t>
                      </a:r>
                      <a:r>
                        <a:rPr lang="en-US" sz="2000" b="1" baseline="0" dirty="0" smtClean="0"/>
                        <a:t> concentration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Decrease temperature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9479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2(g)</a:t>
            </a:r>
            <a:r>
              <a:rPr lang="en-US" dirty="0" smtClean="0"/>
              <a:t> + Cl</a:t>
            </a:r>
            <a:r>
              <a:rPr lang="en-US" baseline="-25000" dirty="0" smtClean="0"/>
              <a:t>2(g)</a:t>
            </a:r>
            <a:r>
              <a:rPr lang="en-US" dirty="0" smtClean="0"/>
              <a:t>↔ 2 </a:t>
            </a:r>
            <a:r>
              <a:rPr lang="en-US" dirty="0" err="1" smtClean="0"/>
              <a:t>HCl</a:t>
            </a:r>
            <a:r>
              <a:rPr lang="en-US" baseline="-25000" dirty="0" smtClean="0"/>
              <a:t>(g)</a:t>
            </a:r>
            <a:r>
              <a:rPr lang="en-US" dirty="0" smtClean="0"/>
              <a:t> 		</a:t>
            </a:r>
            <a:r>
              <a:rPr lang="el-GR" dirty="0" smtClean="0"/>
              <a:t>Δ </a:t>
            </a:r>
            <a:r>
              <a:rPr lang="en-US" dirty="0" smtClean="0"/>
              <a:t>H = -87 kJ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713674"/>
              </p:ext>
            </p:extLst>
          </p:nvPr>
        </p:nvGraphicFramePr>
        <p:xfrm>
          <a:off x="365758" y="1865315"/>
          <a:ext cx="11572240" cy="475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448"/>
                <a:gridCol w="2314448"/>
                <a:gridCol w="2314448"/>
                <a:gridCol w="2314448"/>
                <a:gridCol w="2314448"/>
              </a:tblGrid>
              <a:tr h="6232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Stress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Shift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HCl</a:t>
                      </a:r>
                      <a:endParaRPr lang="en-US" sz="3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</a:t>
                      </a:r>
                      <a:r>
                        <a:rPr lang="en-US" sz="3200" baseline="-25000" dirty="0" smtClean="0"/>
                        <a:t>2</a:t>
                      </a:r>
                      <a:endParaRPr lang="en-US" sz="3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Cl</a:t>
                      </a:r>
                      <a:r>
                        <a:rPr lang="en-US" sz="3200" baseline="-25000" dirty="0" smtClean="0"/>
                        <a:t>2</a:t>
                      </a:r>
                      <a:endParaRPr lang="en-US" sz="3200" baseline="-25000" dirty="0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Increase H</a:t>
                      </a:r>
                      <a:r>
                        <a:rPr lang="en-US" sz="2000" b="1" baseline="-25000" dirty="0" smtClean="0"/>
                        <a:t>2</a:t>
                      </a:r>
                      <a:r>
                        <a:rPr lang="en-US" sz="2000" b="1" dirty="0" smtClean="0"/>
                        <a:t> concentration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Increase temperature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Increase pressure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4831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Decrease </a:t>
                      </a:r>
                      <a:r>
                        <a:rPr lang="en-US" sz="2000" b="1" dirty="0" err="1" smtClean="0"/>
                        <a:t>HCl</a:t>
                      </a:r>
                      <a:r>
                        <a:rPr lang="en-US" sz="2000" b="1" baseline="0" dirty="0" smtClean="0"/>
                        <a:t> concentration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Decrease</a:t>
                      </a:r>
                      <a:r>
                        <a:rPr lang="en-US" sz="2000" b="1" baseline="0" dirty="0" smtClean="0"/>
                        <a:t> Cl</a:t>
                      </a:r>
                      <a:r>
                        <a:rPr lang="en-US" sz="2000" b="1" baseline="-25000" dirty="0" smtClean="0"/>
                        <a:t>2</a:t>
                      </a:r>
                      <a:r>
                        <a:rPr lang="en-US" sz="2000" b="1" baseline="0" dirty="0" smtClean="0"/>
                        <a:t> concentration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Decrease temperature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10800000" flipH="1" flipV="1">
            <a:off x="8453120" y="2591835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 flipH="1" flipV="1">
            <a:off x="10789920" y="2582469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H="1">
            <a:off x="6116318" y="2561355"/>
            <a:ext cx="1" cy="518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23918" y="2784792"/>
            <a:ext cx="731522" cy="10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H="1" flipV="1">
            <a:off x="8453120" y="4619667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H="1" flipV="1">
            <a:off x="10789920" y="4610301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H="1">
            <a:off x="6116318" y="4589187"/>
            <a:ext cx="1" cy="518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23918" y="4812624"/>
            <a:ext cx="731522" cy="10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H="1" flipV="1">
            <a:off x="8453120" y="5991267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H="1" flipV="1">
            <a:off x="10789920" y="5981901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H="1">
            <a:off x="6116318" y="5960787"/>
            <a:ext cx="1" cy="518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23918" y="6184224"/>
            <a:ext cx="731522" cy="10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8453120" y="3263189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0789920" y="3253823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116318" y="3232709"/>
            <a:ext cx="1" cy="518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3423918" y="3456146"/>
            <a:ext cx="731522" cy="10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8442961" y="5315426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0779761" y="5306060"/>
            <a:ext cx="10159" cy="487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106159" y="5284946"/>
            <a:ext cx="1" cy="518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3413759" y="5508383"/>
            <a:ext cx="731522" cy="10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892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Refresher (and some new stuff)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Endothermic reactions are reactions that ( </a:t>
            </a:r>
            <a:r>
              <a:rPr lang="en-US" sz="2400" b="1" dirty="0" smtClean="0">
                <a:solidFill>
                  <a:srgbClr val="92D050"/>
                </a:solidFill>
              </a:rPr>
              <a:t>take in </a:t>
            </a:r>
            <a:r>
              <a:rPr lang="en-US" sz="2400" dirty="0" smtClean="0"/>
              <a:t>) energy. </a:t>
            </a:r>
          </a:p>
          <a:p>
            <a:pPr marL="201168" lvl="1" indent="0">
              <a:buNone/>
            </a:pPr>
            <a:endParaRPr lang="en-US" sz="2400" dirty="0"/>
          </a:p>
          <a:p>
            <a:pPr marL="201168" lvl="1" indent="0">
              <a:buNone/>
            </a:pPr>
            <a:r>
              <a:rPr lang="en-US" sz="2400" dirty="0" smtClean="0"/>
              <a:t>The products have (</a:t>
            </a:r>
            <a:r>
              <a:rPr lang="en-US" sz="2400" b="1" dirty="0" smtClean="0">
                <a:solidFill>
                  <a:srgbClr val="92D050"/>
                </a:solidFill>
              </a:rPr>
              <a:t>higher</a:t>
            </a:r>
            <a:r>
              <a:rPr lang="en-US" sz="2400" dirty="0" smtClean="0"/>
              <a:t>) potential energy than the reactants.</a:t>
            </a:r>
          </a:p>
          <a:p>
            <a:pPr marL="201168" lvl="1" indent="0">
              <a:buNone/>
            </a:pPr>
            <a:endParaRPr lang="en-US" sz="2200" dirty="0"/>
          </a:p>
          <a:p>
            <a:pPr marL="201168" lvl="1" indent="0">
              <a:buNone/>
            </a:pPr>
            <a:endParaRPr lang="en-US" sz="2200" dirty="0" smtClean="0"/>
          </a:p>
          <a:p>
            <a:r>
              <a:rPr lang="en-US" sz="2400" dirty="0" smtClean="0"/>
              <a:t>Exothermic </a:t>
            </a:r>
            <a:r>
              <a:rPr lang="en-US" sz="2400" dirty="0"/>
              <a:t>reactions are reactions that </a:t>
            </a:r>
            <a:r>
              <a:rPr lang="en-US" sz="2400" dirty="0" smtClean="0"/>
              <a:t>( </a:t>
            </a:r>
            <a:r>
              <a:rPr lang="en-US" sz="2400" b="1" dirty="0" smtClean="0">
                <a:solidFill>
                  <a:srgbClr val="92D050"/>
                </a:solidFill>
              </a:rPr>
              <a:t>release</a:t>
            </a:r>
            <a:r>
              <a:rPr lang="en-US" sz="2400" dirty="0" smtClean="0"/>
              <a:t> ) energy.</a:t>
            </a:r>
          </a:p>
          <a:p>
            <a:pPr marL="201168" lvl="1" indent="0">
              <a:buNone/>
            </a:pPr>
            <a:endParaRPr lang="en-US" sz="2200" dirty="0" smtClean="0"/>
          </a:p>
          <a:p>
            <a:pPr marL="201168" lvl="1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products have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92D050"/>
                </a:solidFill>
              </a:rPr>
              <a:t>lower</a:t>
            </a:r>
            <a:r>
              <a:rPr lang="en-US" sz="2400" dirty="0"/>
              <a:t>) potential energy </a:t>
            </a:r>
            <a:r>
              <a:rPr lang="en-US" sz="2400" dirty="0" smtClean="0"/>
              <a:t>than the </a:t>
            </a:r>
            <a:r>
              <a:rPr lang="en-US" sz="2400" dirty="0"/>
              <a:t>reactants</a:t>
            </a:r>
          </a:p>
        </p:txBody>
      </p:sp>
    </p:spTree>
    <p:extLst>
      <p:ext uri="{BB962C8B-B14F-4D97-AF65-F5344CB8AC3E}">
        <p14:creationId xmlns:p14="http://schemas.microsoft.com/office/powerpoint/2010/main" val="2197925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Energy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485120" cy="477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We can take the things we just talked about and put them into a diagram.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6386"/>
            <a:ext cx="6153940" cy="3903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17" y="2416387"/>
            <a:ext cx="6383383" cy="390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Activation energy is the smallest amount of energy required to start a reaction.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 match has potential energy, and it will burn, but </a:t>
            </a:r>
            <a:r>
              <a:rPr lang="en-US" sz="2400" smtClean="0"/>
              <a:t>it won’t </a:t>
            </a:r>
            <a:r>
              <a:rPr lang="en-US" sz="2400" dirty="0" smtClean="0"/>
              <a:t>burn until energy is added.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Some reactions have a high activation energy, some have a low activation energy.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Catalysts lower the activation energy, allowing the reaction to start sooner than it usually would. </a:t>
            </a:r>
          </a:p>
        </p:txBody>
      </p:sp>
    </p:spTree>
    <p:extLst>
      <p:ext uri="{BB962C8B-B14F-4D97-AF65-F5344CB8AC3E}">
        <p14:creationId xmlns:p14="http://schemas.microsoft.com/office/powerpoint/2010/main" val="28565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11077</TotalTime>
  <Words>2804</Words>
  <Application>Microsoft Office PowerPoint</Application>
  <PresentationFormat>Widescreen</PresentationFormat>
  <Paragraphs>554</Paragraphs>
  <Slides>64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Andalus</vt:lpstr>
      <vt:lpstr>Book Antiqua</vt:lpstr>
      <vt:lpstr>Calibri</vt:lpstr>
      <vt:lpstr>Calibri Light</vt:lpstr>
      <vt:lpstr>Wingdings</vt:lpstr>
      <vt:lpstr>Retrospect</vt:lpstr>
      <vt:lpstr>Reaction Kinetics &amp; Equilibrium</vt:lpstr>
      <vt:lpstr>Collision Theory</vt:lpstr>
      <vt:lpstr>Changing Reaction Rates</vt:lpstr>
      <vt:lpstr>Concept Check</vt:lpstr>
      <vt:lpstr>Concept Check</vt:lpstr>
      <vt:lpstr>A Quick Refresher (and some new stuff)</vt:lpstr>
      <vt:lpstr>A Quick Refresher (and some new stuff)</vt:lpstr>
      <vt:lpstr>Potential Energy Diagrams</vt:lpstr>
      <vt:lpstr>Activation Energy</vt:lpstr>
      <vt:lpstr>Activation Energy Explained through Video</vt:lpstr>
      <vt:lpstr>Activation Energy Explained through Video</vt:lpstr>
      <vt:lpstr>Concept Check</vt:lpstr>
      <vt:lpstr>The Heat of Reaction</vt:lpstr>
      <vt:lpstr>Reference Table I</vt:lpstr>
      <vt:lpstr>Reference Table I</vt:lpstr>
      <vt:lpstr>Concept Check</vt:lpstr>
      <vt:lpstr>Concept Check</vt:lpstr>
      <vt:lpstr>Concept Check</vt:lpstr>
      <vt:lpstr>Concept Check</vt:lpstr>
      <vt:lpstr>Concept Check</vt:lpstr>
      <vt:lpstr>Concept Check</vt:lpstr>
      <vt:lpstr>Concept Check</vt:lpstr>
      <vt:lpstr>Concept Check</vt:lpstr>
      <vt:lpstr>Spontaneous Reactions</vt:lpstr>
      <vt:lpstr>Spontaneous Reactions</vt:lpstr>
      <vt:lpstr>Concept Check</vt:lpstr>
      <vt:lpstr>Concept Check</vt:lpstr>
      <vt:lpstr>Equilibrium</vt:lpstr>
      <vt:lpstr>Phase  &amp;  Solution Equilibrium</vt:lpstr>
      <vt:lpstr>PowerPoint Presentation</vt:lpstr>
      <vt:lpstr>Concept Check</vt:lpstr>
      <vt:lpstr>Concept Check</vt:lpstr>
      <vt:lpstr>Concept Check</vt:lpstr>
      <vt:lpstr>Concept Check</vt:lpstr>
      <vt:lpstr>Chemical Equilibrium</vt:lpstr>
      <vt:lpstr>Chemical Equilibrium</vt:lpstr>
      <vt:lpstr>PowerPoint Presentation</vt:lpstr>
      <vt:lpstr>LeChatelier’s Principle</vt:lpstr>
      <vt:lpstr>What is a ‘shift’ ?</vt:lpstr>
      <vt:lpstr>Change in Concentration</vt:lpstr>
      <vt:lpstr>Change in Concentration</vt:lpstr>
      <vt:lpstr>Concept Check</vt:lpstr>
      <vt:lpstr>Concept Check</vt:lpstr>
      <vt:lpstr>Concept Check</vt:lpstr>
      <vt:lpstr>Concept Check</vt:lpstr>
      <vt:lpstr>Change in Temperature</vt:lpstr>
      <vt:lpstr>Change in Temperature</vt:lpstr>
      <vt:lpstr>Change in Temperature</vt:lpstr>
      <vt:lpstr>Concept Check</vt:lpstr>
      <vt:lpstr>Concept Check</vt:lpstr>
      <vt:lpstr>Concept Check</vt:lpstr>
      <vt:lpstr>Concept Check</vt:lpstr>
      <vt:lpstr>Change in Pressure</vt:lpstr>
      <vt:lpstr>Change in Pressure</vt:lpstr>
      <vt:lpstr>Concept Check</vt:lpstr>
      <vt:lpstr>Concept Check</vt:lpstr>
      <vt:lpstr>Concept Check</vt:lpstr>
      <vt:lpstr>Concept Check</vt:lpstr>
      <vt:lpstr>N2(g) + 3 H2(g) ↔ 2 NH3(g)  </vt:lpstr>
      <vt:lpstr>N2(g) + 3 H2(g) ↔ 2 NH3(g)  </vt:lpstr>
      <vt:lpstr>2 NO2(g) ↔ N2(g) + O2(g)    Δ H = 33 kJ</vt:lpstr>
      <vt:lpstr>2 NO2(g) ↔ N2(g) + O2(g)    Δ H = 33 kJ</vt:lpstr>
      <vt:lpstr>H2(g) + Cl2(g)↔ 2 HCl(g)   Δ H = -87 kJ</vt:lpstr>
      <vt:lpstr>H2(g) + Cl2(g)↔ 2 HCl(g)   Δ H = -87 kJ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Teo Mesiouris</dc:creator>
  <cp:lastModifiedBy>Teo Mesiouris</cp:lastModifiedBy>
  <cp:revision>304</cp:revision>
  <dcterms:created xsi:type="dcterms:W3CDTF">2013-11-27T15:32:32Z</dcterms:created>
  <dcterms:modified xsi:type="dcterms:W3CDTF">2016-05-11T20:44:05Z</dcterms:modified>
</cp:coreProperties>
</file>