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450" r:id="rId3"/>
    <p:sldId id="470" r:id="rId4"/>
    <p:sldId id="471" r:id="rId5"/>
    <p:sldId id="448" r:id="rId6"/>
    <p:sldId id="453" r:id="rId7"/>
    <p:sldId id="476" r:id="rId8"/>
    <p:sldId id="477" r:id="rId9"/>
    <p:sldId id="449" r:id="rId10"/>
    <p:sldId id="472" r:id="rId11"/>
    <p:sldId id="457" r:id="rId12"/>
    <p:sldId id="459" r:id="rId13"/>
    <p:sldId id="460" r:id="rId14"/>
    <p:sldId id="462" r:id="rId15"/>
    <p:sldId id="451" r:id="rId16"/>
    <p:sldId id="473" r:id="rId17"/>
    <p:sldId id="480" r:id="rId18"/>
    <p:sldId id="464" r:id="rId19"/>
    <p:sldId id="469" r:id="rId20"/>
    <p:sldId id="465" r:id="rId21"/>
    <p:sldId id="467" r:id="rId22"/>
    <p:sldId id="481" r:id="rId23"/>
    <p:sldId id="482" r:id="rId24"/>
    <p:sldId id="454" r:id="rId25"/>
    <p:sldId id="478" r:id="rId26"/>
    <p:sldId id="479" r:id="rId27"/>
    <p:sldId id="452" r:id="rId28"/>
    <p:sldId id="484" r:id="rId29"/>
    <p:sldId id="485" r:id="rId30"/>
    <p:sldId id="48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4660"/>
  </p:normalViewPr>
  <p:slideViewPr>
    <p:cSldViewPr snapToGrid="0">
      <p:cViewPr varScale="1">
        <p:scale>
          <a:sx n="90" d="100"/>
          <a:sy n="90" d="100"/>
        </p:scale>
        <p:origin x="58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433259-0707-46EC-B8C5-4D8DEE08FE67}" type="datetimeFigureOut">
              <a:rPr lang="en-US" smtClean="0"/>
              <a:t>10/12/2021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53E9DD-2E5A-48E3-8A08-84182FDEFAAC}" type="slidenum">
              <a:rPr lang="en-US" smtClean="0"/>
              <a:t>‹#›</a:t>
            </a:fld>
            <a:endParaRPr lang="en-US"/>
          </a:p>
        </p:txBody>
      </p:sp>
    </p:spTree>
    <p:extLst>
      <p:ext uri="{BB962C8B-B14F-4D97-AF65-F5344CB8AC3E}">
        <p14:creationId xmlns:p14="http://schemas.microsoft.com/office/powerpoint/2010/main" val="2882498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4017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348505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27862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449261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18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61851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3785070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28152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864558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6E938D-EF1A-4803-9BCC-FE5FDD82DABC}" type="datetimeFigureOut">
              <a:rPr lang="en-US" smtClean="0"/>
              <a:t>10/12/2021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5A7E132-889E-4055-8E72-18315C371BA8}" type="slidenum">
              <a:rPr lang="en-US" smtClean="0"/>
              <a:t>‹#›</a:t>
            </a:fld>
            <a:endParaRPr lang="en-US" dirty="0"/>
          </a:p>
        </p:txBody>
      </p:sp>
    </p:spTree>
    <p:extLst>
      <p:ext uri="{BB962C8B-B14F-4D97-AF65-F5344CB8AC3E}">
        <p14:creationId xmlns:p14="http://schemas.microsoft.com/office/powerpoint/2010/main" val="245657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6E938D-EF1A-4803-9BCC-FE5FDD82DABC}" type="datetimeFigureOut">
              <a:rPr lang="en-US" smtClean="0"/>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1381081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6E938D-EF1A-4803-9BCC-FE5FDD82DABC}" type="datetimeFigureOut">
              <a:rPr lang="en-US" smtClean="0"/>
              <a:t>10/12/2021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5A7E132-889E-4055-8E72-18315C371BA8}"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81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29555"/>
            <a:ext cx="12192000" cy="3566160"/>
          </a:xfrm>
        </p:spPr>
        <p:txBody>
          <a:bodyPr>
            <a:noAutofit/>
          </a:bodyPr>
          <a:lstStyle/>
          <a:p>
            <a:pPr algn="ctr"/>
            <a:r>
              <a:rPr lang="en-US" sz="9600" dirty="0"/>
              <a:t>Gases </a:t>
            </a:r>
          </a:p>
        </p:txBody>
      </p:sp>
      <p:sp>
        <p:nvSpPr>
          <p:cNvPr id="3" name="Subtitle 2"/>
          <p:cNvSpPr>
            <a:spLocks noGrp="1"/>
          </p:cNvSpPr>
          <p:nvPr>
            <p:ph type="subTitle" idx="1"/>
          </p:nvPr>
        </p:nvSpPr>
        <p:spPr>
          <a:xfrm>
            <a:off x="1100051" y="4766171"/>
            <a:ext cx="10058400" cy="1143000"/>
          </a:xfrm>
        </p:spPr>
        <p:txBody>
          <a:bodyPr/>
          <a:lstStyle/>
          <a:p>
            <a:r>
              <a:rPr lang="en-US" dirty="0"/>
              <a:t>Mr. Mesiouris</a:t>
            </a:r>
          </a:p>
        </p:txBody>
      </p:sp>
    </p:spTree>
    <p:extLst>
      <p:ext uri="{BB962C8B-B14F-4D97-AF65-F5344CB8AC3E}">
        <p14:creationId xmlns:p14="http://schemas.microsoft.com/office/powerpoint/2010/main" val="3632903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Boyle’s Gas Law</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91125" y="1011981"/>
            <a:ext cx="6828155" cy="5165210"/>
          </a:xfrm>
        </p:spPr>
      </p:pic>
      <p:sp>
        <p:nvSpPr>
          <p:cNvPr id="5" name="TextBox 4"/>
          <p:cNvSpPr txBox="1"/>
          <p:nvPr/>
        </p:nvSpPr>
        <p:spPr>
          <a:xfrm>
            <a:off x="1229360" y="2169160"/>
            <a:ext cx="3525520" cy="3108543"/>
          </a:xfrm>
          <a:prstGeom prst="rect">
            <a:avLst/>
          </a:prstGeom>
          <a:noFill/>
        </p:spPr>
        <p:txBody>
          <a:bodyPr wrap="square" rtlCol="0">
            <a:spAutoFit/>
          </a:bodyPr>
          <a:lstStyle/>
          <a:p>
            <a:r>
              <a:rPr lang="en-US" sz="2800" dirty="0"/>
              <a:t>P = 1/V</a:t>
            </a:r>
          </a:p>
          <a:p>
            <a:endParaRPr lang="en-US" sz="2800" kern="1200" dirty="0">
              <a:solidFill>
                <a:schemeClr val="tx1"/>
              </a:solidFill>
            </a:endParaRPr>
          </a:p>
          <a:p>
            <a:r>
              <a:rPr lang="en-US" sz="2800" dirty="0"/>
              <a:t>PV = 1</a:t>
            </a:r>
          </a:p>
          <a:p>
            <a:r>
              <a:rPr lang="en-US" sz="2800" kern="1200" dirty="0">
                <a:solidFill>
                  <a:schemeClr val="tx1"/>
                </a:solidFill>
              </a:rPr>
              <a:t>P</a:t>
            </a:r>
            <a:r>
              <a:rPr lang="en-US" sz="2800" kern="1200" baseline="-25000" dirty="0">
                <a:solidFill>
                  <a:schemeClr val="tx1"/>
                </a:solidFill>
              </a:rPr>
              <a:t>1</a:t>
            </a:r>
            <a:r>
              <a:rPr lang="en-US" sz="2800" kern="1200" dirty="0">
                <a:solidFill>
                  <a:schemeClr val="tx1"/>
                </a:solidFill>
              </a:rPr>
              <a:t>V</a:t>
            </a:r>
            <a:r>
              <a:rPr lang="en-US" sz="2800" kern="1200" baseline="-25000" dirty="0">
                <a:solidFill>
                  <a:schemeClr val="tx1"/>
                </a:solidFill>
              </a:rPr>
              <a:t>1</a:t>
            </a:r>
            <a:r>
              <a:rPr lang="en-US" sz="2800" kern="1200" dirty="0">
                <a:solidFill>
                  <a:schemeClr val="tx1"/>
                </a:solidFill>
              </a:rPr>
              <a:t> = 1</a:t>
            </a:r>
            <a:endParaRPr lang="en-US" sz="2800" dirty="0"/>
          </a:p>
          <a:p>
            <a:r>
              <a:rPr lang="en-US" sz="2800" kern="1200" dirty="0">
                <a:solidFill>
                  <a:schemeClr val="tx1"/>
                </a:solidFill>
              </a:rPr>
              <a:t>P</a:t>
            </a:r>
            <a:r>
              <a:rPr lang="en-US" sz="2800" kern="1200" baseline="-25000" dirty="0">
                <a:solidFill>
                  <a:schemeClr val="tx1"/>
                </a:solidFill>
              </a:rPr>
              <a:t>2</a:t>
            </a:r>
            <a:r>
              <a:rPr lang="en-US" sz="2800" kern="1200" dirty="0">
                <a:solidFill>
                  <a:schemeClr val="tx1"/>
                </a:solidFill>
              </a:rPr>
              <a:t>V</a:t>
            </a:r>
            <a:r>
              <a:rPr lang="en-US" sz="2800" kern="1200" baseline="-25000" dirty="0">
                <a:solidFill>
                  <a:schemeClr val="tx1"/>
                </a:solidFill>
              </a:rPr>
              <a:t>2</a:t>
            </a:r>
            <a:r>
              <a:rPr lang="en-US" sz="2800" kern="1200" dirty="0">
                <a:solidFill>
                  <a:schemeClr val="tx1"/>
                </a:solidFill>
              </a:rPr>
              <a:t> = 1</a:t>
            </a:r>
          </a:p>
          <a:p>
            <a:endParaRPr lang="en-US" sz="2800" dirty="0"/>
          </a:p>
          <a:p>
            <a:r>
              <a:rPr lang="en-US" sz="2800" dirty="0"/>
              <a:t>P</a:t>
            </a:r>
            <a:r>
              <a:rPr lang="en-US" sz="2800" baseline="-25000" dirty="0"/>
              <a:t>1</a:t>
            </a:r>
            <a:r>
              <a:rPr lang="en-US" sz="2800" dirty="0"/>
              <a:t>V</a:t>
            </a:r>
            <a:r>
              <a:rPr lang="en-US" sz="2800" baseline="-25000" dirty="0"/>
              <a:t>1</a:t>
            </a:r>
            <a:r>
              <a:rPr lang="en-US" sz="2800" dirty="0"/>
              <a:t> = P</a:t>
            </a:r>
            <a:r>
              <a:rPr lang="en-US" sz="2800" baseline="-25000" dirty="0"/>
              <a:t>2</a:t>
            </a:r>
            <a:r>
              <a:rPr lang="en-US" sz="2800" dirty="0"/>
              <a:t>V</a:t>
            </a:r>
            <a:r>
              <a:rPr lang="en-US" sz="2800" baseline="-25000" dirty="0"/>
              <a:t>2</a:t>
            </a:r>
            <a:endParaRPr lang="en-US" sz="2800" kern="1200" baseline="-25000" dirty="0">
              <a:solidFill>
                <a:schemeClr val="tx1"/>
              </a:solidFill>
            </a:endParaRPr>
          </a:p>
        </p:txBody>
      </p:sp>
      <p:sp>
        <p:nvSpPr>
          <p:cNvPr id="6" name="Diamond 5"/>
          <p:cNvSpPr/>
          <p:nvPr/>
        </p:nvSpPr>
        <p:spPr>
          <a:xfrm flipH="1" flipV="1">
            <a:off x="6217921" y="2275841"/>
            <a:ext cx="274320" cy="26416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iamond 6"/>
          <p:cNvSpPr/>
          <p:nvPr/>
        </p:nvSpPr>
        <p:spPr>
          <a:xfrm flipH="1" flipV="1">
            <a:off x="9753601" y="4917441"/>
            <a:ext cx="274320" cy="26416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V="1">
            <a:off x="5730876" y="2401780"/>
            <a:ext cx="588645" cy="6141"/>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690236" y="5008883"/>
            <a:ext cx="4225925" cy="40638"/>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6339841" y="2452582"/>
            <a:ext cx="15240" cy="3023658"/>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7" idx="2"/>
          </p:cNvCxnSpPr>
          <p:nvPr/>
        </p:nvCxnSpPr>
        <p:spPr>
          <a:xfrm flipV="1">
            <a:off x="9885683" y="4917441"/>
            <a:ext cx="5078" cy="528323"/>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303521" y="2077720"/>
            <a:ext cx="600076" cy="523220"/>
          </a:xfrm>
          <a:prstGeom prst="rect">
            <a:avLst/>
          </a:prstGeom>
          <a:noFill/>
        </p:spPr>
        <p:txBody>
          <a:bodyPr wrap="square" rtlCol="0">
            <a:spAutoFit/>
          </a:bodyPr>
          <a:lstStyle/>
          <a:p>
            <a:r>
              <a:rPr lang="en-US" sz="2800" kern="1200" dirty="0">
                <a:solidFill>
                  <a:schemeClr val="tx1"/>
                </a:solidFill>
                <a:latin typeface="+mn-lt"/>
                <a:ea typeface="+mn-ea"/>
                <a:cs typeface="+mn-cs"/>
              </a:rPr>
              <a:t>P</a:t>
            </a:r>
            <a:r>
              <a:rPr lang="en-US" sz="2800" kern="1200" baseline="-25000" dirty="0">
                <a:solidFill>
                  <a:schemeClr val="tx1"/>
                </a:solidFill>
                <a:latin typeface="+mn-lt"/>
                <a:ea typeface="+mn-ea"/>
                <a:cs typeface="+mn-cs"/>
              </a:rPr>
              <a:t>2</a:t>
            </a:r>
          </a:p>
        </p:txBody>
      </p:sp>
      <p:sp>
        <p:nvSpPr>
          <p:cNvPr id="36" name="TextBox 35"/>
          <p:cNvSpPr txBox="1"/>
          <p:nvPr/>
        </p:nvSpPr>
        <p:spPr>
          <a:xfrm>
            <a:off x="5334000" y="4739640"/>
            <a:ext cx="874395" cy="523220"/>
          </a:xfrm>
          <a:prstGeom prst="rect">
            <a:avLst/>
          </a:prstGeom>
          <a:noFill/>
        </p:spPr>
        <p:txBody>
          <a:bodyPr wrap="square" rtlCol="0">
            <a:spAutoFit/>
          </a:bodyPr>
          <a:lstStyle/>
          <a:p>
            <a:r>
              <a:rPr lang="en-US" sz="2800" kern="1200" dirty="0">
                <a:solidFill>
                  <a:schemeClr val="tx1"/>
                </a:solidFill>
                <a:latin typeface="+mn-lt"/>
                <a:ea typeface="+mn-ea"/>
                <a:cs typeface="+mn-cs"/>
              </a:rPr>
              <a:t>P</a:t>
            </a:r>
            <a:r>
              <a:rPr lang="en-US" sz="2800" kern="1200" baseline="-25000" dirty="0">
                <a:solidFill>
                  <a:schemeClr val="tx1"/>
                </a:solidFill>
                <a:latin typeface="+mn-lt"/>
                <a:ea typeface="+mn-ea"/>
                <a:cs typeface="+mn-cs"/>
              </a:rPr>
              <a:t>1</a:t>
            </a:r>
          </a:p>
        </p:txBody>
      </p:sp>
      <p:sp>
        <p:nvSpPr>
          <p:cNvPr id="37" name="TextBox 36"/>
          <p:cNvSpPr txBox="1"/>
          <p:nvPr/>
        </p:nvSpPr>
        <p:spPr>
          <a:xfrm>
            <a:off x="6156960" y="5339080"/>
            <a:ext cx="874395" cy="523220"/>
          </a:xfrm>
          <a:prstGeom prst="rect">
            <a:avLst/>
          </a:prstGeom>
          <a:noFill/>
        </p:spPr>
        <p:txBody>
          <a:bodyPr wrap="square" rtlCol="0">
            <a:spAutoFit/>
          </a:bodyPr>
          <a:lstStyle/>
          <a:p>
            <a:r>
              <a:rPr lang="en-US" sz="2800" dirty="0"/>
              <a:t>V</a:t>
            </a:r>
            <a:r>
              <a:rPr lang="en-US" sz="2800" baseline="-25000" dirty="0"/>
              <a:t>2</a:t>
            </a:r>
            <a:endParaRPr lang="en-US" sz="2800" kern="1200" baseline="-25000" dirty="0">
              <a:solidFill>
                <a:schemeClr val="tx1"/>
              </a:solidFill>
            </a:endParaRPr>
          </a:p>
        </p:txBody>
      </p:sp>
      <p:sp>
        <p:nvSpPr>
          <p:cNvPr id="38" name="TextBox 37"/>
          <p:cNvSpPr txBox="1"/>
          <p:nvPr/>
        </p:nvSpPr>
        <p:spPr>
          <a:xfrm>
            <a:off x="9652000" y="5379720"/>
            <a:ext cx="874395" cy="523220"/>
          </a:xfrm>
          <a:prstGeom prst="rect">
            <a:avLst/>
          </a:prstGeom>
          <a:noFill/>
        </p:spPr>
        <p:txBody>
          <a:bodyPr wrap="square" rtlCol="0">
            <a:spAutoFit/>
          </a:bodyPr>
          <a:lstStyle/>
          <a:p>
            <a:r>
              <a:rPr lang="en-US" sz="2800" dirty="0"/>
              <a:t>V</a:t>
            </a:r>
            <a:r>
              <a:rPr lang="en-US" sz="2800" kern="1200" baseline="-25000" dirty="0">
                <a:solidFill>
                  <a:schemeClr val="tx1"/>
                </a:solidFill>
                <a:latin typeface="+mn-lt"/>
                <a:ea typeface="+mn-ea"/>
                <a:cs typeface="+mn-cs"/>
              </a:rPr>
              <a:t>1</a:t>
            </a:r>
          </a:p>
        </p:txBody>
      </p:sp>
    </p:spTree>
    <p:extLst>
      <p:ext uri="{BB962C8B-B14F-4D97-AF65-F5344CB8AC3E}">
        <p14:creationId xmlns:p14="http://schemas.microsoft.com/office/powerpoint/2010/main" val="3490582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830997"/>
          </a:xfrm>
          <a:prstGeom prst="rect">
            <a:avLst/>
          </a:prstGeom>
          <a:noFill/>
        </p:spPr>
        <p:txBody>
          <a:bodyPr wrap="square" rtlCol="0">
            <a:spAutoFit/>
          </a:bodyPr>
          <a:lstStyle/>
          <a:p>
            <a:pPr algn="ctr"/>
            <a:r>
              <a:rPr lang="en-US" sz="2400" dirty="0"/>
              <a:t>The pressure of a gas is 1 </a:t>
            </a:r>
            <a:r>
              <a:rPr lang="en-US" sz="2400" dirty="0" err="1"/>
              <a:t>atm</a:t>
            </a:r>
            <a:r>
              <a:rPr lang="en-US" sz="2400" dirty="0"/>
              <a:t>, and the volume is 7 L. If the volume is changed to 3 L what is the pressure?</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2.3 L</a:t>
            </a:r>
            <a:endParaRPr lang="en-US" sz="3200" baseline="-25000" dirty="0"/>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5 </a:t>
            </a:r>
            <a:r>
              <a:rPr lang="en-US" sz="3200" dirty="0" err="1"/>
              <a:t>atm</a:t>
            </a:r>
            <a:endParaRPr lang="en-US" sz="3200" baseline="-25000" dirty="0"/>
          </a:p>
        </p:txBody>
      </p:sp>
      <p:sp>
        <p:nvSpPr>
          <p:cNvPr id="19" name="TextBox 18"/>
          <p:cNvSpPr txBox="1"/>
          <p:nvPr/>
        </p:nvSpPr>
        <p:spPr>
          <a:xfrm>
            <a:off x="9210904" y="5323722"/>
            <a:ext cx="2066696" cy="584775"/>
          </a:xfrm>
          <a:prstGeom prst="rect">
            <a:avLst/>
          </a:prstGeom>
          <a:noFill/>
        </p:spPr>
        <p:txBody>
          <a:bodyPr wrap="square" rtlCol="0">
            <a:spAutoFit/>
          </a:bodyPr>
          <a:lstStyle/>
          <a:p>
            <a:pPr algn="ctr"/>
            <a:r>
              <a:rPr lang="en-US" sz="3200" dirty="0"/>
              <a:t>2.3 </a:t>
            </a:r>
            <a:r>
              <a:rPr lang="en-US" sz="3200" dirty="0" err="1"/>
              <a:t>atm</a:t>
            </a:r>
            <a:endParaRPr lang="en-US" sz="3200" dirty="0"/>
          </a:p>
        </p:txBody>
      </p:sp>
    </p:spTree>
    <p:extLst>
      <p:ext uri="{BB962C8B-B14F-4D97-AF65-F5344CB8AC3E}">
        <p14:creationId xmlns:p14="http://schemas.microsoft.com/office/powerpoint/2010/main" val="2519285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830997"/>
          </a:xfrm>
          <a:prstGeom prst="rect">
            <a:avLst/>
          </a:prstGeom>
          <a:noFill/>
        </p:spPr>
        <p:txBody>
          <a:bodyPr wrap="square" rtlCol="0">
            <a:spAutoFit/>
          </a:bodyPr>
          <a:lstStyle/>
          <a:p>
            <a:pPr algn="ctr"/>
            <a:r>
              <a:rPr lang="en-US" sz="2400" dirty="0"/>
              <a:t>The pressure of a gas is 1 </a:t>
            </a:r>
            <a:r>
              <a:rPr lang="en-US" sz="2400" dirty="0" err="1"/>
              <a:t>atm</a:t>
            </a:r>
            <a:r>
              <a:rPr lang="en-US" sz="2400" dirty="0"/>
              <a:t>, and the volume is 7 L. If the volume is changed to 3 L what is the pressure?</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2.3 L</a:t>
            </a:r>
            <a:endParaRPr lang="en-US" sz="3200" baseline="-25000" dirty="0"/>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5 </a:t>
            </a:r>
            <a:r>
              <a:rPr lang="en-US" sz="3200" dirty="0" err="1"/>
              <a:t>atm</a:t>
            </a:r>
            <a:endParaRPr lang="en-US" sz="3200" baseline="-25000" dirty="0"/>
          </a:p>
        </p:txBody>
      </p:sp>
      <p:sp>
        <p:nvSpPr>
          <p:cNvPr id="19" name="TextBox 18"/>
          <p:cNvSpPr txBox="1"/>
          <p:nvPr/>
        </p:nvSpPr>
        <p:spPr>
          <a:xfrm>
            <a:off x="9210904" y="5323722"/>
            <a:ext cx="2066696" cy="584775"/>
          </a:xfrm>
          <a:prstGeom prst="rect">
            <a:avLst/>
          </a:prstGeom>
          <a:noFill/>
        </p:spPr>
        <p:txBody>
          <a:bodyPr wrap="square" rtlCol="0">
            <a:spAutoFit/>
          </a:bodyPr>
          <a:lstStyle/>
          <a:p>
            <a:pPr algn="ctr"/>
            <a:r>
              <a:rPr lang="en-US" sz="3200" dirty="0"/>
              <a:t>2.3 </a:t>
            </a:r>
            <a:r>
              <a:rPr lang="en-US" sz="3200" dirty="0" err="1"/>
              <a:t>atm</a:t>
            </a:r>
            <a:endParaRPr lang="en-US" sz="3200" dirty="0"/>
          </a:p>
        </p:txBody>
      </p:sp>
      <p:sp>
        <p:nvSpPr>
          <p:cNvPr id="10" name="Oval 9"/>
          <p:cNvSpPr/>
          <p:nvPr/>
        </p:nvSpPr>
        <p:spPr>
          <a:xfrm>
            <a:off x="8945883" y="382284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344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halved</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Doubled</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If you double the pressure on a gas, what happens to the volume?</a:t>
            </a:r>
          </a:p>
          <a:p>
            <a:pPr algn="ctr"/>
            <a:endParaRPr lang="en-US" sz="2800" dirty="0"/>
          </a:p>
          <a:p>
            <a:pPr algn="ctr"/>
            <a:r>
              <a:rPr lang="en-US" sz="2800" dirty="0"/>
              <a:t>It is… </a:t>
            </a:r>
          </a:p>
        </p:txBody>
      </p:sp>
    </p:spTree>
    <p:extLst>
      <p:ext uri="{BB962C8B-B14F-4D97-AF65-F5344CB8AC3E}">
        <p14:creationId xmlns:p14="http://schemas.microsoft.com/office/powerpoint/2010/main" val="1768291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halved</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Doubled</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If you double the pressure on a gas, what happens to the volume?</a:t>
            </a:r>
          </a:p>
          <a:p>
            <a:pPr algn="ctr"/>
            <a:endParaRPr lang="en-US" sz="2800" dirty="0"/>
          </a:p>
          <a:p>
            <a:pPr algn="ctr"/>
            <a:r>
              <a:rPr lang="en-US" sz="2800" dirty="0"/>
              <a:t>It is… </a:t>
            </a:r>
          </a:p>
        </p:txBody>
      </p:sp>
      <p:sp>
        <p:nvSpPr>
          <p:cNvPr id="8" name="Oval 7"/>
          <p:cNvSpPr/>
          <p:nvPr/>
        </p:nvSpPr>
        <p:spPr>
          <a:xfrm>
            <a:off x="8264775" y="3073217"/>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69959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Charles’ Gas Law</a:t>
            </a:r>
          </a:p>
        </p:txBody>
      </p:sp>
      <p:sp>
        <p:nvSpPr>
          <p:cNvPr id="3" name="Content Placeholder 2"/>
          <p:cNvSpPr>
            <a:spLocks noGrp="1"/>
          </p:cNvSpPr>
          <p:nvPr>
            <p:ph idx="1"/>
          </p:nvPr>
        </p:nvSpPr>
        <p:spPr/>
        <p:txBody>
          <a:bodyPr/>
          <a:lstStyle/>
          <a:p>
            <a:r>
              <a:rPr lang="en-US" dirty="0"/>
              <a:t>The volume and temperature of a gas are directly related</a:t>
            </a:r>
          </a:p>
          <a:p>
            <a:endParaRPr lang="en-US" dirty="0"/>
          </a:p>
          <a:p>
            <a:r>
              <a:rPr lang="en-US" dirty="0"/>
              <a:t>What would the graph look like?</a:t>
            </a:r>
          </a:p>
          <a:p>
            <a:endParaRPr lang="en-US" dirty="0"/>
          </a:p>
          <a:p>
            <a:r>
              <a:rPr lang="en-US" dirty="0"/>
              <a:t>What would the formula be?</a:t>
            </a:r>
          </a:p>
        </p:txBody>
      </p:sp>
    </p:spTree>
    <p:extLst>
      <p:ext uri="{BB962C8B-B14F-4D97-AF65-F5344CB8AC3E}">
        <p14:creationId xmlns:p14="http://schemas.microsoft.com/office/powerpoint/2010/main" val="2902192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425439" y="574040"/>
            <a:ext cx="6563361" cy="1828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Charles’ Gas Law</a:t>
            </a:r>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l="10676" t="-898" r="10378" b="6594"/>
          <a:stretch/>
        </p:blipFill>
        <p:spPr>
          <a:xfrm>
            <a:off x="5913120" y="718829"/>
            <a:ext cx="5831841" cy="5224772"/>
          </a:xfrm>
        </p:spPr>
      </p:pic>
      <p:sp>
        <p:nvSpPr>
          <p:cNvPr id="6" name="Diamond 5"/>
          <p:cNvSpPr/>
          <p:nvPr/>
        </p:nvSpPr>
        <p:spPr>
          <a:xfrm flipH="1" flipV="1">
            <a:off x="7122161" y="4721870"/>
            <a:ext cx="274320" cy="26416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flipV="1">
            <a:off x="6665596" y="4847809"/>
            <a:ext cx="588645" cy="6141"/>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6624956" y="1379232"/>
            <a:ext cx="4225925" cy="40638"/>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10688320" y="1379232"/>
            <a:ext cx="55881" cy="390143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7274563" y="4762510"/>
            <a:ext cx="5078" cy="528323"/>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238241" y="1160789"/>
            <a:ext cx="600076" cy="523220"/>
          </a:xfrm>
          <a:prstGeom prst="rect">
            <a:avLst/>
          </a:prstGeom>
          <a:noFill/>
        </p:spPr>
        <p:txBody>
          <a:bodyPr wrap="square" rtlCol="0">
            <a:spAutoFit/>
          </a:bodyPr>
          <a:lstStyle/>
          <a:p>
            <a:r>
              <a:rPr lang="en-US" sz="2800" dirty="0"/>
              <a:t>V</a:t>
            </a:r>
            <a:r>
              <a:rPr lang="en-US" sz="2800" kern="1200" baseline="-25000" dirty="0">
                <a:solidFill>
                  <a:schemeClr val="tx1"/>
                </a:solidFill>
                <a:latin typeface="+mn-lt"/>
                <a:ea typeface="+mn-ea"/>
                <a:cs typeface="+mn-cs"/>
              </a:rPr>
              <a:t>2</a:t>
            </a:r>
          </a:p>
        </p:txBody>
      </p:sp>
      <p:sp>
        <p:nvSpPr>
          <p:cNvPr id="12" name="TextBox 11"/>
          <p:cNvSpPr txBox="1"/>
          <p:nvPr/>
        </p:nvSpPr>
        <p:spPr>
          <a:xfrm>
            <a:off x="6268720" y="4544069"/>
            <a:ext cx="874395" cy="523220"/>
          </a:xfrm>
          <a:prstGeom prst="rect">
            <a:avLst/>
          </a:prstGeom>
          <a:noFill/>
        </p:spPr>
        <p:txBody>
          <a:bodyPr wrap="square" rtlCol="0">
            <a:spAutoFit/>
          </a:bodyPr>
          <a:lstStyle/>
          <a:p>
            <a:r>
              <a:rPr lang="en-US" sz="2800" dirty="0"/>
              <a:t>V</a:t>
            </a:r>
            <a:r>
              <a:rPr lang="en-US" sz="2800" kern="1200" baseline="-25000" dirty="0">
                <a:solidFill>
                  <a:schemeClr val="tx1"/>
                </a:solidFill>
                <a:latin typeface="+mn-lt"/>
                <a:ea typeface="+mn-ea"/>
                <a:cs typeface="+mn-cs"/>
              </a:rPr>
              <a:t>1</a:t>
            </a:r>
          </a:p>
        </p:txBody>
      </p:sp>
      <p:sp>
        <p:nvSpPr>
          <p:cNvPr id="13" name="TextBox 12"/>
          <p:cNvSpPr txBox="1"/>
          <p:nvPr/>
        </p:nvSpPr>
        <p:spPr>
          <a:xfrm>
            <a:off x="7091680" y="5143509"/>
            <a:ext cx="874395" cy="523220"/>
          </a:xfrm>
          <a:prstGeom prst="rect">
            <a:avLst/>
          </a:prstGeom>
          <a:noFill/>
        </p:spPr>
        <p:txBody>
          <a:bodyPr wrap="square" rtlCol="0">
            <a:spAutoFit/>
          </a:bodyPr>
          <a:lstStyle/>
          <a:p>
            <a:r>
              <a:rPr lang="en-US" sz="2800" dirty="0"/>
              <a:t>T</a:t>
            </a:r>
            <a:r>
              <a:rPr lang="en-US" sz="2800" baseline="-25000" dirty="0"/>
              <a:t>1</a:t>
            </a:r>
            <a:endParaRPr lang="en-US" sz="2800" kern="1200" baseline="-25000" dirty="0">
              <a:solidFill>
                <a:schemeClr val="tx1"/>
              </a:solidFill>
            </a:endParaRPr>
          </a:p>
        </p:txBody>
      </p:sp>
      <p:sp>
        <p:nvSpPr>
          <p:cNvPr id="14" name="TextBox 13"/>
          <p:cNvSpPr txBox="1"/>
          <p:nvPr/>
        </p:nvSpPr>
        <p:spPr>
          <a:xfrm>
            <a:off x="10586720" y="5184149"/>
            <a:ext cx="874395" cy="523220"/>
          </a:xfrm>
          <a:prstGeom prst="rect">
            <a:avLst/>
          </a:prstGeom>
          <a:noFill/>
        </p:spPr>
        <p:txBody>
          <a:bodyPr wrap="square" rtlCol="0">
            <a:spAutoFit/>
          </a:bodyPr>
          <a:lstStyle/>
          <a:p>
            <a:r>
              <a:rPr lang="en-US" sz="2800" dirty="0"/>
              <a:t>T</a:t>
            </a:r>
            <a:r>
              <a:rPr lang="en-US" sz="2800" baseline="-25000" dirty="0"/>
              <a:t>2</a:t>
            </a:r>
            <a:endParaRPr lang="en-US" sz="2800" kern="1200" baseline="-25000" dirty="0">
              <a:solidFill>
                <a:schemeClr val="tx1"/>
              </a:solidFill>
            </a:endParaRPr>
          </a:p>
        </p:txBody>
      </p:sp>
      <p:sp>
        <p:nvSpPr>
          <p:cNvPr id="16" name="Diamond 15"/>
          <p:cNvSpPr/>
          <p:nvPr/>
        </p:nvSpPr>
        <p:spPr>
          <a:xfrm flipH="1" flipV="1">
            <a:off x="10566401" y="1287790"/>
            <a:ext cx="274320" cy="26416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229360" y="2169160"/>
            <a:ext cx="3525520" cy="3108543"/>
          </a:xfrm>
          <a:prstGeom prst="rect">
            <a:avLst/>
          </a:prstGeom>
          <a:noFill/>
        </p:spPr>
        <p:txBody>
          <a:bodyPr wrap="square" rtlCol="0">
            <a:spAutoFit/>
          </a:bodyPr>
          <a:lstStyle/>
          <a:p>
            <a:r>
              <a:rPr lang="en-US" sz="2800" dirty="0"/>
              <a:t>V = T</a:t>
            </a:r>
          </a:p>
          <a:p>
            <a:endParaRPr lang="en-US" sz="2800" kern="1200" dirty="0">
              <a:solidFill>
                <a:schemeClr val="tx1"/>
              </a:solidFill>
            </a:endParaRPr>
          </a:p>
          <a:p>
            <a:r>
              <a:rPr lang="en-US" sz="2800" kern="1200" dirty="0">
                <a:solidFill>
                  <a:schemeClr val="tx1"/>
                </a:solidFill>
              </a:rPr>
              <a:t>V/T = 1</a:t>
            </a:r>
          </a:p>
          <a:p>
            <a:r>
              <a:rPr lang="en-US" sz="2800" dirty="0"/>
              <a:t>V</a:t>
            </a:r>
            <a:r>
              <a:rPr lang="en-US" sz="2800" baseline="-25000" dirty="0"/>
              <a:t>1</a:t>
            </a:r>
            <a:r>
              <a:rPr lang="en-US" sz="2800" dirty="0"/>
              <a:t>/T</a:t>
            </a:r>
            <a:r>
              <a:rPr lang="en-US" sz="2800" baseline="-25000" dirty="0"/>
              <a:t>1</a:t>
            </a:r>
            <a:r>
              <a:rPr lang="en-US" sz="2800" dirty="0"/>
              <a:t> = 1</a:t>
            </a:r>
          </a:p>
          <a:p>
            <a:r>
              <a:rPr lang="en-US" sz="2800" kern="1200" dirty="0">
                <a:solidFill>
                  <a:schemeClr val="tx1"/>
                </a:solidFill>
              </a:rPr>
              <a:t>V</a:t>
            </a:r>
            <a:r>
              <a:rPr lang="en-US" sz="2800" kern="1200" baseline="-25000" dirty="0">
                <a:solidFill>
                  <a:schemeClr val="tx1"/>
                </a:solidFill>
              </a:rPr>
              <a:t>2</a:t>
            </a:r>
            <a:r>
              <a:rPr lang="en-US" sz="2800" kern="1200" dirty="0">
                <a:solidFill>
                  <a:schemeClr val="tx1"/>
                </a:solidFill>
              </a:rPr>
              <a:t>/T</a:t>
            </a:r>
            <a:r>
              <a:rPr lang="en-US" sz="2800" kern="1200" baseline="-25000" dirty="0">
                <a:solidFill>
                  <a:schemeClr val="tx1"/>
                </a:solidFill>
              </a:rPr>
              <a:t>2</a:t>
            </a:r>
            <a:r>
              <a:rPr lang="en-US" sz="2800" kern="1200" dirty="0">
                <a:solidFill>
                  <a:schemeClr val="tx1"/>
                </a:solidFill>
              </a:rPr>
              <a:t> = 1</a:t>
            </a:r>
          </a:p>
          <a:p>
            <a:endParaRPr lang="en-US" sz="2800" dirty="0"/>
          </a:p>
          <a:p>
            <a:r>
              <a:rPr lang="en-US" sz="2800" kern="1200" dirty="0">
                <a:solidFill>
                  <a:schemeClr val="tx1"/>
                </a:solidFill>
              </a:rPr>
              <a:t>V</a:t>
            </a:r>
            <a:r>
              <a:rPr lang="en-US" sz="2800" kern="1200" baseline="-25000" dirty="0">
                <a:solidFill>
                  <a:schemeClr val="tx1"/>
                </a:solidFill>
              </a:rPr>
              <a:t>1</a:t>
            </a:r>
            <a:r>
              <a:rPr lang="en-US" sz="2800" kern="1200" dirty="0">
                <a:solidFill>
                  <a:schemeClr val="tx1"/>
                </a:solidFill>
              </a:rPr>
              <a:t> / T</a:t>
            </a:r>
            <a:r>
              <a:rPr lang="en-US" sz="2800" kern="1200" baseline="-25000" dirty="0">
                <a:solidFill>
                  <a:schemeClr val="tx1"/>
                </a:solidFill>
              </a:rPr>
              <a:t>1</a:t>
            </a:r>
            <a:r>
              <a:rPr lang="en-US" sz="2800" kern="1200" dirty="0">
                <a:solidFill>
                  <a:schemeClr val="tx1"/>
                </a:solidFill>
              </a:rPr>
              <a:t> =  V</a:t>
            </a:r>
            <a:r>
              <a:rPr lang="en-US" sz="2800" kern="1200" baseline="-25000" dirty="0">
                <a:solidFill>
                  <a:schemeClr val="tx1"/>
                </a:solidFill>
              </a:rPr>
              <a:t>2</a:t>
            </a:r>
            <a:r>
              <a:rPr lang="en-US" sz="2800" dirty="0"/>
              <a:t> / T</a:t>
            </a:r>
            <a:r>
              <a:rPr lang="en-US" sz="2800" baseline="-25000" dirty="0"/>
              <a:t>2</a:t>
            </a:r>
            <a:endParaRPr lang="en-US" sz="2800" kern="1200" baseline="-25000" dirty="0">
              <a:solidFill>
                <a:schemeClr val="tx1"/>
              </a:solidFill>
            </a:endParaRPr>
          </a:p>
        </p:txBody>
      </p:sp>
    </p:spTree>
    <p:extLst>
      <p:ext uri="{BB962C8B-B14F-4D97-AF65-F5344CB8AC3E}">
        <p14:creationId xmlns:p14="http://schemas.microsoft.com/office/powerpoint/2010/main" val="1952256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Importance of an Absolute Scale</a:t>
            </a:r>
          </a:p>
        </p:txBody>
      </p:sp>
      <p:sp>
        <p:nvSpPr>
          <p:cNvPr id="3" name="Content Placeholder 2"/>
          <p:cNvSpPr>
            <a:spLocks noGrp="1"/>
          </p:cNvSpPr>
          <p:nvPr>
            <p:ph idx="1"/>
          </p:nvPr>
        </p:nvSpPr>
        <p:spPr>
          <a:xfrm>
            <a:off x="335280" y="1845734"/>
            <a:ext cx="11856720" cy="4656666"/>
          </a:xfrm>
        </p:spPr>
        <p:txBody>
          <a:bodyPr>
            <a:normAutofit/>
          </a:bodyPr>
          <a:lstStyle/>
          <a:p>
            <a:r>
              <a:rPr lang="en-US" dirty="0"/>
              <a:t>Volume is measured in absolute scales, no matter how you measure it, no matter what scale you choose, there can never be negative volume. It just doesn’t make sense.</a:t>
            </a:r>
          </a:p>
          <a:p>
            <a:endParaRPr lang="en-US" sz="300" dirty="0"/>
          </a:p>
          <a:p>
            <a:r>
              <a:rPr lang="en-US" dirty="0"/>
              <a:t>Temperature is a different story. Fahrenheit and Celsius are not absolute scales, they can be negative. Kelvin is an absolute scale. 0 Kelvin means that there is no atomic motion at all, there is zero kinetic energy. </a:t>
            </a:r>
          </a:p>
          <a:p>
            <a:endParaRPr lang="en-US" sz="300" dirty="0"/>
          </a:p>
          <a:p>
            <a:r>
              <a:rPr lang="en-US" dirty="0"/>
              <a:t>When we compare volume and temperature using gas laws, we need to make sure that we use kelvin as our temperature. So we are using two absolute scales in our calculations. </a:t>
            </a:r>
          </a:p>
          <a:p>
            <a:endParaRPr lang="en-US" dirty="0"/>
          </a:p>
          <a:p>
            <a:r>
              <a:rPr lang="en-US" dirty="0"/>
              <a:t>BOTTOM LINE:    T has to ALWAYS be in Kelvin.</a:t>
            </a:r>
          </a:p>
        </p:txBody>
      </p:sp>
    </p:spTree>
    <p:extLst>
      <p:ext uri="{BB962C8B-B14F-4D97-AF65-F5344CB8AC3E}">
        <p14:creationId xmlns:p14="http://schemas.microsoft.com/office/powerpoint/2010/main" val="2592495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830997"/>
          </a:xfrm>
          <a:prstGeom prst="rect">
            <a:avLst/>
          </a:prstGeom>
          <a:noFill/>
        </p:spPr>
        <p:txBody>
          <a:bodyPr wrap="square" rtlCol="0">
            <a:spAutoFit/>
          </a:bodyPr>
          <a:lstStyle/>
          <a:p>
            <a:pPr algn="ctr"/>
            <a:r>
              <a:rPr lang="en-US" sz="2400" dirty="0"/>
              <a:t>The temperature of a gas is 60 K, and the volume is 3 L. If the volume is changed to 7 L what is the new temperature?</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60 C</a:t>
            </a:r>
            <a:endParaRPr lang="en-US" sz="3200" baseline="-25000" dirty="0"/>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- 133 C</a:t>
            </a:r>
            <a:endParaRPr lang="en-US" sz="3200" baseline="-25000" dirty="0"/>
          </a:p>
        </p:txBody>
      </p:sp>
      <p:sp>
        <p:nvSpPr>
          <p:cNvPr id="19" name="TextBox 18"/>
          <p:cNvSpPr txBox="1"/>
          <p:nvPr/>
        </p:nvSpPr>
        <p:spPr>
          <a:xfrm>
            <a:off x="9210904" y="5323722"/>
            <a:ext cx="2066696" cy="584775"/>
          </a:xfrm>
          <a:prstGeom prst="rect">
            <a:avLst/>
          </a:prstGeom>
          <a:noFill/>
        </p:spPr>
        <p:txBody>
          <a:bodyPr wrap="square" rtlCol="0">
            <a:spAutoFit/>
          </a:bodyPr>
          <a:lstStyle/>
          <a:p>
            <a:pPr algn="ctr"/>
            <a:r>
              <a:rPr lang="en-US" sz="3200" dirty="0"/>
              <a:t>140 C</a:t>
            </a:r>
          </a:p>
        </p:txBody>
      </p:sp>
    </p:spTree>
    <p:extLst>
      <p:ext uri="{BB962C8B-B14F-4D97-AF65-F5344CB8AC3E}">
        <p14:creationId xmlns:p14="http://schemas.microsoft.com/office/powerpoint/2010/main" val="1712620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830997"/>
          </a:xfrm>
          <a:prstGeom prst="rect">
            <a:avLst/>
          </a:prstGeom>
          <a:noFill/>
        </p:spPr>
        <p:txBody>
          <a:bodyPr wrap="square" rtlCol="0">
            <a:spAutoFit/>
          </a:bodyPr>
          <a:lstStyle/>
          <a:p>
            <a:pPr algn="ctr"/>
            <a:r>
              <a:rPr lang="en-US" sz="2400" dirty="0"/>
              <a:t>The temperature of a gas is 60 K, and the volume is 3 L. If the volume is changed to 7 L what is the new temperature?</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60 C</a:t>
            </a:r>
            <a:endParaRPr lang="en-US" sz="3200" baseline="-25000" dirty="0"/>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- 133 C</a:t>
            </a:r>
            <a:endParaRPr lang="en-US" sz="3200" baseline="-25000" dirty="0"/>
          </a:p>
        </p:txBody>
      </p:sp>
      <p:sp>
        <p:nvSpPr>
          <p:cNvPr id="19" name="TextBox 18"/>
          <p:cNvSpPr txBox="1"/>
          <p:nvPr/>
        </p:nvSpPr>
        <p:spPr>
          <a:xfrm>
            <a:off x="9210904" y="5323722"/>
            <a:ext cx="2066696" cy="584775"/>
          </a:xfrm>
          <a:prstGeom prst="rect">
            <a:avLst/>
          </a:prstGeom>
          <a:noFill/>
        </p:spPr>
        <p:txBody>
          <a:bodyPr wrap="square" rtlCol="0">
            <a:spAutoFit/>
          </a:bodyPr>
          <a:lstStyle/>
          <a:p>
            <a:pPr algn="ctr"/>
            <a:r>
              <a:rPr lang="en-US" sz="3200" dirty="0"/>
              <a:t>140 C</a:t>
            </a:r>
          </a:p>
        </p:txBody>
      </p:sp>
      <p:sp>
        <p:nvSpPr>
          <p:cNvPr id="10" name="Oval 9"/>
          <p:cNvSpPr/>
          <p:nvPr/>
        </p:nvSpPr>
        <p:spPr>
          <a:xfrm>
            <a:off x="4938433" y="3748677"/>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3414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Kinetic Molecular Theory (KMT)</a:t>
            </a:r>
          </a:p>
        </p:txBody>
      </p:sp>
      <p:sp>
        <p:nvSpPr>
          <p:cNvPr id="3" name="Content Placeholder 2"/>
          <p:cNvSpPr>
            <a:spLocks noGrp="1"/>
          </p:cNvSpPr>
          <p:nvPr>
            <p:ph idx="1"/>
          </p:nvPr>
        </p:nvSpPr>
        <p:spPr>
          <a:xfrm>
            <a:off x="345440" y="1845734"/>
            <a:ext cx="11399520" cy="4023360"/>
          </a:xfrm>
        </p:spPr>
        <p:txBody>
          <a:bodyPr>
            <a:normAutofit/>
          </a:bodyPr>
          <a:lstStyle/>
          <a:p>
            <a:r>
              <a:rPr lang="en-US" dirty="0"/>
              <a:t>The KMT is a model for how gases should behave. It is also called the ideal gas laws. Some of these may sound familiar.</a:t>
            </a:r>
          </a:p>
          <a:p>
            <a:endParaRPr lang="en-US" sz="900" dirty="0"/>
          </a:p>
          <a:p>
            <a:r>
              <a:rPr lang="en-US" dirty="0"/>
              <a:t>1. The particles of a gas are in continuous random motion.</a:t>
            </a:r>
          </a:p>
          <a:p>
            <a:r>
              <a:rPr lang="en-US" dirty="0"/>
              <a:t>2. Energy is transferred between colliding particles, while total energy remains constant.</a:t>
            </a:r>
          </a:p>
          <a:p>
            <a:r>
              <a:rPr lang="en-US" dirty="0"/>
              <a:t>3. The volume of gas particles is negligible compared to the container they are in.</a:t>
            </a:r>
          </a:p>
          <a:p>
            <a:r>
              <a:rPr lang="en-US" dirty="0"/>
              <a:t>4. Gas particles have no force of attraction for each other.</a:t>
            </a:r>
          </a:p>
        </p:txBody>
      </p:sp>
    </p:spTree>
    <p:extLst>
      <p:ext uri="{BB962C8B-B14F-4D97-AF65-F5344CB8AC3E}">
        <p14:creationId xmlns:p14="http://schemas.microsoft.com/office/powerpoint/2010/main" val="2396421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halved</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Doubled</a:t>
            </a:r>
          </a:p>
        </p:txBody>
      </p:sp>
      <p:sp>
        <p:nvSpPr>
          <p:cNvPr id="9" name="TextBox 8"/>
          <p:cNvSpPr txBox="1"/>
          <p:nvPr/>
        </p:nvSpPr>
        <p:spPr>
          <a:xfrm>
            <a:off x="0" y="1924959"/>
            <a:ext cx="12192000" cy="1384995"/>
          </a:xfrm>
          <a:prstGeom prst="rect">
            <a:avLst/>
          </a:prstGeom>
          <a:noFill/>
        </p:spPr>
        <p:txBody>
          <a:bodyPr wrap="square" rtlCol="0">
            <a:spAutoFit/>
          </a:bodyPr>
          <a:lstStyle/>
          <a:p>
            <a:pPr algn="ctr"/>
            <a:r>
              <a:rPr lang="en-US" sz="2800" dirty="0"/>
              <a:t>If you double the volume of a gas, what happens to the temperature? </a:t>
            </a:r>
          </a:p>
          <a:p>
            <a:pPr algn="ctr"/>
            <a:endParaRPr lang="en-US" sz="2800" dirty="0"/>
          </a:p>
          <a:p>
            <a:pPr algn="ctr"/>
            <a:r>
              <a:rPr lang="en-US" sz="2800" dirty="0"/>
              <a:t>It is… </a:t>
            </a:r>
          </a:p>
        </p:txBody>
      </p:sp>
    </p:spTree>
    <p:extLst>
      <p:ext uri="{BB962C8B-B14F-4D97-AF65-F5344CB8AC3E}">
        <p14:creationId xmlns:p14="http://schemas.microsoft.com/office/powerpoint/2010/main" val="31995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halved</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Doubled</a:t>
            </a:r>
          </a:p>
        </p:txBody>
      </p:sp>
      <p:sp>
        <p:nvSpPr>
          <p:cNvPr id="9" name="TextBox 8"/>
          <p:cNvSpPr txBox="1"/>
          <p:nvPr/>
        </p:nvSpPr>
        <p:spPr>
          <a:xfrm>
            <a:off x="0" y="1924959"/>
            <a:ext cx="12192000" cy="1384995"/>
          </a:xfrm>
          <a:prstGeom prst="rect">
            <a:avLst/>
          </a:prstGeom>
          <a:noFill/>
        </p:spPr>
        <p:txBody>
          <a:bodyPr wrap="square" rtlCol="0">
            <a:spAutoFit/>
          </a:bodyPr>
          <a:lstStyle/>
          <a:p>
            <a:pPr algn="ctr"/>
            <a:r>
              <a:rPr lang="en-US" sz="2800" dirty="0"/>
              <a:t>If you double the volume of a gas, what happens to the temperature? </a:t>
            </a:r>
          </a:p>
          <a:p>
            <a:pPr algn="ctr"/>
            <a:endParaRPr lang="en-US" sz="2800" dirty="0"/>
          </a:p>
          <a:p>
            <a:pPr algn="ctr"/>
            <a:r>
              <a:rPr lang="en-US" sz="2800" dirty="0"/>
              <a:t>It is… </a:t>
            </a:r>
          </a:p>
        </p:txBody>
      </p:sp>
      <p:sp>
        <p:nvSpPr>
          <p:cNvPr id="8" name="Oval 7"/>
          <p:cNvSpPr/>
          <p:nvPr/>
        </p:nvSpPr>
        <p:spPr>
          <a:xfrm>
            <a:off x="1579883" y="3093537"/>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6741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Gay-Lussac’s Gas Law</a:t>
            </a:r>
          </a:p>
        </p:txBody>
      </p:sp>
      <p:sp>
        <p:nvSpPr>
          <p:cNvPr id="3" name="Content Placeholder 2"/>
          <p:cNvSpPr>
            <a:spLocks noGrp="1"/>
          </p:cNvSpPr>
          <p:nvPr>
            <p:ph idx="1"/>
          </p:nvPr>
        </p:nvSpPr>
        <p:spPr/>
        <p:txBody>
          <a:bodyPr/>
          <a:lstStyle/>
          <a:p>
            <a:r>
              <a:rPr lang="en-US" dirty="0"/>
              <a:t>The pressure and temperature of a gas are directly related</a:t>
            </a:r>
          </a:p>
          <a:p>
            <a:endParaRPr lang="en-US" dirty="0"/>
          </a:p>
          <a:p>
            <a:r>
              <a:rPr lang="en-US" dirty="0"/>
              <a:t>What would the graph look like?</a:t>
            </a:r>
          </a:p>
          <a:p>
            <a:endParaRPr lang="en-US" dirty="0"/>
          </a:p>
          <a:p>
            <a:r>
              <a:rPr lang="en-US" dirty="0"/>
              <a:t>What would the formula be?</a:t>
            </a:r>
          </a:p>
        </p:txBody>
      </p:sp>
    </p:spTree>
    <p:extLst>
      <p:ext uri="{BB962C8B-B14F-4D97-AF65-F5344CB8AC3E}">
        <p14:creationId xmlns:p14="http://schemas.microsoft.com/office/powerpoint/2010/main" val="20593032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425439" y="574040"/>
            <a:ext cx="6563361" cy="1828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8655" y="1160789"/>
            <a:ext cx="5682864" cy="4931822"/>
          </a:xfrm>
          <a:prstGeom prst="rect">
            <a:avLst/>
          </a:prstGeom>
        </p:spPr>
      </p:pic>
      <p:sp>
        <p:nvSpPr>
          <p:cNvPr id="2" name="Title 1"/>
          <p:cNvSpPr>
            <a:spLocks noGrp="1"/>
          </p:cNvSpPr>
          <p:nvPr>
            <p:ph type="title"/>
          </p:nvPr>
        </p:nvSpPr>
        <p:spPr/>
        <p:txBody>
          <a:bodyPr/>
          <a:lstStyle/>
          <a:p>
            <a:r>
              <a:rPr lang="en-US" dirty="0"/>
              <a:t>Gay </a:t>
            </a:r>
            <a:r>
              <a:rPr lang="en-US" dirty="0" err="1"/>
              <a:t>Lussac’s</a:t>
            </a:r>
            <a:r>
              <a:rPr lang="en-US" dirty="0"/>
              <a:t> Gas Law</a:t>
            </a:r>
          </a:p>
        </p:txBody>
      </p:sp>
      <p:sp>
        <p:nvSpPr>
          <p:cNvPr id="6" name="Diamond 5"/>
          <p:cNvSpPr/>
          <p:nvPr/>
        </p:nvSpPr>
        <p:spPr>
          <a:xfrm flipH="1" flipV="1">
            <a:off x="7996236" y="4503427"/>
            <a:ext cx="274320" cy="26416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p:cNvCxnSpPr/>
          <p:nvPr/>
        </p:nvCxnSpPr>
        <p:spPr>
          <a:xfrm flipV="1">
            <a:off x="6272461" y="4629367"/>
            <a:ext cx="1855855" cy="614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6517640" y="1933798"/>
            <a:ext cx="4225925" cy="40638"/>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10581004" y="1933798"/>
            <a:ext cx="55881" cy="390143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endCxn id="6" idx="0"/>
          </p:cNvCxnSpPr>
          <p:nvPr/>
        </p:nvCxnSpPr>
        <p:spPr>
          <a:xfrm flipV="1">
            <a:off x="8117523" y="4767587"/>
            <a:ext cx="15873" cy="1038024"/>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130925" y="1715355"/>
            <a:ext cx="600076" cy="523220"/>
          </a:xfrm>
          <a:prstGeom prst="rect">
            <a:avLst/>
          </a:prstGeom>
          <a:noFill/>
        </p:spPr>
        <p:txBody>
          <a:bodyPr wrap="square" rtlCol="0">
            <a:spAutoFit/>
          </a:bodyPr>
          <a:lstStyle/>
          <a:p>
            <a:r>
              <a:rPr lang="en-US" sz="2800" dirty="0"/>
              <a:t>P</a:t>
            </a:r>
            <a:r>
              <a:rPr lang="en-US" sz="2800" kern="1200" baseline="-25000" dirty="0">
                <a:solidFill>
                  <a:schemeClr val="tx1"/>
                </a:solidFill>
                <a:latin typeface="+mn-lt"/>
                <a:ea typeface="+mn-ea"/>
                <a:cs typeface="+mn-cs"/>
              </a:rPr>
              <a:t>2</a:t>
            </a:r>
          </a:p>
        </p:txBody>
      </p:sp>
      <p:sp>
        <p:nvSpPr>
          <p:cNvPr id="12" name="TextBox 11"/>
          <p:cNvSpPr txBox="1"/>
          <p:nvPr/>
        </p:nvSpPr>
        <p:spPr>
          <a:xfrm>
            <a:off x="5836978" y="4367757"/>
            <a:ext cx="874395" cy="523220"/>
          </a:xfrm>
          <a:prstGeom prst="rect">
            <a:avLst/>
          </a:prstGeom>
          <a:noFill/>
        </p:spPr>
        <p:txBody>
          <a:bodyPr wrap="square" rtlCol="0">
            <a:spAutoFit/>
          </a:bodyPr>
          <a:lstStyle/>
          <a:p>
            <a:r>
              <a:rPr lang="en-US" sz="2800" dirty="0"/>
              <a:t>P</a:t>
            </a:r>
            <a:r>
              <a:rPr lang="en-US" sz="2800" kern="1200" baseline="-25000" dirty="0">
                <a:solidFill>
                  <a:schemeClr val="tx1"/>
                </a:solidFill>
                <a:latin typeface="+mn-lt"/>
                <a:ea typeface="+mn-ea"/>
                <a:cs typeface="+mn-cs"/>
              </a:rPr>
              <a:t>1</a:t>
            </a:r>
          </a:p>
        </p:txBody>
      </p:sp>
      <p:sp>
        <p:nvSpPr>
          <p:cNvPr id="13" name="TextBox 12"/>
          <p:cNvSpPr txBox="1"/>
          <p:nvPr/>
        </p:nvSpPr>
        <p:spPr>
          <a:xfrm>
            <a:off x="7911055" y="5745488"/>
            <a:ext cx="511586" cy="523220"/>
          </a:xfrm>
          <a:prstGeom prst="rect">
            <a:avLst/>
          </a:prstGeom>
          <a:noFill/>
        </p:spPr>
        <p:txBody>
          <a:bodyPr wrap="square" rtlCol="0">
            <a:spAutoFit/>
          </a:bodyPr>
          <a:lstStyle/>
          <a:p>
            <a:r>
              <a:rPr lang="en-US" sz="2800" dirty="0"/>
              <a:t>T</a:t>
            </a:r>
            <a:r>
              <a:rPr lang="en-US" sz="2800" baseline="-25000" dirty="0"/>
              <a:t>1</a:t>
            </a:r>
            <a:endParaRPr lang="en-US" sz="2800" kern="1200" baseline="-25000" dirty="0">
              <a:solidFill>
                <a:schemeClr val="tx1"/>
              </a:solidFill>
            </a:endParaRPr>
          </a:p>
        </p:txBody>
      </p:sp>
      <p:sp>
        <p:nvSpPr>
          <p:cNvPr id="14" name="TextBox 13"/>
          <p:cNvSpPr txBox="1"/>
          <p:nvPr/>
        </p:nvSpPr>
        <p:spPr>
          <a:xfrm>
            <a:off x="10479404" y="5738715"/>
            <a:ext cx="874395" cy="523220"/>
          </a:xfrm>
          <a:prstGeom prst="rect">
            <a:avLst/>
          </a:prstGeom>
          <a:noFill/>
        </p:spPr>
        <p:txBody>
          <a:bodyPr wrap="square" rtlCol="0">
            <a:spAutoFit/>
          </a:bodyPr>
          <a:lstStyle/>
          <a:p>
            <a:r>
              <a:rPr lang="en-US" sz="2800" dirty="0"/>
              <a:t>T</a:t>
            </a:r>
            <a:r>
              <a:rPr lang="en-US" sz="2800" baseline="-25000" dirty="0"/>
              <a:t>2</a:t>
            </a:r>
            <a:endParaRPr lang="en-US" sz="2800" kern="1200" baseline="-25000" dirty="0">
              <a:solidFill>
                <a:schemeClr val="tx1"/>
              </a:solidFill>
            </a:endParaRPr>
          </a:p>
        </p:txBody>
      </p:sp>
      <p:sp>
        <p:nvSpPr>
          <p:cNvPr id="16" name="Diamond 15"/>
          <p:cNvSpPr/>
          <p:nvPr/>
        </p:nvSpPr>
        <p:spPr>
          <a:xfrm flipH="1" flipV="1">
            <a:off x="10459085" y="1842356"/>
            <a:ext cx="274320" cy="26416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229360" y="2169160"/>
            <a:ext cx="3525520" cy="3108543"/>
          </a:xfrm>
          <a:prstGeom prst="rect">
            <a:avLst/>
          </a:prstGeom>
          <a:noFill/>
        </p:spPr>
        <p:txBody>
          <a:bodyPr wrap="square" rtlCol="0">
            <a:spAutoFit/>
          </a:bodyPr>
          <a:lstStyle/>
          <a:p>
            <a:r>
              <a:rPr lang="en-US" sz="2800" dirty="0"/>
              <a:t>P = T</a:t>
            </a:r>
          </a:p>
          <a:p>
            <a:endParaRPr lang="en-US" sz="2800" kern="1200" dirty="0">
              <a:solidFill>
                <a:schemeClr val="tx1"/>
              </a:solidFill>
            </a:endParaRPr>
          </a:p>
          <a:p>
            <a:r>
              <a:rPr lang="en-US" sz="2800" kern="1200" dirty="0">
                <a:solidFill>
                  <a:schemeClr val="tx1"/>
                </a:solidFill>
              </a:rPr>
              <a:t>P/T = 1</a:t>
            </a:r>
          </a:p>
          <a:p>
            <a:r>
              <a:rPr lang="en-US" sz="2800" dirty="0"/>
              <a:t>P</a:t>
            </a:r>
            <a:r>
              <a:rPr lang="en-US" sz="2800" baseline="-25000" dirty="0"/>
              <a:t>1</a:t>
            </a:r>
            <a:r>
              <a:rPr lang="en-US" sz="2800" dirty="0"/>
              <a:t>/T</a:t>
            </a:r>
            <a:r>
              <a:rPr lang="en-US" sz="2800" baseline="-25000" dirty="0"/>
              <a:t>1</a:t>
            </a:r>
            <a:r>
              <a:rPr lang="en-US" sz="2800" dirty="0"/>
              <a:t> = 1</a:t>
            </a:r>
          </a:p>
          <a:p>
            <a:r>
              <a:rPr lang="en-US" sz="2800" dirty="0"/>
              <a:t>P</a:t>
            </a:r>
            <a:r>
              <a:rPr lang="en-US" sz="2800" kern="1200" baseline="-25000" dirty="0">
                <a:solidFill>
                  <a:schemeClr val="tx1"/>
                </a:solidFill>
              </a:rPr>
              <a:t>2</a:t>
            </a:r>
            <a:r>
              <a:rPr lang="en-US" sz="2800" kern="1200" dirty="0">
                <a:solidFill>
                  <a:schemeClr val="tx1"/>
                </a:solidFill>
              </a:rPr>
              <a:t>/T</a:t>
            </a:r>
            <a:r>
              <a:rPr lang="en-US" sz="2800" kern="1200" baseline="-25000" dirty="0">
                <a:solidFill>
                  <a:schemeClr val="tx1"/>
                </a:solidFill>
              </a:rPr>
              <a:t>2</a:t>
            </a:r>
            <a:r>
              <a:rPr lang="en-US" sz="2800" kern="1200" dirty="0">
                <a:solidFill>
                  <a:schemeClr val="tx1"/>
                </a:solidFill>
              </a:rPr>
              <a:t> = 1</a:t>
            </a:r>
          </a:p>
          <a:p>
            <a:endParaRPr lang="en-US" sz="2800" dirty="0"/>
          </a:p>
          <a:p>
            <a:r>
              <a:rPr lang="en-US" sz="2800" dirty="0"/>
              <a:t>P</a:t>
            </a:r>
            <a:r>
              <a:rPr lang="en-US" sz="2800" kern="1200" baseline="-25000" dirty="0">
                <a:solidFill>
                  <a:schemeClr val="tx1"/>
                </a:solidFill>
              </a:rPr>
              <a:t>1</a:t>
            </a:r>
            <a:r>
              <a:rPr lang="en-US" sz="2800" kern="1200" dirty="0">
                <a:solidFill>
                  <a:schemeClr val="tx1"/>
                </a:solidFill>
              </a:rPr>
              <a:t> / T</a:t>
            </a:r>
            <a:r>
              <a:rPr lang="en-US" sz="2800" kern="1200" baseline="-25000" dirty="0">
                <a:solidFill>
                  <a:schemeClr val="tx1"/>
                </a:solidFill>
              </a:rPr>
              <a:t>1</a:t>
            </a:r>
            <a:r>
              <a:rPr lang="en-US" sz="2800" kern="1200" dirty="0">
                <a:solidFill>
                  <a:schemeClr val="tx1"/>
                </a:solidFill>
              </a:rPr>
              <a:t> =  P</a:t>
            </a:r>
            <a:r>
              <a:rPr lang="en-US" sz="2800" kern="1200" baseline="-25000" dirty="0">
                <a:solidFill>
                  <a:schemeClr val="tx1"/>
                </a:solidFill>
              </a:rPr>
              <a:t>2</a:t>
            </a:r>
            <a:r>
              <a:rPr lang="en-US" sz="2800" dirty="0"/>
              <a:t> / T</a:t>
            </a:r>
            <a:r>
              <a:rPr lang="en-US" sz="2800" baseline="-25000" dirty="0"/>
              <a:t>2</a:t>
            </a:r>
            <a:endParaRPr lang="en-US" sz="2800" kern="1200" baseline="-25000" dirty="0">
              <a:solidFill>
                <a:schemeClr val="tx1"/>
              </a:solidFill>
            </a:endParaRPr>
          </a:p>
        </p:txBody>
      </p:sp>
    </p:spTree>
    <p:extLst>
      <p:ext uri="{BB962C8B-B14F-4D97-AF65-F5344CB8AC3E}">
        <p14:creationId xmlns:p14="http://schemas.microsoft.com/office/powerpoint/2010/main" val="12233452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Avogadro’s Law</a:t>
            </a:r>
          </a:p>
        </p:txBody>
      </p:sp>
      <p:sp>
        <p:nvSpPr>
          <p:cNvPr id="3" name="Content Placeholder 2"/>
          <p:cNvSpPr>
            <a:spLocks noGrp="1"/>
          </p:cNvSpPr>
          <p:nvPr>
            <p:ph idx="1"/>
          </p:nvPr>
        </p:nvSpPr>
        <p:spPr/>
        <p:txBody>
          <a:bodyPr/>
          <a:lstStyle/>
          <a:p>
            <a:endParaRPr lang="en-US" dirty="0"/>
          </a:p>
          <a:p>
            <a:pPr marL="0" indent="0">
              <a:buNone/>
            </a:pPr>
            <a:r>
              <a:rPr lang="en-US" dirty="0"/>
              <a:t>Avogadro stated that any time two gases have the same pressure, temperature, and volume have the same number of particles. </a:t>
            </a:r>
          </a:p>
          <a:p>
            <a:endParaRPr lang="en-US" dirty="0"/>
          </a:p>
          <a:p>
            <a:r>
              <a:rPr lang="en-US" dirty="0"/>
              <a:t>He also said that one mole of gas could be contained in 22.4 Liters.</a:t>
            </a:r>
          </a:p>
          <a:p>
            <a:endParaRPr lang="en-US" dirty="0"/>
          </a:p>
          <a:p>
            <a:endParaRPr lang="en-US" dirty="0"/>
          </a:p>
        </p:txBody>
      </p:sp>
    </p:spTree>
    <p:extLst>
      <p:ext uri="{BB962C8B-B14F-4D97-AF65-F5344CB8AC3E}">
        <p14:creationId xmlns:p14="http://schemas.microsoft.com/office/powerpoint/2010/main" val="12084547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The total quantity of molecules contained in 5.6 L of a gas at STP is</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a:t>	1.0 mole 		0.75 mole		 0.50 mole		     0.25 mole</a:t>
            </a:r>
            <a:endParaRPr lang="en-US" sz="2800" baseline="-25000" dirty="0"/>
          </a:p>
        </p:txBody>
      </p:sp>
    </p:spTree>
    <p:extLst>
      <p:ext uri="{BB962C8B-B14F-4D97-AF65-F5344CB8AC3E}">
        <p14:creationId xmlns:p14="http://schemas.microsoft.com/office/powerpoint/2010/main" val="31857485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The total quantity of molecules contained in 5.6 L of a gas at STP is</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a:t>	1.0 mole 		0.75 mole		 0.50 mole		     0.25 mole</a:t>
            </a:r>
            <a:endParaRPr lang="en-US" sz="2800" baseline="-25000" dirty="0"/>
          </a:p>
        </p:txBody>
      </p:sp>
      <p:sp>
        <p:nvSpPr>
          <p:cNvPr id="13" name="Oval 12"/>
          <p:cNvSpPr/>
          <p:nvPr/>
        </p:nvSpPr>
        <p:spPr>
          <a:xfrm>
            <a:off x="9089995" y="41678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1285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Combined Gas Law</a:t>
            </a:r>
          </a:p>
        </p:txBody>
      </p:sp>
      <p:sp>
        <p:nvSpPr>
          <p:cNvPr id="3" name="Content Placeholder 2"/>
          <p:cNvSpPr>
            <a:spLocks noGrp="1"/>
          </p:cNvSpPr>
          <p:nvPr>
            <p:ph idx="1"/>
          </p:nvPr>
        </p:nvSpPr>
        <p:spPr>
          <a:xfrm>
            <a:off x="0" y="1737360"/>
            <a:ext cx="12192000" cy="4023360"/>
          </a:xfrm>
        </p:spPr>
        <p:txBody>
          <a:bodyPr/>
          <a:lstStyle/>
          <a:p>
            <a:r>
              <a:rPr lang="en-US" dirty="0"/>
              <a:t>This formula takes the three laws and combines them together for the ultimate gas law (almost). It can be used instead of the other formulas for any problem, if you take out the factor that is left constant. Located (for your convenience) on Table T</a:t>
            </a:r>
          </a:p>
          <a:p>
            <a:endParaRPr lang="en-US" dirty="0"/>
          </a:p>
        </p:txBody>
      </p:sp>
    </p:spTree>
    <p:extLst>
      <p:ext uri="{BB962C8B-B14F-4D97-AF65-F5344CB8AC3E}">
        <p14:creationId xmlns:p14="http://schemas.microsoft.com/office/powerpoint/2010/main" val="21907616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C2DA3-9747-4CEA-812E-7888C932DBAA}"/>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15CBE854-6BF1-4F42-B57A-7BCB36608490}"/>
              </a:ext>
            </a:extLst>
          </p:cNvPr>
          <p:cNvSpPr>
            <a:spLocks noGrp="1"/>
          </p:cNvSpPr>
          <p:nvPr>
            <p:ph idx="1"/>
          </p:nvPr>
        </p:nvSpPr>
        <p:spPr>
          <a:xfrm>
            <a:off x="0" y="1845734"/>
            <a:ext cx="12192000" cy="4023360"/>
          </a:xfrm>
        </p:spPr>
        <p:txBody>
          <a:bodyPr>
            <a:normAutofit/>
          </a:bodyPr>
          <a:lstStyle/>
          <a:p>
            <a:r>
              <a:rPr lang="en-US" dirty="0"/>
              <a:t>I have an unknown volume of gas held at a temperature of 115 K in a container with a pressure of 60.0 atm.  If by increasing the temperature to 225 K and decreasing the pressure to 30.0 atm causes the volume of the gas to be 25 liters, how many liters of gas did I start with?</a:t>
            </a:r>
          </a:p>
          <a:p>
            <a:endParaRPr lang="en-US" dirty="0"/>
          </a:p>
        </p:txBody>
      </p:sp>
    </p:spTree>
    <p:extLst>
      <p:ext uri="{BB962C8B-B14F-4D97-AF65-F5344CB8AC3E}">
        <p14:creationId xmlns:p14="http://schemas.microsoft.com/office/powerpoint/2010/main" val="40337280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C2DA3-9747-4CEA-812E-7888C932DBAA}"/>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15CBE854-6BF1-4F42-B57A-7BCB36608490}"/>
              </a:ext>
            </a:extLst>
          </p:cNvPr>
          <p:cNvSpPr>
            <a:spLocks noGrp="1"/>
          </p:cNvSpPr>
          <p:nvPr>
            <p:ph idx="1"/>
          </p:nvPr>
        </p:nvSpPr>
        <p:spPr>
          <a:xfrm>
            <a:off x="0" y="1845734"/>
            <a:ext cx="12192000" cy="4023360"/>
          </a:xfrm>
        </p:spPr>
        <p:txBody>
          <a:bodyPr>
            <a:normAutofit/>
          </a:bodyPr>
          <a:lstStyle/>
          <a:p>
            <a:r>
              <a:rPr lang="en-US" dirty="0"/>
              <a:t>A gas at STP has its pressure doubled and its temperature tripled. If the starting volume was 4 L, what is the new volume?</a:t>
            </a:r>
          </a:p>
        </p:txBody>
      </p:sp>
    </p:spTree>
    <p:extLst>
      <p:ext uri="{BB962C8B-B14F-4D97-AF65-F5344CB8AC3E}">
        <p14:creationId xmlns:p14="http://schemas.microsoft.com/office/powerpoint/2010/main" val="2314745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Ideal Gases</a:t>
            </a:r>
          </a:p>
        </p:txBody>
      </p:sp>
      <p:sp>
        <p:nvSpPr>
          <p:cNvPr id="3" name="Content Placeholder 2"/>
          <p:cNvSpPr>
            <a:spLocks noGrp="1"/>
          </p:cNvSpPr>
          <p:nvPr>
            <p:ph idx="1"/>
          </p:nvPr>
        </p:nvSpPr>
        <p:spPr/>
        <p:txBody>
          <a:bodyPr/>
          <a:lstStyle/>
          <a:p>
            <a:r>
              <a:rPr lang="en-US" dirty="0"/>
              <a:t>Ideal gases follow the points of the kinetic molecular theory exactly. </a:t>
            </a:r>
          </a:p>
          <a:p>
            <a:endParaRPr lang="en-US" dirty="0"/>
          </a:p>
          <a:p>
            <a:r>
              <a:rPr lang="en-US" dirty="0"/>
              <a:t>BUT there are no gases that actually follow the KMT perfectly. </a:t>
            </a:r>
          </a:p>
          <a:p>
            <a:endParaRPr lang="en-US" dirty="0"/>
          </a:p>
          <a:p>
            <a:r>
              <a:rPr lang="en-US" dirty="0"/>
              <a:t>The two closest gases are Helium and hydrogen (think about why. Don’t answer yet)</a:t>
            </a:r>
          </a:p>
          <a:p>
            <a:endParaRPr lang="en-US" dirty="0"/>
          </a:p>
          <a:p>
            <a:r>
              <a:rPr lang="en-US" dirty="0"/>
              <a:t>We call all gases ‘real gases’ because they don’t follow the KMT perfectly</a:t>
            </a:r>
          </a:p>
        </p:txBody>
      </p:sp>
    </p:spTree>
    <p:extLst>
      <p:ext uri="{BB962C8B-B14F-4D97-AF65-F5344CB8AC3E}">
        <p14:creationId xmlns:p14="http://schemas.microsoft.com/office/powerpoint/2010/main" val="2915593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C2DA3-9747-4CEA-812E-7888C932DBAA}"/>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15CBE854-6BF1-4F42-B57A-7BCB36608490}"/>
              </a:ext>
            </a:extLst>
          </p:cNvPr>
          <p:cNvSpPr>
            <a:spLocks noGrp="1"/>
          </p:cNvSpPr>
          <p:nvPr>
            <p:ph idx="1"/>
          </p:nvPr>
        </p:nvSpPr>
        <p:spPr>
          <a:xfrm>
            <a:off x="0" y="1845734"/>
            <a:ext cx="12192000" cy="4023360"/>
          </a:xfrm>
        </p:spPr>
        <p:txBody>
          <a:bodyPr>
            <a:normAutofit/>
          </a:bodyPr>
          <a:lstStyle/>
          <a:p>
            <a:r>
              <a:rPr lang="en-US" dirty="0"/>
              <a:t>A sample of hydrogen gas has a volume of 3.75 L at 35 </a:t>
            </a:r>
            <a:r>
              <a:rPr lang="en-US" baseline="30000" dirty="0" err="1"/>
              <a:t>o</a:t>
            </a:r>
            <a:r>
              <a:rPr lang="en-US" dirty="0" err="1"/>
              <a:t>C</a:t>
            </a:r>
            <a:r>
              <a:rPr lang="en-US" dirty="0"/>
              <a:t> and 0.89 atm. If the sample goes to STP, what does the volume become?</a:t>
            </a:r>
          </a:p>
          <a:p>
            <a:endParaRPr lang="en-US" dirty="0"/>
          </a:p>
        </p:txBody>
      </p:sp>
    </p:spTree>
    <p:extLst>
      <p:ext uri="{BB962C8B-B14F-4D97-AF65-F5344CB8AC3E}">
        <p14:creationId xmlns:p14="http://schemas.microsoft.com/office/powerpoint/2010/main" val="2858551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Real Gases</a:t>
            </a:r>
          </a:p>
        </p:txBody>
      </p:sp>
      <p:sp>
        <p:nvSpPr>
          <p:cNvPr id="3" name="Content Placeholder 2"/>
          <p:cNvSpPr>
            <a:spLocks noGrp="1"/>
          </p:cNvSpPr>
          <p:nvPr>
            <p:ph idx="1"/>
          </p:nvPr>
        </p:nvSpPr>
        <p:spPr/>
        <p:txBody>
          <a:bodyPr/>
          <a:lstStyle/>
          <a:p>
            <a:r>
              <a:rPr lang="en-US" dirty="0"/>
              <a:t>Particles of a gas have volume and attraction for each other, so they don’t follow the KMT perfectly. There are conditions where real gases closely resemble ideal gases though:</a:t>
            </a:r>
          </a:p>
          <a:p>
            <a:endParaRPr lang="en-US" dirty="0"/>
          </a:p>
          <a:p>
            <a:r>
              <a:rPr lang="en-US" dirty="0"/>
              <a:t>When the particles are far apart &amp; when the particles have a small volume	</a:t>
            </a:r>
          </a:p>
          <a:p>
            <a:r>
              <a:rPr lang="en-US" dirty="0"/>
              <a:t>		High TEMP			Low PRESSURE</a:t>
            </a:r>
          </a:p>
          <a:p>
            <a:endParaRPr lang="en-US" dirty="0"/>
          </a:p>
          <a:p>
            <a:r>
              <a:rPr lang="en-US" dirty="0"/>
              <a:t>So hydrogen and helium are the closest to ideal gases because they have particles that are the furthest apart and have the smallest volume. </a:t>
            </a:r>
          </a:p>
        </p:txBody>
      </p:sp>
    </p:spTree>
    <p:extLst>
      <p:ext uri="{BB962C8B-B14F-4D97-AF65-F5344CB8AC3E}">
        <p14:creationId xmlns:p14="http://schemas.microsoft.com/office/powerpoint/2010/main" val="3918126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Properties of Gases</a:t>
            </a:r>
          </a:p>
        </p:txBody>
      </p:sp>
      <p:sp>
        <p:nvSpPr>
          <p:cNvPr id="3" name="Content Placeholder 2"/>
          <p:cNvSpPr>
            <a:spLocks noGrp="1"/>
          </p:cNvSpPr>
          <p:nvPr>
            <p:ph idx="1"/>
          </p:nvPr>
        </p:nvSpPr>
        <p:spPr/>
        <p:txBody>
          <a:bodyPr/>
          <a:lstStyle/>
          <a:p>
            <a:pPr marL="0" indent="0">
              <a:buNone/>
            </a:pPr>
            <a:r>
              <a:rPr lang="en-US" dirty="0"/>
              <a:t>Temperature – The speed of the gas particles.</a:t>
            </a:r>
          </a:p>
          <a:p>
            <a:pPr marL="0" indent="0">
              <a:buNone/>
            </a:pPr>
            <a:endParaRPr lang="en-US" dirty="0"/>
          </a:p>
          <a:p>
            <a:pPr marL="0" indent="0">
              <a:buNone/>
            </a:pPr>
            <a:r>
              <a:rPr lang="en-US" dirty="0"/>
              <a:t>Volume – How spread apart the gas particles are.</a:t>
            </a:r>
          </a:p>
          <a:p>
            <a:pPr marL="0" indent="0">
              <a:buNone/>
            </a:pPr>
            <a:endParaRPr lang="en-US" dirty="0"/>
          </a:p>
          <a:p>
            <a:pPr marL="0" indent="0">
              <a:buNone/>
            </a:pPr>
            <a:r>
              <a:rPr lang="en-US" dirty="0"/>
              <a:t>Pressure – How often the particles of gas collide with the walls of the container.</a:t>
            </a:r>
          </a:p>
          <a:p>
            <a:pPr marL="0" indent="0">
              <a:buNone/>
            </a:pPr>
            <a:endParaRPr lang="en-US" dirty="0"/>
          </a:p>
          <a:p>
            <a:pPr marL="0" indent="0">
              <a:buNone/>
            </a:pPr>
            <a:r>
              <a:rPr lang="en-US" dirty="0"/>
              <a:t>These properties are all connected to each other, and relate back to the KMT</a:t>
            </a:r>
          </a:p>
        </p:txBody>
      </p:sp>
    </p:spTree>
    <p:extLst>
      <p:ext uri="{BB962C8B-B14F-4D97-AF65-F5344CB8AC3E}">
        <p14:creationId xmlns:p14="http://schemas.microsoft.com/office/powerpoint/2010/main" val="1357356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a:t>
            </a:r>
            <a:r>
              <a:rPr lang="en-US"/>
              <a:t>Temperature &amp; Pressure </a:t>
            </a:r>
            <a:r>
              <a:rPr lang="en-US" dirty="0"/>
              <a:t>(STP)</a:t>
            </a:r>
          </a:p>
        </p:txBody>
      </p:sp>
      <p:sp>
        <p:nvSpPr>
          <p:cNvPr id="3" name="Content Placeholder 2"/>
          <p:cNvSpPr>
            <a:spLocks noGrp="1"/>
          </p:cNvSpPr>
          <p:nvPr>
            <p:ph idx="1"/>
          </p:nvPr>
        </p:nvSpPr>
        <p:spPr/>
        <p:txBody>
          <a:bodyPr/>
          <a:lstStyle/>
          <a:p>
            <a:r>
              <a:rPr lang="en-US" dirty="0"/>
              <a:t>STP stands for </a:t>
            </a:r>
            <a:r>
              <a:rPr lang="en-US" b="1" u="sng" dirty="0"/>
              <a:t>s</a:t>
            </a:r>
            <a:r>
              <a:rPr lang="en-US" dirty="0"/>
              <a:t>tandard </a:t>
            </a:r>
            <a:r>
              <a:rPr lang="en-US" b="1" u="sng" dirty="0"/>
              <a:t>t</a:t>
            </a:r>
            <a:r>
              <a:rPr lang="en-US" dirty="0"/>
              <a:t>emperature and </a:t>
            </a:r>
            <a:r>
              <a:rPr lang="en-US" b="1" u="sng" dirty="0"/>
              <a:t>p</a:t>
            </a:r>
            <a:r>
              <a:rPr lang="en-US" dirty="0"/>
              <a:t>ressure. </a:t>
            </a:r>
          </a:p>
          <a:p>
            <a:r>
              <a:rPr lang="en-US" dirty="0"/>
              <a:t>Standard pressures are:        1 atmosphere or </a:t>
            </a:r>
            <a:r>
              <a:rPr lang="en-US" dirty="0" err="1"/>
              <a:t>atm</a:t>
            </a:r>
            <a:r>
              <a:rPr lang="en-US" dirty="0"/>
              <a:t>, and 101.3 kilopascals or </a:t>
            </a:r>
            <a:r>
              <a:rPr lang="en-US" dirty="0" err="1"/>
              <a:t>kPa</a:t>
            </a:r>
            <a:endParaRPr lang="en-US" dirty="0"/>
          </a:p>
          <a:p>
            <a:r>
              <a:rPr lang="en-US" dirty="0"/>
              <a:t>Standard temperatures are: 0 </a:t>
            </a:r>
            <a:r>
              <a:rPr lang="en-US" baseline="30000" dirty="0" err="1"/>
              <a:t>o</a:t>
            </a:r>
            <a:r>
              <a:rPr lang="en-US" dirty="0" err="1"/>
              <a:t>C</a:t>
            </a:r>
            <a:r>
              <a:rPr lang="en-US" dirty="0"/>
              <a:t> or 273 K</a:t>
            </a:r>
          </a:p>
          <a:p>
            <a:r>
              <a:rPr lang="en-US" dirty="0"/>
              <a:t>(These are given to you on Table A on the reference table)</a:t>
            </a:r>
          </a:p>
          <a:p>
            <a:endParaRPr lang="en-US" dirty="0"/>
          </a:p>
          <a:p>
            <a:r>
              <a:rPr lang="en-US" dirty="0"/>
              <a:t>Converting to Kelvin from Celsius:</a:t>
            </a:r>
          </a:p>
          <a:p>
            <a:r>
              <a:rPr lang="en-US" dirty="0"/>
              <a:t>K = C + 273 (technically, it is 273.15)</a:t>
            </a:r>
          </a:p>
          <a:p>
            <a:endParaRPr lang="en-US" dirty="0"/>
          </a:p>
          <a:p>
            <a:endParaRPr lang="en-US" dirty="0"/>
          </a:p>
          <a:p>
            <a:endParaRPr lang="en-US" dirty="0"/>
          </a:p>
        </p:txBody>
      </p:sp>
    </p:spTree>
    <p:extLst>
      <p:ext uri="{BB962C8B-B14F-4D97-AF65-F5344CB8AC3E}">
        <p14:creationId xmlns:p14="http://schemas.microsoft.com/office/powerpoint/2010/main" val="3445407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The boiling point of water at standard pressure is</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a:t>              0.000 K		   100 K		     273 K			373 K</a:t>
            </a:r>
            <a:endParaRPr lang="en-US" sz="2800" baseline="-25000" dirty="0"/>
          </a:p>
        </p:txBody>
      </p:sp>
    </p:spTree>
    <p:extLst>
      <p:ext uri="{BB962C8B-B14F-4D97-AF65-F5344CB8AC3E}">
        <p14:creationId xmlns:p14="http://schemas.microsoft.com/office/powerpoint/2010/main" val="1592425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a:t>The boiling point of water at standard pressure is</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a:t>              0.000 K		   100 K		     273 K			373 K</a:t>
            </a:r>
            <a:endParaRPr lang="en-US" sz="2800" baseline="-25000" dirty="0"/>
          </a:p>
        </p:txBody>
      </p:sp>
      <p:sp>
        <p:nvSpPr>
          <p:cNvPr id="13" name="Oval 12"/>
          <p:cNvSpPr/>
          <p:nvPr/>
        </p:nvSpPr>
        <p:spPr>
          <a:xfrm>
            <a:off x="9135945" y="41678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8188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Boyle’s Gas Law</a:t>
            </a:r>
          </a:p>
        </p:txBody>
      </p:sp>
      <p:sp>
        <p:nvSpPr>
          <p:cNvPr id="3" name="Content Placeholder 2"/>
          <p:cNvSpPr>
            <a:spLocks noGrp="1"/>
          </p:cNvSpPr>
          <p:nvPr>
            <p:ph idx="1"/>
          </p:nvPr>
        </p:nvSpPr>
        <p:spPr/>
        <p:txBody>
          <a:bodyPr/>
          <a:lstStyle/>
          <a:p>
            <a:r>
              <a:rPr lang="en-US" dirty="0"/>
              <a:t>The pressure and volume of a gas are inversely related. </a:t>
            </a:r>
          </a:p>
          <a:p>
            <a:endParaRPr lang="en-US" dirty="0"/>
          </a:p>
          <a:p>
            <a:r>
              <a:rPr lang="en-US" dirty="0"/>
              <a:t>What does the graph look like?</a:t>
            </a:r>
          </a:p>
          <a:p>
            <a:endParaRPr lang="en-US" dirty="0"/>
          </a:p>
          <a:p>
            <a:endParaRPr lang="en-US" dirty="0"/>
          </a:p>
          <a:p>
            <a:r>
              <a:rPr lang="en-US" dirty="0"/>
              <a:t>What would the formula be?</a:t>
            </a:r>
          </a:p>
          <a:p>
            <a:pPr marL="0" indent="0">
              <a:buNone/>
            </a:pPr>
            <a:endParaRPr lang="en-US" dirty="0"/>
          </a:p>
        </p:txBody>
      </p:sp>
    </p:spTree>
    <p:extLst>
      <p:ext uri="{BB962C8B-B14F-4D97-AF65-F5344CB8AC3E}">
        <p14:creationId xmlns:p14="http://schemas.microsoft.com/office/powerpoint/2010/main" val="134938106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7202</TotalTime>
  <Words>1308</Words>
  <Application>Microsoft Office PowerPoint</Application>
  <PresentationFormat>Widescreen</PresentationFormat>
  <Paragraphs>209</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Calibri</vt:lpstr>
      <vt:lpstr>Calibri Light</vt:lpstr>
      <vt:lpstr>Retrospect</vt:lpstr>
      <vt:lpstr>Gases </vt:lpstr>
      <vt:lpstr>The Kinetic Molecular Theory (KMT)</vt:lpstr>
      <vt:lpstr>Ideal Gases</vt:lpstr>
      <vt:lpstr>Real Gases</vt:lpstr>
      <vt:lpstr>The Properties of Gases</vt:lpstr>
      <vt:lpstr>Standard Temperature &amp; Pressure (STP)</vt:lpstr>
      <vt:lpstr>Concept Check</vt:lpstr>
      <vt:lpstr>Concept Check</vt:lpstr>
      <vt:lpstr>Boyle’s Gas Law</vt:lpstr>
      <vt:lpstr>Boyle’s Gas Law</vt:lpstr>
      <vt:lpstr>Concept Check</vt:lpstr>
      <vt:lpstr>Concept Check</vt:lpstr>
      <vt:lpstr>Concept Check</vt:lpstr>
      <vt:lpstr>Concept Check</vt:lpstr>
      <vt:lpstr>Charles’ Gas Law</vt:lpstr>
      <vt:lpstr>Charles’ Gas Law</vt:lpstr>
      <vt:lpstr>The Importance of an Absolute Scale</vt:lpstr>
      <vt:lpstr>Concept Check</vt:lpstr>
      <vt:lpstr>Concept Check</vt:lpstr>
      <vt:lpstr>Concept Check</vt:lpstr>
      <vt:lpstr>Concept Check</vt:lpstr>
      <vt:lpstr>Gay-Lussac’s Gas Law</vt:lpstr>
      <vt:lpstr>Gay Lussac’s Gas Law</vt:lpstr>
      <vt:lpstr>Avogadro’s Law</vt:lpstr>
      <vt:lpstr>Concept Check</vt:lpstr>
      <vt:lpstr>Concept Check</vt:lpstr>
      <vt:lpstr>The Combined Gas Law</vt:lpstr>
      <vt:lpstr>Practice!</vt:lpstr>
      <vt:lpstr>Practice!</vt:lpstr>
      <vt:lpstr>Practice!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Teo Mesiouris</dc:creator>
  <cp:lastModifiedBy>Mesiouris Matteo</cp:lastModifiedBy>
  <cp:revision>532</cp:revision>
  <dcterms:created xsi:type="dcterms:W3CDTF">2013-11-27T15:32:32Z</dcterms:created>
  <dcterms:modified xsi:type="dcterms:W3CDTF">2021-10-12T17:12:38Z</dcterms:modified>
</cp:coreProperties>
</file>