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41" r:id="rId3"/>
    <p:sldId id="342" r:id="rId4"/>
    <p:sldId id="343" r:id="rId5"/>
    <p:sldId id="360" r:id="rId6"/>
    <p:sldId id="359" r:id="rId7"/>
    <p:sldId id="361" r:id="rId8"/>
    <p:sldId id="358" r:id="rId9"/>
    <p:sldId id="357" r:id="rId10"/>
    <p:sldId id="344" r:id="rId11"/>
    <p:sldId id="350" r:id="rId12"/>
    <p:sldId id="364" r:id="rId13"/>
    <p:sldId id="352" r:id="rId14"/>
    <p:sldId id="353" r:id="rId15"/>
    <p:sldId id="349" r:id="rId16"/>
    <p:sldId id="354" r:id="rId17"/>
    <p:sldId id="355" r:id="rId18"/>
    <p:sldId id="362" r:id="rId19"/>
    <p:sldId id="363" r:id="rId20"/>
    <p:sldId id="346" r:id="rId21"/>
    <p:sldId id="347" r:id="rId22"/>
    <p:sldId id="34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6/8/2016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4017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6/8/2016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348505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6/8/2016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278622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6/8/2016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449261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6E938D-EF1A-4803-9BCC-FE5FDD82DABC}" type="datetimeFigureOut">
              <a:rPr lang="en-US" smtClean="0"/>
              <a:t>6/8/2016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186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F6E938D-EF1A-4803-9BCC-FE5FDD82DABC}" type="datetimeFigureOut">
              <a:rPr lang="en-US" smtClean="0"/>
              <a:t>6/8/2016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618512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F6E938D-EF1A-4803-9BCC-FE5FDD82DABC}" type="datetimeFigureOut">
              <a:rPr lang="en-US" smtClean="0"/>
              <a:t>6/8/2016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3785070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F6E938D-EF1A-4803-9BCC-FE5FDD82DABC}" type="datetimeFigureOut">
              <a:rPr lang="en-US" smtClean="0"/>
              <a:t>6/8/2016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281524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F6E938D-EF1A-4803-9BCC-FE5FDD82DABC}" type="datetimeFigureOut">
              <a:rPr lang="en-US" smtClean="0"/>
              <a:t>6/8/2016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864558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F6E938D-EF1A-4803-9BCC-FE5FDD82DABC}" type="datetimeFigureOut">
              <a:rPr lang="en-US" smtClean="0"/>
              <a:t>6/8/2016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5A7E132-889E-4055-8E72-18315C371BA8}" type="slidenum">
              <a:rPr lang="en-US" smtClean="0"/>
              <a:t>‹#›</a:t>
            </a:fld>
            <a:endParaRPr lang="en-US"/>
          </a:p>
        </p:txBody>
      </p:sp>
    </p:spTree>
    <p:extLst>
      <p:ext uri="{BB962C8B-B14F-4D97-AF65-F5344CB8AC3E}">
        <p14:creationId xmlns:p14="http://schemas.microsoft.com/office/powerpoint/2010/main" val="2456579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6E938D-EF1A-4803-9BCC-FE5FDD82DABC}" type="datetimeFigureOut">
              <a:rPr lang="en-US" smtClean="0"/>
              <a:t>6/8/2016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1381081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F6E938D-EF1A-4803-9BCC-FE5FDD82DABC}" type="datetimeFigureOut">
              <a:rPr lang="en-US" smtClean="0"/>
              <a:t>6/8/2016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5A7E132-889E-4055-8E72-18315C371BA8}"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81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15819"/>
            <a:ext cx="12192000" cy="3566160"/>
          </a:xfrm>
        </p:spPr>
        <p:txBody>
          <a:bodyPr>
            <a:noAutofit/>
          </a:bodyPr>
          <a:lstStyle/>
          <a:p>
            <a:pPr algn="ctr"/>
            <a:r>
              <a:rPr lang="en-US" sz="9600" dirty="0" smtClean="0"/>
              <a:t>Nuclear Chemistry</a:t>
            </a:r>
            <a:endParaRPr lang="en-US" sz="9600" dirty="0"/>
          </a:p>
        </p:txBody>
      </p:sp>
      <p:sp>
        <p:nvSpPr>
          <p:cNvPr id="3" name="Subtitle 2"/>
          <p:cNvSpPr>
            <a:spLocks noGrp="1"/>
          </p:cNvSpPr>
          <p:nvPr>
            <p:ph type="subTitle" idx="1"/>
          </p:nvPr>
        </p:nvSpPr>
        <p:spPr>
          <a:xfrm>
            <a:off x="1100051" y="4766171"/>
            <a:ext cx="10058400" cy="1143000"/>
          </a:xfrm>
        </p:spPr>
        <p:txBody>
          <a:bodyPr/>
          <a:lstStyle/>
          <a:p>
            <a:r>
              <a:rPr lang="en-US" dirty="0" smtClean="0"/>
              <a:t>Mr. Mesiouris</a:t>
            </a:r>
            <a:endParaRPr lang="en-US" dirty="0"/>
          </a:p>
        </p:txBody>
      </p:sp>
    </p:spTree>
    <p:extLst>
      <p:ext uri="{BB962C8B-B14F-4D97-AF65-F5344CB8AC3E}">
        <p14:creationId xmlns:p14="http://schemas.microsoft.com/office/powerpoint/2010/main" val="3632903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Decay and Table O</a:t>
            </a:r>
            <a:endParaRPr lang="en-US" dirty="0"/>
          </a:p>
        </p:txBody>
      </p:sp>
      <p:sp>
        <p:nvSpPr>
          <p:cNvPr id="3" name="Content Placeholder 2"/>
          <p:cNvSpPr>
            <a:spLocks noGrp="1"/>
          </p:cNvSpPr>
          <p:nvPr>
            <p:ph idx="1"/>
          </p:nvPr>
        </p:nvSpPr>
        <p:spPr>
          <a:xfrm>
            <a:off x="1097280" y="1845734"/>
            <a:ext cx="10058400" cy="4717626"/>
          </a:xfrm>
        </p:spPr>
        <p:txBody>
          <a:bodyPr>
            <a:normAutofit/>
          </a:bodyPr>
          <a:lstStyle/>
          <a:p>
            <a:r>
              <a:rPr lang="en-US" sz="2400" dirty="0" smtClean="0"/>
              <a:t>We have always said that the nucleus of an atom is what gives it an identity. </a:t>
            </a:r>
          </a:p>
          <a:p>
            <a:endParaRPr lang="en-US" sz="2400" dirty="0"/>
          </a:p>
          <a:p>
            <a:r>
              <a:rPr lang="en-US" sz="2400" dirty="0" smtClean="0"/>
              <a:t>Carbon is carbon because it has 6 protons in its nucleus.</a:t>
            </a:r>
          </a:p>
          <a:p>
            <a:endParaRPr lang="en-US" sz="2400" dirty="0"/>
          </a:p>
          <a:p>
            <a:r>
              <a:rPr lang="en-US" sz="2400" dirty="0" smtClean="0"/>
              <a:t>Some radioactive elements decay over time, shooting out particles from their nuclei in an attempt to become more stable. </a:t>
            </a:r>
          </a:p>
          <a:p>
            <a:endParaRPr lang="en-US" sz="2400" dirty="0"/>
          </a:p>
          <a:p>
            <a:r>
              <a:rPr lang="en-US" sz="2400" dirty="0" smtClean="0"/>
              <a:t>The types of particles that can be released through decay are listed on Table O</a:t>
            </a:r>
          </a:p>
          <a:p>
            <a:endParaRPr lang="en-US" sz="2400" dirty="0"/>
          </a:p>
        </p:txBody>
      </p:sp>
    </p:spTree>
    <p:extLst>
      <p:ext uri="{BB962C8B-B14F-4D97-AF65-F5344CB8AC3E}">
        <p14:creationId xmlns:p14="http://schemas.microsoft.com/office/powerpoint/2010/main" val="18928614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O</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57600" y="1366238"/>
            <a:ext cx="8534400" cy="4926510"/>
          </a:xfrm>
        </p:spPr>
      </p:pic>
      <p:sp>
        <p:nvSpPr>
          <p:cNvPr id="6" name="Content Placeholder 2"/>
          <p:cNvSpPr txBox="1">
            <a:spLocks/>
          </p:cNvSpPr>
          <p:nvPr/>
        </p:nvSpPr>
        <p:spPr>
          <a:xfrm>
            <a:off x="0" y="1845734"/>
            <a:ext cx="3657600" cy="4910666"/>
          </a:xfrm>
          <a:prstGeom prst="rect">
            <a:avLst/>
          </a:prstGeom>
        </p:spPr>
        <p:txBody>
          <a:bodyPr vert="horz" lIns="0" tIns="45720" rIns="0" bIns="45720" rtlCol="0">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2400" dirty="0"/>
              <a:t>T</a:t>
            </a:r>
            <a:r>
              <a:rPr lang="en-US" sz="2400" dirty="0" smtClean="0"/>
              <a:t>wo protons and two neutrons, it has a charge of +2 and a low penetrating power</a:t>
            </a:r>
          </a:p>
          <a:p>
            <a:endParaRPr lang="en-US" sz="100" dirty="0" smtClean="0"/>
          </a:p>
          <a:p>
            <a:r>
              <a:rPr lang="en-US" sz="2400" dirty="0" smtClean="0"/>
              <a:t>An electron. It has a mass of zero, a charge of negative 1, and medium penetrating power</a:t>
            </a:r>
            <a:endParaRPr lang="en-US" sz="100" dirty="0" smtClean="0"/>
          </a:p>
          <a:p>
            <a:r>
              <a:rPr lang="en-US" sz="2400" dirty="0"/>
              <a:t>P</a:t>
            </a:r>
            <a:r>
              <a:rPr lang="en-US" sz="2400" dirty="0" smtClean="0"/>
              <a:t>ure energy. It has no charge and no mass, but a high penetrating power</a:t>
            </a:r>
          </a:p>
          <a:p>
            <a:endParaRPr lang="en-US" sz="100" dirty="0" smtClean="0"/>
          </a:p>
          <a:p>
            <a:r>
              <a:rPr lang="en-US" sz="2400" dirty="0" smtClean="0"/>
              <a:t>A positron is just a positive charge. It has no mass and a charge of positive 1</a:t>
            </a:r>
            <a:endParaRPr lang="en-US" sz="2400" dirty="0" smtClean="0"/>
          </a:p>
        </p:txBody>
      </p:sp>
      <p:cxnSp>
        <p:nvCxnSpPr>
          <p:cNvPr id="8" name="Straight Arrow Connector 7"/>
          <p:cNvCxnSpPr/>
          <p:nvPr/>
        </p:nvCxnSpPr>
        <p:spPr>
          <a:xfrm>
            <a:off x="2377440" y="2529840"/>
            <a:ext cx="1422400" cy="5080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312160" y="3312320"/>
            <a:ext cx="416560" cy="14054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3383280" y="3898994"/>
            <a:ext cx="345440" cy="74412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220720" y="5722755"/>
            <a:ext cx="528320" cy="149725"/>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4143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O</a:t>
            </a:r>
            <a:endParaRPr lang="en-US" dirty="0"/>
          </a:p>
        </p:txBody>
      </p:sp>
      <p:sp>
        <p:nvSpPr>
          <p:cNvPr id="3" name="Content Placeholder 2"/>
          <p:cNvSpPr>
            <a:spLocks noGrp="1"/>
          </p:cNvSpPr>
          <p:nvPr>
            <p:ph idx="1"/>
          </p:nvPr>
        </p:nvSpPr>
        <p:spPr>
          <a:xfrm>
            <a:off x="1097280" y="1845734"/>
            <a:ext cx="10058400" cy="4910666"/>
          </a:xfrm>
        </p:spPr>
        <p:txBody>
          <a:bodyPr>
            <a:normAutofit/>
          </a:bodyPr>
          <a:lstStyle/>
          <a:p>
            <a:r>
              <a:rPr lang="en-US" sz="2400" dirty="0" smtClean="0"/>
              <a:t>An alpha particle is a helium atom, two protons and two neutrons, it has a charge of +2 and a low penetrating power (they don’t penetrate many things)</a:t>
            </a:r>
          </a:p>
          <a:p>
            <a:endParaRPr lang="en-US" sz="100" dirty="0"/>
          </a:p>
          <a:p>
            <a:r>
              <a:rPr lang="en-US" sz="2400" dirty="0" smtClean="0"/>
              <a:t>A beta particle is an electron. It has a mass of zero and a charge of negative 1. Beta particles have medium penetrating power (they can penetrate some materials)</a:t>
            </a:r>
          </a:p>
          <a:p>
            <a:endParaRPr lang="en-US" sz="100" dirty="0"/>
          </a:p>
          <a:p>
            <a:r>
              <a:rPr lang="en-US" sz="2400" dirty="0" smtClean="0"/>
              <a:t>Gamma radiation is pure energy. It has no charge and no mass, but a high penetrating power</a:t>
            </a:r>
          </a:p>
          <a:p>
            <a:endParaRPr lang="en-US" sz="100" dirty="0" smtClean="0"/>
          </a:p>
          <a:p>
            <a:r>
              <a:rPr lang="en-US" sz="2400" dirty="0" smtClean="0"/>
              <a:t>A positron is just a positive charge. The opposite of an electron, it has no mass and a charge of positive 1</a:t>
            </a:r>
          </a:p>
        </p:txBody>
      </p:sp>
    </p:spTree>
    <p:extLst>
      <p:ext uri="{BB962C8B-B14F-4D97-AF65-F5344CB8AC3E}">
        <p14:creationId xmlns:p14="http://schemas.microsoft.com/office/powerpoint/2010/main" val="1895479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smtClean="0"/>
              <a:t>Which emanation has no mass and no charge?</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smtClean="0"/>
              <a:t>              alpha	    	     beta		   gamma		</a:t>
            </a:r>
            <a:r>
              <a:rPr lang="en-US" sz="2800" dirty="0"/>
              <a:t> </a:t>
            </a:r>
            <a:r>
              <a:rPr lang="en-US" sz="2800" dirty="0" smtClean="0"/>
              <a:t>       neutron	</a:t>
            </a:r>
            <a:endParaRPr lang="en-US" sz="2800" baseline="-25000" dirty="0"/>
          </a:p>
        </p:txBody>
      </p:sp>
    </p:spTree>
    <p:extLst>
      <p:ext uri="{BB962C8B-B14F-4D97-AF65-F5344CB8AC3E}">
        <p14:creationId xmlns:p14="http://schemas.microsoft.com/office/powerpoint/2010/main" val="26709534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smtClean="0"/>
              <a:t>Which emanation has no mass and no charge?</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smtClean="0"/>
              <a:t>              alpha	    	     beta		   gamma		</a:t>
            </a:r>
            <a:r>
              <a:rPr lang="en-US" sz="2800" dirty="0"/>
              <a:t> </a:t>
            </a:r>
            <a:r>
              <a:rPr lang="en-US" sz="2800" dirty="0" smtClean="0"/>
              <a:t>       neutron	</a:t>
            </a:r>
            <a:endParaRPr lang="en-US" sz="2800" baseline="-25000" dirty="0"/>
          </a:p>
        </p:txBody>
      </p:sp>
      <p:sp>
        <p:nvSpPr>
          <p:cNvPr id="13" name="Oval 12"/>
          <p:cNvSpPr/>
          <p:nvPr/>
        </p:nvSpPr>
        <p:spPr>
          <a:xfrm>
            <a:off x="5921234" y="416783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57927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Transmutation Equations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2120" y="1845734"/>
                <a:ext cx="11348720" cy="4646506"/>
              </a:xfrm>
            </p:spPr>
            <p:txBody>
              <a:bodyPr>
                <a:normAutofit/>
              </a:bodyPr>
              <a:lstStyle/>
              <a:p>
                <a:r>
                  <a:rPr lang="en-US" sz="2400" dirty="0" smtClean="0"/>
                  <a:t>When we have the equation of a substance undergoing decay, we need to follow all of the same rules that we have used in the past. Mass and charge need to be conserved. </a:t>
                </a:r>
              </a:p>
              <a:p>
                <a:endParaRPr lang="en-US" sz="100" dirty="0" smtClean="0"/>
              </a:p>
              <a:p>
                <a:endParaRPr lang="en-US" sz="100" dirty="0"/>
              </a:p>
              <a:p>
                <a:r>
                  <a:rPr lang="en-US" sz="2400" dirty="0" smtClean="0"/>
                  <a:t>Except in these equations, we are changing the identity of the atom, so we need to pay special attention to the atomic number and mass number, which are given in the equation.</a:t>
                </a:r>
              </a:p>
              <a:p>
                <a:pPr algn="ctr"/>
                <a:r>
                  <a:rPr lang="en-US" sz="2400" dirty="0" smtClean="0"/>
                  <a:t>Ex.   </a:t>
                </a:r>
                <a14:m>
                  <m:oMath xmlns:m="http://schemas.openxmlformats.org/officeDocument/2006/math">
                    <m:sPre>
                      <m:sPrePr>
                        <m:ctrlPr>
                          <a:rPr lang="en-US" sz="3200" b="0" i="1" smtClean="0">
                            <a:latin typeface="Cambria Math" panose="02040503050406030204" pitchFamily="18" charset="0"/>
                            <a:sym typeface="Wingdings" panose="05000000000000000000" pitchFamily="2" charset="2"/>
                          </a:rPr>
                        </m:ctrlPr>
                      </m:sPrePr>
                      <m:sub>
                        <m:r>
                          <a:rPr lang="en-US" sz="3200" b="0" i="0" smtClean="0">
                            <a:solidFill>
                              <a:srgbClr val="92D050"/>
                            </a:solidFill>
                            <a:latin typeface="Cambria Math" panose="02040503050406030204" pitchFamily="18" charset="0"/>
                            <a:sym typeface="Wingdings" panose="05000000000000000000" pitchFamily="2" charset="2"/>
                          </a:rPr>
                          <m:t>92</m:t>
                        </m:r>
                      </m:sub>
                      <m:sup>
                        <m:r>
                          <a:rPr lang="en-US" sz="3200" b="0" i="0" smtClean="0">
                            <a:solidFill>
                              <a:schemeClr val="accent1"/>
                            </a:solidFill>
                            <a:latin typeface="Cambria Math" panose="02040503050406030204" pitchFamily="18" charset="0"/>
                            <a:sym typeface="Wingdings" panose="05000000000000000000" pitchFamily="2" charset="2"/>
                          </a:rPr>
                          <m:t>238</m:t>
                        </m:r>
                      </m:sup>
                      <m:e>
                        <m:r>
                          <m:rPr>
                            <m:sty m:val="p"/>
                          </m:rPr>
                          <a:rPr lang="en-US" sz="3200" b="0" i="0" smtClean="0">
                            <a:latin typeface="Cambria Math" panose="02040503050406030204" pitchFamily="18" charset="0"/>
                            <a:sym typeface="Wingdings" panose="05000000000000000000" pitchFamily="2" charset="2"/>
                          </a:rPr>
                          <m:t>U</m:t>
                        </m:r>
                      </m:e>
                    </m:sPre>
                    <m:r>
                      <a:rPr lang="en-US" sz="3200" b="0" i="0" smtClean="0">
                        <a:latin typeface="Cambria Math" panose="02040503050406030204" pitchFamily="18" charset="0"/>
                        <a:sym typeface="Wingdings" panose="05000000000000000000" pitchFamily="2" charset="2"/>
                      </a:rPr>
                      <m:t>→</m:t>
                    </m:r>
                    <m:sPre>
                      <m:sPrePr>
                        <m:ctrlPr>
                          <a:rPr lang="en-US" sz="3200" b="0" i="1" smtClean="0">
                            <a:latin typeface="Cambria Math" panose="02040503050406030204" pitchFamily="18" charset="0"/>
                            <a:sym typeface="Wingdings" panose="05000000000000000000" pitchFamily="2" charset="2"/>
                          </a:rPr>
                        </m:ctrlPr>
                      </m:sPrePr>
                      <m:sub>
                        <m:r>
                          <a:rPr lang="en-US" sz="3200" b="0" i="0" smtClean="0">
                            <a:solidFill>
                              <a:srgbClr val="92D050"/>
                            </a:solidFill>
                            <a:latin typeface="Cambria Math" panose="02040503050406030204" pitchFamily="18" charset="0"/>
                            <a:sym typeface="Wingdings" panose="05000000000000000000" pitchFamily="2" charset="2"/>
                          </a:rPr>
                          <m:t>90</m:t>
                        </m:r>
                      </m:sub>
                      <m:sup>
                        <m:r>
                          <a:rPr lang="en-US" sz="3200" b="0" i="0" smtClean="0">
                            <a:solidFill>
                              <a:schemeClr val="accent1"/>
                            </a:solidFill>
                            <a:latin typeface="Cambria Math" panose="02040503050406030204" pitchFamily="18" charset="0"/>
                            <a:sym typeface="Wingdings" panose="05000000000000000000" pitchFamily="2" charset="2"/>
                          </a:rPr>
                          <m:t>234</m:t>
                        </m:r>
                      </m:sup>
                      <m:e>
                        <m:r>
                          <m:rPr>
                            <m:sty m:val="p"/>
                          </m:rPr>
                          <a:rPr lang="en-US" sz="3200" b="0" i="0" smtClean="0">
                            <a:latin typeface="Cambria Math" panose="02040503050406030204" pitchFamily="18" charset="0"/>
                            <a:sym typeface="Wingdings" panose="05000000000000000000" pitchFamily="2" charset="2"/>
                          </a:rPr>
                          <m:t>Th</m:t>
                        </m:r>
                      </m:e>
                    </m:sPre>
                    <m:r>
                      <a:rPr lang="en-US" sz="3200" b="0" i="0" smtClean="0">
                        <a:latin typeface="Cambria Math" panose="02040503050406030204" pitchFamily="18" charset="0"/>
                        <a:sym typeface="Wingdings" panose="05000000000000000000" pitchFamily="2" charset="2"/>
                      </a:rPr>
                      <m:t>+</m:t>
                    </m:r>
                    <m:sPre>
                      <m:sPrePr>
                        <m:ctrlPr>
                          <a:rPr lang="en-US" sz="3200" b="0" i="1" smtClean="0">
                            <a:latin typeface="Cambria Math" panose="02040503050406030204" pitchFamily="18" charset="0"/>
                            <a:sym typeface="Wingdings" panose="05000000000000000000" pitchFamily="2" charset="2"/>
                          </a:rPr>
                        </m:ctrlPr>
                      </m:sPrePr>
                      <m:sub>
                        <m:r>
                          <a:rPr lang="en-US" sz="3200" b="0" i="0" smtClean="0">
                            <a:solidFill>
                              <a:srgbClr val="92D050"/>
                            </a:solidFill>
                            <a:latin typeface="Cambria Math" panose="02040503050406030204" pitchFamily="18" charset="0"/>
                            <a:sym typeface="Wingdings" panose="05000000000000000000" pitchFamily="2" charset="2"/>
                          </a:rPr>
                          <m:t>2</m:t>
                        </m:r>
                      </m:sub>
                      <m:sup>
                        <m:r>
                          <a:rPr lang="en-US" sz="3200" b="0" i="0" smtClean="0">
                            <a:solidFill>
                              <a:schemeClr val="accent1"/>
                            </a:solidFill>
                            <a:latin typeface="Cambria Math" panose="02040503050406030204" pitchFamily="18" charset="0"/>
                            <a:sym typeface="Wingdings" panose="05000000000000000000" pitchFamily="2" charset="2"/>
                          </a:rPr>
                          <m:t>4</m:t>
                        </m:r>
                      </m:sup>
                      <m:e>
                        <m:r>
                          <m:rPr>
                            <m:sty m:val="p"/>
                          </m:rPr>
                          <a:rPr lang="en-US" sz="3200" i="0">
                            <a:latin typeface="Cambria Math" panose="02040503050406030204" pitchFamily="18" charset="0"/>
                            <a:ea typeface="Cambria Math" panose="02040503050406030204" pitchFamily="18" charset="0"/>
                            <a:sym typeface="Wingdings" panose="05000000000000000000" pitchFamily="2" charset="2"/>
                          </a:rPr>
                          <m:t>α</m:t>
                        </m:r>
                      </m:e>
                    </m:sPre>
                  </m:oMath>
                </a14:m>
                <a:endParaRPr lang="en-US" sz="2400" dirty="0" smtClean="0">
                  <a:sym typeface="Wingdings" panose="05000000000000000000" pitchFamily="2" charset="2"/>
                </a:endParaRPr>
              </a:p>
              <a:p>
                <a:pPr algn="ctr"/>
                <a:r>
                  <a:rPr lang="en-US" sz="2400" dirty="0" smtClean="0">
                    <a:sym typeface="Wingdings" panose="05000000000000000000" pitchFamily="2" charset="2"/>
                  </a:rPr>
                  <a:t>The mass adds to </a:t>
                </a:r>
                <a:r>
                  <a:rPr lang="en-US" sz="2400" b="1" dirty="0" smtClean="0">
                    <a:solidFill>
                      <a:schemeClr val="accent1"/>
                    </a:solidFill>
                    <a:sym typeface="Wingdings" panose="05000000000000000000" pitchFamily="2" charset="2"/>
                  </a:rPr>
                  <a:t>238</a:t>
                </a:r>
                <a:r>
                  <a:rPr lang="en-US" sz="2400" dirty="0" smtClean="0">
                    <a:sym typeface="Wingdings" panose="05000000000000000000" pitchFamily="2" charset="2"/>
                  </a:rPr>
                  <a:t> on each side, the protons add to </a:t>
                </a:r>
                <a:r>
                  <a:rPr lang="en-US" sz="2400" b="1" dirty="0" smtClean="0">
                    <a:solidFill>
                      <a:srgbClr val="92D050"/>
                    </a:solidFill>
                    <a:sym typeface="Wingdings" panose="05000000000000000000" pitchFamily="2" charset="2"/>
                  </a:rPr>
                  <a:t>92</a:t>
                </a:r>
                <a:r>
                  <a:rPr lang="en-US" sz="2400" dirty="0" smtClean="0">
                    <a:sym typeface="Wingdings" panose="05000000000000000000" pitchFamily="2" charset="2"/>
                  </a:rPr>
                  <a:t> on each side.</a:t>
                </a:r>
              </a:p>
              <a:p>
                <a:endParaRPr lang="en-US" sz="1800" dirty="0" smtClean="0">
                  <a:sym typeface="Wingdings" panose="05000000000000000000" pitchFamily="2" charset="2"/>
                </a:endParaRPr>
              </a:p>
              <a:p>
                <a:r>
                  <a:rPr lang="en-US" sz="2400" dirty="0" smtClean="0">
                    <a:sym typeface="Wingdings" panose="05000000000000000000" pitchFamily="2" charset="2"/>
                  </a:rPr>
                  <a:t>We can make elements radioactive by bombarding them with the particles from table O, we call this artificial transmutation</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2120" y="1845734"/>
                <a:ext cx="11348720" cy="4646506"/>
              </a:xfrm>
              <a:blipFill rotWithShape="0">
                <a:blip r:embed="rId2"/>
                <a:stretch>
                  <a:fillRect l="-806" t="-1837" r="-1074"/>
                </a:stretch>
              </a:blipFill>
            </p:spPr>
            <p:txBody>
              <a:bodyPr/>
              <a:lstStyle/>
              <a:p>
                <a:r>
                  <a:rPr lang="en-US">
                    <a:noFill/>
                  </a:rPr>
                  <a:t> </a:t>
                </a:r>
              </a:p>
            </p:txBody>
          </p:sp>
        </mc:Fallback>
      </mc:AlternateContent>
    </p:spTree>
    <p:extLst>
      <p:ext uri="{BB962C8B-B14F-4D97-AF65-F5344CB8AC3E}">
        <p14:creationId xmlns:p14="http://schemas.microsoft.com/office/powerpoint/2010/main" val="3655030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mc:AlternateContent xmlns:mc="http://schemas.openxmlformats.org/markup-compatibility/2006" xmlns:a14="http://schemas.microsoft.com/office/drawing/2010/main">
        <mc:Choice Requires="a14">
          <p:sp>
            <p:nvSpPr>
              <p:cNvPr id="8" name="TextBox 7"/>
              <p:cNvSpPr txBox="1"/>
              <p:nvPr/>
            </p:nvSpPr>
            <p:spPr>
              <a:xfrm>
                <a:off x="0" y="2320506"/>
                <a:ext cx="12192000" cy="571695"/>
              </a:xfrm>
              <a:prstGeom prst="rect">
                <a:avLst/>
              </a:prstGeom>
              <a:noFill/>
            </p:spPr>
            <p:txBody>
              <a:bodyPr wrap="square" rtlCol="0">
                <a:spAutoFit/>
              </a:bodyPr>
              <a:lstStyle/>
              <a:p>
                <a:pPr algn="ctr"/>
                <a:r>
                  <a:rPr lang="en-US" sz="2800" dirty="0" smtClean="0"/>
                  <a:t>In the </a:t>
                </a:r>
                <a:r>
                  <a:rPr lang="en-US" sz="2800" dirty="0" smtClean="0">
                    <a:solidFill>
                      <a:schemeClr val="tx1"/>
                    </a:solidFill>
                  </a:rPr>
                  <a:t>equation </a:t>
                </a:r>
                <a14:m>
                  <m:oMath xmlns:m="http://schemas.openxmlformats.org/officeDocument/2006/math">
                    <m:sPre>
                      <m:sPrePr>
                        <m:ctrlPr>
                          <a:rPr lang="en-US" sz="2800" i="1">
                            <a:solidFill>
                              <a:schemeClr val="tx1"/>
                            </a:solidFill>
                            <a:latin typeface="Cambria Math" panose="02040503050406030204" pitchFamily="18" charset="0"/>
                            <a:sym typeface="Wingdings" panose="05000000000000000000" pitchFamily="2" charset="2"/>
                          </a:rPr>
                        </m:ctrlPr>
                      </m:sPrePr>
                      <m:sub>
                        <m:r>
                          <a:rPr lang="en-US" sz="2800">
                            <a:solidFill>
                              <a:schemeClr val="tx1"/>
                            </a:solidFill>
                            <a:latin typeface="Cambria Math" panose="02040503050406030204" pitchFamily="18" charset="0"/>
                            <a:sym typeface="Wingdings" panose="05000000000000000000" pitchFamily="2" charset="2"/>
                          </a:rPr>
                          <m:t>9</m:t>
                        </m:r>
                        <m:r>
                          <a:rPr lang="en-US" sz="2800" b="0" i="1" smtClean="0">
                            <a:solidFill>
                              <a:schemeClr val="tx1"/>
                            </a:solidFill>
                            <a:latin typeface="Cambria Math" panose="02040503050406030204" pitchFamily="18" charset="0"/>
                            <a:sym typeface="Wingdings" panose="05000000000000000000" pitchFamily="2" charset="2"/>
                          </a:rPr>
                          <m:t>0</m:t>
                        </m:r>
                      </m:sub>
                      <m:sup>
                        <m:r>
                          <a:rPr lang="en-US" sz="2800">
                            <a:solidFill>
                              <a:schemeClr val="tx1"/>
                            </a:solidFill>
                            <a:latin typeface="Cambria Math" panose="02040503050406030204" pitchFamily="18" charset="0"/>
                            <a:sym typeface="Wingdings" panose="05000000000000000000" pitchFamily="2" charset="2"/>
                          </a:rPr>
                          <m:t>23</m:t>
                        </m:r>
                        <m:r>
                          <a:rPr lang="en-US" sz="2800" b="0" i="1" smtClean="0">
                            <a:solidFill>
                              <a:schemeClr val="tx1"/>
                            </a:solidFill>
                            <a:latin typeface="Cambria Math" panose="02040503050406030204" pitchFamily="18" charset="0"/>
                            <a:sym typeface="Wingdings" panose="05000000000000000000" pitchFamily="2" charset="2"/>
                          </a:rPr>
                          <m:t>4</m:t>
                        </m:r>
                      </m:sup>
                      <m:e>
                        <m:r>
                          <m:rPr>
                            <m:sty m:val="p"/>
                          </m:rPr>
                          <a:rPr lang="en-US" sz="2800" b="0" i="0" smtClean="0">
                            <a:solidFill>
                              <a:schemeClr val="tx1"/>
                            </a:solidFill>
                            <a:latin typeface="Cambria Math" panose="02040503050406030204" pitchFamily="18" charset="0"/>
                            <a:sym typeface="Wingdings" panose="05000000000000000000" pitchFamily="2" charset="2"/>
                          </a:rPr>
                          <m:t>Th</m:t>
                        </m:r>
                      </m:e>
                    </m:sPre>
                    <m:r>
                      <a:rPr lang="en-US" sz="2800">
                        <a:solidFill>
                          <a:schemeClr val="tx1"/>
                        </a:solidFill>
                        <a:latin typeface="Cambria Math" panose="02040503050406030204" pitchFamily="18" charset="0"/>
                        <a:sym typeface="Wingdings" panose="05000000000000000000" pitchFamily="2" charset="2"/>
                      </a:rPr>
                      <m:t>→</m:t>
                    </m:r>
                    <m:sPre>
                      <m:sPrePr>
                        <m:ctrlPr>
                          <a:rPr lang="en-US" sz="2800" i="1">
                            <a:solidFill>
                              <a:schemeClr val="tx1"/>
                            </a:solidFill>
                            <a:latin typeface="Cambria Math" panose="02040503050406030204" pitchFamily="18" charset="0"/>
                            <a:sym typeface="Wingdings" panose="05000000000000000000" pitchFamily="2" charset="2"/>
                          </a:rPr>
                        </m:ctrlPr>
                      </m:sPrePr>
                      <m:sub>
                        <m:r>
                          <a:rPr lang="en-US" sz="2800">
                            <a:solidFill>
                              <a:schemeClr val="tx1"/>
                            </a:solidFill>
                            <a:latin typeface="Cambria Math" panose="02040503050406030204" pitchFamily="18" charset="0"/>
                            <a:sym typeface="Wingdings" panose="05000000000000000000" pitchFamily="2" charset="2"/>
                          </a:rPr>
                          <m:t>9</m:t>
                        </m:r>
                        <m:r>
                          <a:rPr lang="en-US" sz="2800" b="0" i="1" smtClean="0">
                            <a:solidFill>
                              <a:schemeClr val="tx1"/>
                            </a:solidFill>
                            <a:latin typeface="Cambria Math" panose="02040503050406030204" pitchFamily="18" charset="0"/>
                            <a:sym typeface="Wingdings" panose="05000000000000000000" pitchFamily="2" charset="2"/>
                          </a:rPr>
                          <m:t>1</m:t>
                        </m:r>
                      </m:sub>
                      <m:sup>
                        <m:r>
                          <a:rPr lang="en-US" sz="2800">
                            <a:solidFill>
                              <a:schemeClr val="tx1"/>
                            </a:solidFill>
                            <a:latin typeface="Cambria Math" panose="02040503050406030204" pitchFamily="18" charset="0"/>
                            <a:sym typeface="Wingdings" panose="05000000000000000000" pitchFamily="2" charset="2"/>
                          </a:rPr>
                          <m:t>234</m:t>
                        </m:r>
                      </m:sup>
                      <m:e>
                        <m:r>
                          <m:rPr>
                            <m:sty m:val="p"/>
                          </m:rPr>
                          <a:rPr lang="en-US" sz="2800" b="0" i="0" smtClean="0">
                            <a:solidFill>
                              <a:schemeClr val="tx1"/>
                            </a:solidFill>
                            <a:latin typeface="Cambria Math" panose="02040503050406030204" pitchFamily="18" charset="0"/>
                            <a:sym typeface="Wingdings" panose="05000000000000000000" pitchFamily="2" charset="2"/>
                          </a:rPr>
                          <m:t>Pa</m:t>
                        </m:r>
                      </m:e>
                    </m:sPre>
                    <m:r>
                      <a:rPr lang="en-US" sz="2800">
                        <a:solidFill>
                          <a:schemeClr val="tx1"/>
                        </a:solidFill>
                        <a:latin typeface="Cambria Math" panose="02040503050406030204" pitchFamily="18" charset="0"/>
                        <a:sym typeface="Wingdings" panose="05000000000000000000" pitchFamily="2" charset="2"/>
                      </a:rPr>
                      <m:t>+</m:t>
                    </m:r>
                    <m:r>
                      <a:rPr lang="en-US" sz="2800" b="1" i="0" smtClean="0">
                        <a:solidFill>
                          <a:schemeClr val="tx1"/>
                        </a:solidFill>
                        <a:latin typeface="Cambria Math" panose="02040503050406030204" pitchFamily="18" charset="0"/>
                        <a:sym typeface="Wingdings" panose="05000000000000000000" pitchFamily="2" charset="2"/>
                      </a:rPr>
                      <m:t>𝐗</m:t>
                    </m:r>
                  </m:oMath>
                </a14:m>
                <a:r>
                  <a:rPr lang="en-US" sz="2800" dirty="0" smtClean="0">
                    <a:solidFill>
                      <a:schemeClr val="tx1"/>
                    </a:solidFill>
                  </a:rPr>
                  <a:t> , the symbol X represents </a:t>
                </a:r>
                <a:endParaRPr lang="en-US" sz="2800" dirty="0">
                  <a:solidFill>
                    <a:schemeClr val="tx1"/>
                  </a:solidFill>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0" y="2320506"/>
                <a:ext cx="12192000" cy="571695"/>
              </a:xfrm>
              <a:prstGeom prst="rect">
                <a:avLst/>
              </a:prstGeom>
              <a:blipFill rotWithShape="0">
                <a:blip r:embed="rId2"/>
                <a:stretch>
                  <a:fillRect t="-2151" b="-31183"/>
                </a:stretch>
              </a:blipFill>
            </p:spPr>
            <p:txBody>
              <a:bodyPr/>
              <a:lstStyle/>
              <a:p>
                <a:r>
                  <a:rPr lang="en-US">
                    <a:noFill/>
                  </a:rPr>
                  <a:t> </a:t>
                </a:r>
              </a:p>
            </p:txBody>
          </p:sp>
        </mc:Fallback>
      </mc:AlternateContent>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mc:AlternateContent xmlns:mc="http://schemas.openxmlformats.org/markup-compatibility/2006" xmlns:a14="http://schemas.microsoft.com/office/drawing/2010/main">
        <mc:Choice Requires="a14">
          <p:sp>
            <p:nvSpPr>
              <p:cNvPr id="4" name="TextBox 3"/>
              <p:cNvSpPr txBox="1"/>
              <p:nvPr/>
            </p:nvSpPr>
            <p:spPr>
              <a:xfrm>
                <a:off x="0" y="5567680"/>
                <a:ext cx="12192000" cy="532966"/>
              </a:xfrm>
              <a:prstGeom prst="rect">
                <a:avLst/>
              </a:prstGeom>
              <a:noFill/>
            </p:spPr>
            <p:txBody>
              <a:bodyPr wrap="square" rtlCol="0">
                <a:spAutoFit/>
              </a:bodyPr>
              <a:lstStyle/>
              <a:p>
                <a:r>
                  <a:rPr lang="en-US" sz="2800" dirty="0" smtClean="0"/>
                  <a:t>              </a:t>
                </a:r>
                <a14:m>
                  <m:oMath xmlns:m="http://schemas.openxmlformats.org/officeDocument/2006/math">
                    <m:sPre>
                      <m:sPrePr>
                        <m:ctrlPr>
                          <a:rPr lang="en-US" sz="2800" i="1">
                            <a:latin typeface="Cambria Math" panose="02040503050406030204" pitchFamily="18" charset="0"/>
                          </a:rPr>
                        </m:ctrlPr>
                      </m:sPrePr>
                      <m:sub>
                        <m:r>
                          <a:rPr lang="en-US" sz="2800" b="0" i="1" smtClean="0">
                            <a:latin typeface="Cambria Math" panose="02040503050406030204" pitchFamily="18" charset="0"/>
                          </a:rPr>
                          <m:t>+1</m:t>
                        </m:r>
                      </m:sub>
                      <m:sup>
                        <m:r>
                          <a:rPr lang="en-US" sz="2800" b="0" i="1" smtClean="0">
                            <a:latin typeface="Cambria Math" panose="02040503050406030204" pitchFamily="18" charset="0"/>
                          </a:rPr>
                          <m:t>0</m:t>
                        </m:r>
                      </m:sup>
                      <m:e>
                        <m:r>
                          <m:rPr>
                            <m:sty m:val="p"/>
                          </m:rPr>
                          <a:rPr lang="en-US" sz="2800" b="0" i="0" smtClean="0">
                            <a:latin typeface="Cambria Math" panose="02040503050406030204" pitchFamily="18" charset="0"/>
                          </a:rPr>
                          <m:t>e</m:t>
                        </m:r>
                      </m:e>
                    </m:sPre>
                  </m:oMath>
                </a14:m>
                <a:r>
                  <a:rPr lang="en-US" sz="2800" baseline="-25000" dirty="0" smtClean="0"/>
                  <a:t>			    </a:t>
                </a:r>
                <a:r>
                  <a:rPr lang="en-US" sz="2800" dirty="0" smtClean="0"/>
                  <a:t> </a:t>
                </a:r>
                <a14:m>
                  <m:oMath xmlns:m="http://schemas.openxmlformats.org/officeDocument/2006/math">
                    <m:sPre>
                      <m:sPrePr>
                        <m:ctrlPr>
                          <a:rPr lang="en-US" sz="2800" i="1">
                            <a:latin typeface="Cambria Math" panose="02040503050406030204" pitchFamily="18" charset="0"/>
                          </a:rPr>
                        </m:ctrlPr>
                      </m:sPrePr>
                      <m:sub>
                        <m:r>
                          <a:rPr lang="en-US" sz="2800" i="1">
                            <a:latin typeface="Cambria Math" panose="02040503050406030204" pitchFamily="18" charset="0"/>
                          </a:rPr>
                          <m:t>−1</m:t>
                        </m:r>
                      </m:sub>
                      <m:sup>
                        <m:r>
                          <a:rPr lang="en-US" sz="2800" i="1">
                            <a:latin typeface="Cambria Math" panose="02040503050406030204" pitchFamily="18" charset="0"/>
                          </a:rPr>
                          <m:t>0</m:t>
                        </m:r>
                      </m:sup>
                      <m:e>
                        <m:r>
                          <m:rPr>
                            <m:sty m:val="p"/>
                          </m:rPr>
                          <a:rPr lang="en-US" sz="2800">
                            <a:latin typeface="Cambria Math" panose="02040503050406030204" pitchFamily="18" charset="0"/>
                          </a:rPr>
                          <m:t>e</m:t>
                        </m:r>
                      </m:e>
                    </m:sPre>
                  </m:oMath>
                </a14:m>
                <a:r>
                  <a:rPr lang="en-US" sz="2800" baseline="-25000" dirty="0" smtClean="0"/>
                  <a:t>			         </a:t>
                </a:r>
                <a:r>
                  <a:rPr lang="en-US" sz="2800" dirty="0" smtClean="0"/>
                  <a:t> </a:t>
                </a:r>
                <a14:m>
                  <m:oMath xmlns:m="http://schemas.openxmlformats.org/officeDocument/2006/math">
                    <m:sPre>
                      <m:sPrePr>
                        <m:ctrlPr>
                          <a:rPr lang="en-US" sz="2800" i="1">
                            <a:latin typeface="Cambria Math" panose="02040503050406030204" pitchFamily="18" charset="0"/>
                          </a:rPr>
                        </m:ctrlPr>
                      </m:sPrePr>
                      <m:sub>
                        <m:r>
                          <a:rPr lang="en-US" sz="2800" b="0" i="1" smtClean="0">
                            <a:latin typeface="Cambria Math" panose="02040503050406030204" pitchFamily="18" charset="0"/>
                          </a:rPr>
                          <m:t>0</m:t>
                        </m:r>
                      </m:sub>
                      <m:sup>
                        <m:r>
                          <a:rPr lang="en-US" sz="2800" b="0" i="1" smtClean="0">
                            <a:latin typeface="Cambria Math" panose="02040503050406030204" pitchFamily="18" charset="0"/>
                          </a:rPr>
                          <m:t>1</m:t>
                        </m:r>
                      </m:sup>
                      <m:e>
                        <m:r>
                          <m:rPr>
                            <m:sty m:val="p"/>
                          </m:rPr>
                          <a:rPr lang="en-US" sz="2800" b="0" i="0" smtClean="0">
                            <a:latin typeface="Cambria Math" panose="02040503050406030204" pitchFamily="18" charset="0"/>
                          </a:rPr>
                          <m:t>n</m:t>
                        </m:r>
                      </m:e>
                    </m:sPre>
                  </m:oMath>
                </a14:m>
                <a:r>
                  <a:rPr lang="en-US" sz="2800" baseline="-25000" dirty="0" smtClean="0"/>
                  <a:t>			</a:t>
                </a:r>
                <a:r>
                  <a:rPr lang="en-US" sz="2800" dirty="0"/>
                  <a:t> </a:t>
                </a:r>
                <a14:m>
                  <m:oMath xmlns:m="http://schemas.openxmlformats.org/officeDocument/2006/math">
                    <m:sPre>
                      <m:sPrePr>
                        <m:ctrlPr>
                          <a:rPr lang="en-US" sz="2800" i="1">
                            <a:latin typeface="Cambria Math" panose="02040503050406030204" pitchFamily="18" charset="0"/>
                          </a:rPr>
                        </m:ctrlPr>
                      </m:sPrePr>
                      <m:sub>
                        <m:r>
                          <a:rPr lang="en-US" sz="2800" i="1">
                            <a:latin typeface="Cambria Math" panose="02040503050406030204" pitchFamily="18" charset="0"/>
                          </a:rPr>
                          <m:t>1</m:t>
                        </m:r>
                      </m:sub>
                      <m:sup>
                        <m:r>
                          <a:rPr lang="en-US" sz="2800" b="0" i="1" smtClean="0">
                            <a:latin typeface="Cambria Math" panose="02040503050406030204" pitchFamily="18" charset="0"/>
                          </a:rPr>
                          <m:t>1</m:t>
                        </m:r>
                      </m:sup>
                      <m:e>
                        <m:r>
                          <m:rPr>
                            <m:sty m:val="p"/>
                          </m:rPr>
                          <a:rPr lang="en-US" sz="2800" b="0" i="0" smtClean="0">
                            <a:latin typeface="Cambria Math" panose="02040503050406030204" pitchFamily="18" charset="0"/>
                          </a:rPr>
                          <m:t>H</m:t>
                        </m:r>
                      </m:e>
                    </m:sPre>
                  </m:oMath>
                </a14:m>
                <a:endParaRPr lang="en-US" sz="2800" baseline="-25000" dirty="0"/>
              </a:p>
            </p:txBody>
          </p:sp>
        </mc:Choice>
        <mc:Fallback xmlns="">
          <p:sp>
            <p:nvSpPr>
              <p:cNvPr id="4" name="TextBox 3"/>
              <p:cNvSpPr txBox="1">
                <a:spLocks noRot="1" noChangeAspect="1" noMove="1" noResize="1" noEditPoints="1" noAdjustHandles="1" noChangeArrowheads="1" noChangeShapeType="1" noTextEdit="1"/>
              </p:cNvSpPr>
              <p:nvPr/>
            </p:nvSpPr>
            <p:spPr>
              <a:xfrm>
                <a:off x="0" y="5567680"/>
                <a:ext cx="12192000" cy="532966"/>
              </a:xfrm>
              <a:prstGeom prst="rect">
                <a:avLst/>
              </a:prstGeom>
              <a:blipFill rotWithShape="0">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2821615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mc:AlternateContent xmlns:mc="http://schemas.openxmlformats.org/markup-compatibility/2006" xmlns:a14="http://schemas.microsoft.com/office/drawing/2010/main">
        <mc:Choice Requires="a14">
          <p:sp>
            <p:nvSpPr>
              <p:cNvPr id="8" name="TextBox 7"/>
              <p:cNvSpPr txBox="1"/>
              <p:nvPr/>
            </p:nvSpPr>
            <p:spPr>
              <a:xfrm>
                <a:off x="0" y="2320506"/>
                <a:ext cx="12192000" cy="571695"/>
              </a:xfrm>
              <a:prstGeom prst="rect">
                <a:avLst/>
              </a:prstGeom>
              <a:noFill/>
            </p:spPr>
            <p:txBody>
              <a:bodyPr wrap="square" rtlCol="0">
                <a:spAutoFit/>
              </a:bodyPr>
              <a:lstStyle/>
              <a:p>
                <a:pPr algn="ctr"/>
                <a:r>
                  <a:rPr lang="en-US" sz="2800" dirty="0" smtClean="0"/>
                  <a:t>In the </a:t>
                </a:r>
                <a:r>
                  <a:rPr lang="en-US" sz="2800" dirty="0" smtClean="0">
                    <a:solidFill>
                      <a:schemeClr val="tx1"/>
                    </a:solidFill>
                  </a:rPr>
                  <a:t>equation </a:t>
                </a:r>
                <a14:m>
                  <m:oMath xmlns:m="http://schemas.openxmlformats.org/officeDocument/2006/math">
                    <m:sPre>
                      <m:sPrePr>
                        <m:ctrlPr>
                          <a:rPr lang="en-US" sz="2800" i="1">
                            <a:solidFill>
                              <a:schemeClr val="tx1"/>
                            </a:solidFill>
                            <a:latin typeface="Cambria Math" panose="02040503050406030204" pitchFamily="18" charset="0"/>
                            <a:sym typeface="Wingdings" panose="05000000000000000000" pitchFamily="2" charset="2"/>
                          </a:rPr>
                        </m:ctrlPr>
                      </m:sPrePr>
                      <m:sub>
                        <m:r>
                          <a:rPr lang="en-US" sz="2800">
                            <a:solidFill>
                              <a:schemeClr val="tx1"/>
                            </a:solidFill>
                            <a:latin typeface="Cambria Math" panose="02040503050406030204" pitchFamily="18" charset="0"/>
                            <a:sym typeface="Wingdings" panose="05000000000000000000" pitchFamily="2" charset="2"/>
                          </a:rPr>
                          <m:t>9</m:t>
                        </m:r>
                        <m:r>
                          <a:rPr lang="en-US" sz="2800" b="0" i="1" smtClean="0">
                            <a:solidFill>
                              <a:schemeClr val="tx1"/>
                            </a:solidFill>
                            <a:latin typeface="Cambria Math" panose="02040503050406030204" pitchFamily="18" charset="0"/>
                            <a:sym typeface="Wingdings" panose="05000000000000000000" pitchFamily="2" charset="2"/>
                          </a:rPr>
                          <m:t>0</m:t>
                        </m:r>
                      </m:sub>
                      <m:sup>
                        <m:r>
                          <a:rPr lang="en-US" sz="2800">
                            <a:solidFill>
                              <a:schemeClr val="tx1"/>
                            </a:solidFill>
                            <a:latin typeface="Cambria Math" panose="02040503050406030204" pitchFamily="18" charset="0"/>
                            <a:sym typeface="Wingdings" panose="05000000000000000000" pitchFamily="2" charset="2"/>
                          </a:rPr>
                          <m:t>23</m:t>
                        </m:r>
                        <m:r>
                          <a:rPr lang="en-US" sz="2800" b="0" i="1" smtClean="0">
                            <a:solidFill>
                              <a:schemeClr val="tx1"/>
                            </a:solidFill>
                            <a:latin typeface="Cambria Math" panose="02040503050406030204" pitchFamily="18" charset="0"/>
                            <a:sym typeface="Wingdings" panose="05000000000000000000" pitchFamily="2" charset="2"/>
                          </a:rPr>
                          <m:t>4</m:t>
                        </m:r>
                      </m:sup>
                      <m:e>
                        <m:r>
                          <m:rPr>
                            <m:sty m:val="p"/>
                          </m:rPr>
                          <a:rPr lang="en-US" sz="2800" b="0" i="0" smtClean="0">
                            <a:solidFill>
                              <a:schemeClr val="tx1"/>
                            </a:solidFill>
                            <a:latin typeface="Cambria Math" panose="02040503050406030204" pitchFamily="18" charset="0"/>
                            <a:sym typeface="Wingdings" panose="05000000000000000000" pitchFamily="2" charset="2"/>
                          </a:rPr>
                          <m:t>Th</m:t>
                        </m:r>
                      </m:e>
                    </m:sPre>
                    <m:r>
                      <a:rPr lang="en-US" sz="2800">
                        <a:solidFill>
                          <a:schemeClr val="tx1"/>
                        </a:solidFill>
                        <a:latin typeface="Cambria Math" panose="02040503050406030204" pitchFamily="18" charset="0"/>
                        <a:sym typeface="Wingdings" panose="05000000000000000000" pitchFamily="2" charset="2"/>
                      </a:rPr>
                      <m:t>→</m:t>
                    </m:r>
                    <m:sPre>
                      <m:sPrePr>
                        <m:ctrlPr>
                          <a:rPr lang="en-US" sz="2800" i="1">
                            <a:solidFill>
                              <a:schemeClr val="tx1"/>
                            </a:solidFill>
                            <a:latin typeface="Cambria Math" panose="02040503050406030204" pitchFamily="18" charset="0"/>
                            <a:sym typeface="Wingdings" panose="05000000000000000000" pitchFamily="2" charset="2"/>
                          </a:rPr>
                        </m:ctrlPr>
                      </m:sPrePr>
                      <m:sub>
                        <m:r>
                          <a:rPr lang="en-US" sz="2800">
                            <a:solidFill>
                              <a:schemeClr val="tx1"/>
                            </a:solidFill>
                            <a:latin typeface="Cambria Math" panose="02040503050406030204" pitchFamily="18" charset="0"/>
                            <a:sym typeface="Wingdings" panose="05000000000000000000" pitchFamily="2" charset="2"/>
                          </a:rPr>
                          <m:t>9</m:t>
                        </m:r>
                        <m:r>
                          <a:rPr lang="en-US" sz="2800" b="0" i="1" smtClean="0">
                            <a:solidFill>
                              <a:schemeClr val="tx1"/>
                            </a:solidFill>
                            <a:latin typeface="Cambria Math" panose="02040503050406030204" pitchFamily="18" charset="0"/>
                            <a:sym typeface="Wingdings" panose="05000000000000000000" pitchFamily="2" charset="2"/>
                          </a:rPr>
                          <m:t>1</m:t>
                        </m:r>
                      </m:sub>
                      <m:sup>
                        <m:r>
                          <a:rPr lang="en-US" sz="2800">
                            <a:solidFill>
                              <a:schemeClr val="tx1"/>
                            </a:solidFill>
                            <a:latin typeface="Cambria Math" panose="02040503050406030204" pitchFamily="18" charset="0"/>
                            <a:sym typeface="Wingdings" panose="05000000000000000000" pitchFamily="2" charset="2"/>
                          </a:rPr>
                          <m:t>234</m:t>
                        </m:r>
                      </m:sup>
                      <m:e>
                        <m:r>
                          <m:rPr>
                            <m:sty m:val="p"/>
                          </m:rPr>
                          <a:rPr lang="en-US" sz="2800" b="0" i="0" smtClean="0">
                            <a:solidFill>
                              <a:schemeClr val="tx1"/>
                            </a:solidFill>
                            <a:latin typeface="Cambria Math" panose="02040503050406030204" pitchFamily="18" charset="0"/>
                            <a:sym typeface="Wingdings" panose="05000000000000000000" pitchFamily="2" charset="2"/>
                          </a:rPr>
                          <m:t>Pa</m:t>
                        </m:r>
                      </m:e>
                    </m:sPre>
                    <m:r>
                      <a:rPr lang="en-US" sz="2800">
                        <a:solidFill>
                          <a:schemeClr val="tx1"/>
                        </a:solidFill>
                        <a:latin typeface="Cambria Math" panose="02040503050406030204" pitchFamily="18" charset="0"/>
                        <a:sym typeface="Wingdings" panose="05000000000000000000" pitchFamily="2" charset="2"/>
                      </a:rPr>
                      <m:t>+</m:t>
                    </m:r>
                    <m:r>
                      <a:rPr lang="en-US" sz="2800" b="1" i="0" smtClean="0">
                        <a:solidFill>
                          <a:schemeClr val="tx1"/>
                        </a:solidFill>
                        <a:latin typeface="Cambria Math" panose="02040503050406030204" pitchFamily="18" charset="0"/>
                        <a:sym typeface="Wingdings" panose="05000000000000000000" pitchFamily="2" charset="2"/>
                      </a:rPr>
                      <m:t>𝐗</m:t>
                    </m:r>
                  </m:oMath>
                </a14:m>
                <a:r>
                  <a:rPr lang="en-US" sz="2800" dirty="0" smtClean="0">
                    <a:solidFill>
                      <a:schemeClr val="tx1"/>
                    </a:solidFill>
                  </a:rPr>
                  <a:t> , the symbol X represents </a:t>
                </a:r>
                <a:endParaRPr lang="en-US" sz="2800" dirty="0">
                  <a:solidFill>
                    <a:schemeClr val="tx1"/>
                  </a:solidFill>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0" y="2320506"/>
                <a:ext cx="12192000" cy="571695"/>
              </a:xfrm>
              <a:prstGeom prst="rect">
                <a:avLst/>
              </a:prstGeom>
              <a:blipFill rotWithShape="0">
                <a:blip r:embed="rId2"/>
                <a:stretch>
                  <a:fillRect t="-2151" b="-31183"/>
                </a:stretch>
              </a:blipFill>
            </p:spPr>
            <p:txBody>
              <a:bodyPr/>
              <a:lstStyle/>
              <a:p>
                <a:r>
                  <a:rPr lang="en-US">
                    <a:noFill/>
                  </a:rPr>
                  <a:t> </a:t>
                </a:r>
              </a:p>
            </p:txBody>
          </p:sp>
        </mc:Fallback>
      </mc:AlternateContent>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mc:AlternateContent xmlns:mc="http://schemas.openxmlformats.org/markup-compatibility/2006" xmlns:a14="http://schemas.microsoft.com/office/drawing/2010/main">
        <mc:Choice Requires="a14">
          <p:sp>
            <p:nvSpPr>
              <p:cNvPr id="4" name="TextBox 3"/>
              <p:cNvSpPr txBox="1"/>
              <p:nvPr/>
            </p:nvSpPr>
            <p:spPr>
              <a:xfrm>
                <a:off x="0" y="5567680"/>
                <a:ext cx="12192000" cy="532966"/>
              </a:xfrm>
              <a:prstGeom prst="rect">
                <a:avLst/>
              </a:prstGeom>
              <a:noFill/>
            </p:spPr>
            <p:txBody>
              <a:bodyPr wrap="square" rtlCol="0">
                <a:spAutoFit/>
              </a:bodyPr>
              <a:lstStyle/>
              <a:p>
                <a:r>
                  <a:rPr lang="en-US" sz="2800" dirty="0" smtClean="0"/>
                  <a:t>              </a:t>
                </a:r>
                <a14:m>
                  <m:oMath xmlns:m="http://schemas.openxmlformats.org/officeDocument/2006/math">
                    <m:sPre>
                      <m:sPrePr>
                        <m:ctrlPr>
                          <a:rPr lang="en-US" sz="2800" i="1">
                            <a:latin typeface="Cambria Math" panose="02040503050406030204" pitchFamily="18" charset="0"/>
                          </a:rPr>
                        </m:ctrlPr>
                      </m:sPrePr>
                      <m:sub>
                        <m:r>
                          <a:rPr lang="en-US" sz="2800" b="0" i="1" smtClean="0">
                            <a:latin typeface="Cambria Math" panose="02040503050406030204" pitchFamily="18" charset="0"/>
                          </a:rPr>
                          <m:t>+1</m:t>
                        </m:r>
                      </m:sub>
                      <m:sup>
                        <m:r>
                          <a:rPr lang="en-US" sz="2800" b="0" i="1" smtClean="0">
                            <a:latin typeface="Cambria Math" panose="02040503050406030204" pitchFamily="18" charset="0"/>
                          </a:rPr>
                          <m:t>0</m:t>
                        </m:r>
                      </m:sup>
                      <m:e>
                        <m:r>
                          <m:rPr>
                            <m:sty m:val="p"/>
                          </m:rPr>
                          <a:rPr lang="en-US" sz="2800" b="0" i="0" smtClean="0">
                            <a:latin typeface="Cambria Math" panose="02040503050406030204" pitchFamily="18" charset="0"/>
                          </a:rPr>
                          <m:t>e</m:t>
                        </m:r>
                      </m:e>
                    </m:sPre>
                  </m:oMath>
                </a14:m>
                <a:r>
                  <a:rPr lang="en-US" sz="2800" baseline="-25000" dirty="0" smtClean="0"/>
                  <a:t>			    </a:t>
                </a:r>
                <a:r>
                  <a:rPr lang="en-US" sz="2800" dirty="0" smtClean="0"/>
                  <a:t> </a:t>
                </a:r>
                <a14:m>
                  <m:oMath xmlns:m="http://schemas.openxmlformats.org/officeDocument/2006/math">
                    <m:sPre>
                      <m:sPrePr>
                        <m:ctrlPr>
                          <a:rPr lang="en-US" sz="2800" i="1">
                            <a:latin typeface="Cambria Math" panose="02040503050406030204" pitchFamily="18" charset="0"/>
                          </a:rPr>
                        </m:ctrlPr>
                      </m:sPrePr>
                      <m:sub>
                        <m:r>
                          <a:rPr lang="en-US" sz="2800" i="1">
                            <a:latin typeface="Cambria Math" panose="02040503050406030204" pitchFamily="18" charset="0"/>
                          </a:rPr>
                          <m:t>−1</m:t>
                        </m:r>
                      </m:sub>
                      <m:sup>
                        <m:r>
                          <a:rPr lang="en-US" sz="2800" i="1">
                            <a:latin typeface="Cambria Math" panose="02040503050406030204" pitchFamily="18" charset="0"/>
                          </a:rPr>
                          <m:t>0</m:t>
                        </m:r>
                      </m:sup>
                      <m:e>
                        <m:r>
                          <m:rPr>
                            <m:sty m:val="p"/>
                          </m:rPr>
                          <a:rPr lang="en-US" sz="2800">
                            <a:latin typeface="Cambria Math" panose="02040503050406030204" pitchFamily="18" charset="0"/>
                          </a:rPr>
                          <m:t>e</m:t>
                        </m:r>
                      </m:e>
                    </m:sPre>
                  </m:oMath>
                </a14:m>
                <a:r>
                  <a:rPr lang="en-US" sz="2800" baseline="-25000" dirty="0" smtClean="0"/>
                  <a:t>			         </a:t>
                </a:r>
                <a:r>
                  <a:rPr lang="en-US" sz="2800" dirty="0" smtClean="0"/>
                  <a:t> </a:t>
                </a:r>
                <a14:m>
                  <m:oMath xmlns:m="http://schemas.openxmlformats.org/officeDocument/2006/math">
                    <m:sPre>
                      <m:sPrePr>
                        <m:ctrlPr>
                          <a:rPr lang="en-US" sz="2800" i="1">
                            <a:latin typeface="Cambria Math" panose="02040503050406030204" pitchFamily="18" charset="0"/>
                          </a:rPr>
                        </m:ctrlPr>
                      </m:sPrePr>
                      <m:sub>
                        <m:r>
                          <a:rPr lang="en-US" sz="2800" b="0" i="1" smtClean="0">
                            <a:latin typeface="Cambria Math" panose="02040503050406030204" pitchFamily="18" charset="0"/>
                          </a:rPr>
                          <m:t>0</m:t>
                        </m:r>
                      </m:sub>
                      <m:sup>
                        <m:r>
                          <a:rPr lang="en-US" sz="2800" b="0" i="1" smtClean="0">
                            <a:latin typeface="Cambria Math" panose="02040503050406030204" pitchFamily="18" charset="0"/>
                          </a:rPr>
                          <m:t>1</m:t>
                        </m:r>
                      </m:sup>
                      <m:e>
                        <m:r>
                          <m:rPr>
                            <m:sty m:val="p"/>
                          </m:rPr>
                          <a:rPr lang="en-US" sz="2800" b="0" i="0" smtClean="0">
                            <a:latin typeface="Cambria Math" panose="02040503050406030204" pitchFamily="18" charset="0"/>
                          </a:rPr>
                          <m:t>n</m:t>
                        </m:r>
                      </m:e>
                    </m:sPre>
                  </m:oMath>
                </a14:m>
                <a:r>
                  <a:rPr lang="en-US" sz="2800" baseline="-25000" dirty="0" smtClean="0"/>
                  <a:t>			</a:t>
                </a:r>
                <a:r>
                  <a:rPr lang="en-US" sz="2800" dirty="0"/>
                  <a:t> </a:t>
                </a:r>
                <a14:m>
                  <m:oMath xmlns:m="http://schemas.openxmlformats.org/officeDocument/2006/math">
                    <m:sPre>
                      <m:sPrePr>
                        <m:ctrlPr>
                          <a:rPr lang="en-US" sz="2800" i="1">
                            <a:latin typeface="Cambria Math" panose="02040503050406030204" pitchFamily="18" charset="0"/>
                          </a:rPr>
                        </m:ctrlPr>
                      </m:sPrePr>
                      <m:sub>
                        <m:r>
                          <a:rPr lang="en-US" sz="2800" i="1">
                            <a:latin typeface="Cambria Math" panose="02040503050406030204" pitchFamily="18" charset="0"/>
                          </a:rPr>
                          <m:t>1</m:t>
                        </m:r>
                      </m:sub>
                      <m:sup>
                        <m:r>
                          <a:rPr lang="en-US" sz="2800" b="0" i="1" smtClean="0">
                            <a:latin typeface="Cambria Math" panose="02040503050406030204" pitchFamily="18" charset="0"/>
                          </a:rPr>
                          <m:t>1</m:t>
                        </m:r>
                      </m:sup>
                      <m:e>
                        <m:r>
                          <m:rPr>
                            <m:sty m:val="p"/>
                          </m:rPr>
                          <a:rPr lang="en-US" sz="2800" b="0" i="0" smtClean="0">
                            <a:latin typeface="Cambria Math" panose="02040503050406030204" pitchFamily="18" charset="0"/>
                          </a:rPr>
                          <m:t>H</m:t>
                        </m:r>
                      </m:e>
                    </m:sPre>
                  </m:oMath>
                </a14:m>
                <a:endParaRPr lang="en-US" sz="2800" baseline="-25000" dirty="0"/>
              </a:p>
            </p:txBody>
          </p:sp>
        </mc:Choice>
        <mc:Fallback xmlns="">
          <p:sp>
            <p:nvSpPr>
              <p:cNvPr id="4" name="TextBox 3"/>
              <p:cNvSpPr txBox="1">
                <a:spLocks noRot="1" noChangeAspect="1" noMove="1" noResize="1" noEditPoints="1" noAdjustHandles="1" noChangeArrowheads="1" noChangeShapeType="1" noTextEdit="1"/>
              </p:cNvSpPr>
              <p:nvPr/>
            </p:nvSpPr>
            <p:spPr>
              <a:xfrm>
                <a:off x="0" y="5567680"/>
                <a:ext cx="12192000" cy="532966"/>
              </a:xfrm>
              <a:prstGeom prst="rect">
                <a:avLst/>
              </a:prstGeom>
              <a:blipFill rotWithShape="0">
                <a:blip r:embed="rId3"/>
                <a:stretch>
                  <a:fillRect/>
                </a:stretch>
              </a:blipFill>
            </p:spPr>
            <p:txBody>
              <a:bodyPr/>
              <a:lstStyle/>
              <a:p>
                <a:r>
                  <a:rPr lang="en-US">
                    <a:noFill/>
                  </a:rPr>
                  <a:t> </a:t>
                </a:r>
              </a:p>
            </p:txBody>
          </p:sp>
        </mc:Fallback>
      </mc:AlternateContent>
      <p:sp>
        <p:nvSpPr>
          <p:cNvPr id="13" name="Oval 12"/>
          <p:cNvSpPr/>
          <p:nvPr/>
        </p:nvSpPr>
        <p:spPr>
          <a:xfrm>
            <a:off x="3043816" y="416783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09423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mc:AlternateContent xmlns:mc="http://schemas.openxmlformats.org/markup-compatibility/2006" xmlns:a14="http://schemas.microsoft.com/office/drawing/2010/main">
        <mc:Choice Requires="a14">
          <p:sp>
            <p:nvSpPr>
              <p:cNvPr id="8" name="TextBox 7"/>
              <p:cNvSpPr txBox="1"/>
              <p:nvPr/>
            </p:nvSpPr>
            <p:spPr>
              <a:xfrm>
                <a:off x="0" y="1861853"/>
                <a:ext cx="12192000" cy="4277966"/>
              </a:xfrm>
              <a:prstGeom prst="rect">
                <a:avLst/>
              </a:prstGeom>
              <a:noFill/>
            </p:spPr>
            <p:txBody>
              <a:bodyPr wrap="square" rtlCol="0">
                <a:spAutoFit/>
              </a:bodyPr>
              <a:lstStyle/>
              <a:p>
                <a:pPr algn="ctr"/>
                <a:r>
                  <a:rPr lang="en-US" sz="2800" dirty="0" smtClean="0"/>
                  <a:t>Write or complete the following transmutation equations:</a:t>
                </a:r>
              </a:p>
              <a:p>
                <a:pPr algn="ctr"/>
                <a:endParaRPr lang="en-US" sz="1200" dirty="0" smtClean="0"/>
              </a:p>
              <a:p>
                <a:pPr algn="ctr"/>
                <a:endParaRPr lang="en-US" sz="1200" dirty="0"/>
              </a:p>
              <a:p>
                <a:pPr algn="ctr"/>
                <a:r>
                  <a:rPr lang="en-US" sz="2800" dirty="0" smtClean="0"/>
                  <a:t>Radon-222 undergoes alpha decay</a:t>
                </a:r>
              </a:p>
              <a:p>
                <a:pPr algn="ctr"/>
                <a:endParaRPr lang="en-US" sz="1000" dirty="0" smtClean="0"/>
              </a:p>
              <a:p>
                <a:pPr algn="ctr"/>
                <a14:m>
                  <m:oMathPara xmlns:m="http://schemas.openxmlformats.org/officeDocument/2006/math">
                    <m:oMathParaPr>
                      <m:jc m:val="centerGroup"/>
                    </m:oMathParaPr>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r>
                            <a:rPr lang="en-US" sz="2800" b="0" i="0" smtClean="0">
                              <a:latin typeface="Cambria Math" panose="02040503050406030204" pitchFamily="18" charset="0"/>
                              <a:sym typeface="Wingdings" panose="05000000000000000000" pitchFamily="2" charset="2"/>
                            </a:rPr>
                            <m:t>7</m:t>
                          </m:r>
                        </m:sub>
                        <m:sup>
                          <m:r>
                            <a:rPr lang="en-US" sz="2800" b="0" i="0" smtClean="0">
                              <a:latin typeface="Cambria Math" panose="02040503050406030204" pitchFamily="18" charset="0"/>
                              <a:sym typeface="Wingdings" panose="05000000000000000000" pitchFamily="2" charset="2"/>
                            </a:rPr>
                            <m:t>1</m:t>
                          </m:r>
                          <m:r>
                            <a:rPr lang="en-US" sz="2800" i="1">
                              <a:latin typeface="Cambria Math" panose="02040503050406030204" pitchFamily="18" charset="0"/>
                              <a:sym typeface="Wingdings" panose="05000000000000000000" pitchFamily="2" charset="2"/>
                            </a:rPr>
                            <m:t>4</m:t>
                          </m:r>
                        </m:sup>
                        <m:e>
                          <m:r>
                            <m:rPr>
                              <m:sty m:val="p"/>
                            </m:rPr>
                            <a:rPr lang="en-US" sz="2800" b="0" i="0" smtClean="0">
                              <a:latin typeface="Cambria Math" panose="02040503050406030204" pitchFamily="18" charset="0"/>
                              <a:sym typeface="Wingdings" panose="05000000000000000000" pitchFamily="2" charset="2"/>
                            </a:rPr>
                            <m:t>N</m:t>
                          </m:r>
                        </m:e>
                      </m:sPre>
                      <m:r>
                        <a:rPr lang="en-US" sz="2800" b="0" i="1" smtClean="0">
                          <a:latin typeface="Cambria Math" panose="02040503050406030204" pitchFamily="18" charset="0"/>
                          <a:sym typeface="Wingdings" panose="05000000000000000000" pitchFamily="2" charset="2"/>
                        </a:rPr>
                        <m:t>+ </m:t>
                      </m:r>
                      <m:sPre>
                        <m:sPrePr>
                          <m:ctrlPr>
                            <a:rPr lang="en-US" sz="2800" i="1">
                              <a:latin typeface="Cambria Math" panose="02040503050406030204" pitchFamily="18" charset="0"/>
                              <a:sym typeface="Wingdings" panose="05000000000000000000" pitchFamily="2" charset="2"/>
                            </a:rPr>
                          </m:ctrlPr>
                        </m:sPrePr>
                        <m:sub>
                          <m:r>
                            <a:rPr lang="en-US" sz="2800" b="0" i="1" smtClean="0">
                              <a:latin typeface="Cambria Math" panose="02040503050406030204" pitchFamily="18" charset="0"/>
                              <a:sym typeface="Wingdings" panose="05000000000000000000" pitchFamily="2" charset="2"/>
                            </a:rPr>
                            <m:t>2</m:t>
                          </m:r>
                        </m:sub>
                        <m:sup>
                          <m:r>
                            <a:rPr lang="en-US" sz="2800" b="0" i="0" smtClean="0">
                              <a:latin typeface="Cambria Math" panose="02040503050406030204" pitchFamily="18" charset="0"/>
                              <a:sym typeface="Wingdings" panose="05000000000000000000" pitchFamily="2" charset="2"/>
                            </a:rPr>
                            <m:t>4</m:t>
                          </m:r>
                        </m:sup>
                        <m:e>
                          <m:r>
                            <m:rPr>
                              <m:sty m:val="p"/>
                            </m:rPr>
                            <a:rPr lang="en-US" sz="2800" b="0" i="0" smtClean="0">
                              <a:latin typeface="Cambria Math" panose="02040503050406030204" pitchFamily="18" charset="0"/>
                              <a:sym typeface="Wingdings" panose="05000000000000000000" pitchFamily="2" charset="2"/>
                            </a:rPr>
                            <m:t>He</m:t>
                          </m:r>
                        </m:e>
                      </m:sPre>
                      <m:r>
                        <a:rPr lang="en-US" sz="2800">
                          <a:latin typeface="Cambria Math" panose="02040503050406030204" pitchFamily="18" charset="0"/>
                          <a:sym typeface="Wingdings" panose="05000000000000000000" pitchFamily="2" charset="2"/>
                        </a:rPr>
                        <m:t>→</m:t>
                      </m:r>
                      <m:r>
                        <a:rPr lang="en-US" sz="2800" b="0" i="1" smtClean="0">
                          <a:latin typeface="Cambria Math" panose="02040503050406030204" pitchFamily="18" charset="0"/>
                          <a:sym typeface="Wingdings" panose="05000000000000000000" pitchFamily="2" charset="2"/>
                        </a:rPr>
                        <m:t>______+ </m:t>
                      </m:r>
                      <m:sPre>
                        <m:sPrePr>
                          <m:ctrlPr>
                            <a:rPr lang="en-US" sz="2800" i="1">
                              <a:latin typeface="Cambria Math" panose="02040503050406030204" pitchFamily="18" charset="0"/>
                              <a:sym typeface="Wingdings" panose="05000000000000000000" pitchFamily="2" charset="2"/>
                            </a:rPr>
                          </m:ctrlPr>
                        </m:sPrePr>
                        <m:sub>
                          <m:r>
                            <a:rPr lang="en-US" sz="2800" b="0" i="1" smtClean="0">
                              <a:latin typeface="Cambria Math" panose="02040503050406030204" pitchFamily="18" charset="0"/>
                              <a:sym typeface="Wingdings" panose="05000000000000000000" pitchFamily="2" charset="2"/>
                            </a:rPr>
                            <m:t>0</m:t>
                          </m:r>
                        </m:sub>
                        <m:sup>
                          <m:r>
                            <a:rPr lang="en-US" sz="2800" b="0" i="0" smtClean="0">
                              <a:latin typeface="Cambria Math" panose="02040503050406030204" pitchFamily="18" charset="0"/>
                              <a:sym typeface="Wingdings" panose="05000000000000000000" pitchFamily="2" charset="2"/>
                            </a:rPr>
                            <m:t>1</m:t>
                          </m:r>
                        </m:sup>
                        <m:e>
                          <m:r>
                            <m:rPr>
                              <m:sty m:val="p"/>
                            </m:rPr>
                            <a:rPr lang="en-US" sz="2800" b="0" i="0" smtClean="0">
                              <a:latin typeface="Cambria Math" panose="02040503050406030204" pitchFamily="18" charset="0"/>
                              <a:sym typeface="Wingdings" panose="05000000000000000000" pitchFamily="2" charset="2"/>
                            </a:rPr>
                            <m:t>n</m:t>
                          </m:r>
                        </m:e>
                      </m:sPre>
                    </m:oMath>
                  </m:oMathPara>
                </a14:m>
                <a:endParaRPr lang="en-US" sz="2800" dirty="0" smtClean="0"/>
              </a:p>
              <a:p>
                <a:pPr algn="ctr"/>
                <a:endParaRPr lang="en-US" sz="1000" dirty="0"/>
              </a:p>
              <a:p>
                <a:pPr algn="ctr"/>
                <a:r>
                  <a:rPr lang="en-US" sz="2800" dirty="0" smtClean="0"/>
                  <a:t>Calcium-37 releases a positron</a:t>
                </a:r>
              </a:p>
              <a:p>
                <a:pPr algn="ctr"/>
                <a:endParaRPr lang="en-US" sz="1000" dirty="0" smtClean="0"/>
              </a:p>
              <a:p>
                <a:pPr algn="ctr"/>
                <a14:m>
                  <m:oMathPara xmlns:m="http://schemas.openxmlformats.org/officeDocument/2006/math">
                    <m:oMathParaPr>
                      <m:jc m:val="centerGroup"/>
                    </m:oMathParaPr>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r>
                            <a:rPr lang="en-US" sz="2800" b="0" i="0" smtClean="0">
                              <a:latin typeface="Cambria Math" panose="02040503050406030204" pitchFamily="18" charset="0"/>
                              <a:sym typeface="Wingdings" panose="05000000000000000000" pitchFamily="2" charset="2"/>
                            </a:rPr>
                            <m:t>80</m:t>
                          </m:r>
                        </m:sub>
                        <m:sup>
                          <m:r>
                            <a:rPr lang="en-US" sz="2800">
                              <a:latin typeface="Cambria Math" panose="02040503050406030204" pitchFamily="18" charset="0"/>
                              <a:sym typeface="Wingdings" panose="05000000000000000000" pitchFamily="2" charset="2"/>
                            </a:rPr>
                            <m:t>2</m:t>
                          </m:r>
                          <m:r>
                            <a:rPr lang="en-US" sz="2800" b="0" i="1" smtClean="0">
                              <a:latin typeface="Cambria Math" panose="02040503050406030204" pitchFamily="18" charset="0"/>
                              <a:sym typeface="Wingdings" panose="05000000000000000000" pitchFamily="2" charset="2"/>
                            </a:rPr>
                            <m:t>01</m:t>
                          </m:r>
                        </m:sup>
                        <m:e>
                          <m:r>
                            <m:rPr>
                              <m:sty m:val="p"/>
                            </m:rPr>
                            <a:rPr lang="en-US" sz="2800" b="0" i="0" smtClean="0">
                              <a:latin typeface="Cambria Math" panose="02040503050406030204" pitchFamily="18" charset="0"/>
                              <a:sym typeface="Wingdings" panose="05000000000000000000" pitchFamily="2" charset="2"/>
                            </a:rPr>
                            <m:t>Hg</m:t>
                          </m:r>
                        </m:e>
                      </m:sPre>
                      <m:r>
                        <a:rPr lang="en-US" sz="2800" b="0" i="0" smtClean="0">
                          <a:latin typeface="Cambria Math" panose="02040503050406030204" pitchFamily="18" charset="0"/>
                          <a:sym typeface="Wingdings" panose="05000000000000000000" pitchFamily="2" charset="2"/>
                        </a:rPr>
                        <m:t>+ ______</m:t>
                      </m:r>
                      <m:r>
                        <a:rPr lang="en-US" sz="2800">
                          <a:latin typeface="Cambria Math" panose="02040503050406030204" pitchFamily="18" charset="0"/>
                          <a:sym typeface="Wingdings" panose="05000000000000000000" pitchFamily="2" charset="2"/>
                        </a:rPr>
                        <m:t>→</m:t>
                      </m:r>
                      <m:sPre>
                        <m:sPrePr>
                          <m:ctrlPr>
                            <a:rPr lang="en-US" sz="2800" i="1">
                              <a:latin typeface="Cambria Math" panose="02040503050406030204" pitchFamily="18" charset="0"/>
                              <a:sym typeface="Wingdings" panose="05000000000000000000" pitchFamily="2" charset="2"/>
                            </a:rPr>
                          </m:ctrlPr>
                        </m:sPrePr>
                        <m:sub>
                          <m:r>
                            <a:rPr lang="en-US" sz="2800" b="0" i="0" smtClean="0">
                              <a:latin typeface="Cambria Math" panose="02040503050406030204" pitchFamily="18" charset="0"/>
                              <a:sym typeface="Wingdings" panose="05000000000000000000" pitchFamily="2" charset="2"/>
                            </a:rPr>
                            <m:t>7</m:t>
                          </m:r>
                          <m:r>
                            <a:rPr lang="en-US" sz="2800">
                              <a:latin typeface="Cambria Math" panose="02040503050406030204" pitchFamily="18" charset="0"/>
                              <a:sym typeface="Wingdings" panose="05000000000000000000" pitchFamily="2" charset="2"/>
                            </a:rPr>
                            <m:t>9</m:t>
                          </m:r>
                        </m:sub>
                        <m:sup>
                          <m:r>
                            <a:rPr lang="en-US" sz="2800">
                              <a:latin typeface="Cambria Math" panose="02040503050406030204" pitchFamily="18" charset="0"/>
                              <a:sym typeface="Wingdings" panose="05000000000000000000" pitchFamily="2" charset="2"/>
                            </a:rPr>
                            <m:t>2</m:t>
                          </m:r>
                          <m:r>
                            <a:rPr lang="en-US" sz="2800" b="0" i="1" smtClean="0">
                              <a:latin typeface="Cambria Math" panose="02040503050406030204" pitchFamily="18" charset="0"/>
                              <a:sym typeface="Wingdings" panose="05000000000000000000" pitchFamily="2" charset="2"/>
                            </a:rPr>
                            <m:t>01</m:t>
                          </m:r>
                        </m:sup>
                        <m:e>
                          <m:r>
                            <m:rPr>
                              <m:sty m:val="p"/>
                            </m:rPr>
                            <a:rPr lang="en-US" sz="2800" b="0" i="0" smtClean="0">
                              <a:latin typeface="Cambria Math" panose="02040503050406030204" pitchFamily="18" charset="0"/>
                              <a:sym typeface="Wingdings" panose="05000000000000000000" pitchFamily="2" charset="2"/>
                            </a:rPr>
                            <m:t>Au</m:t>
                          </m:r>
                        </m:e>
                      </m:sPre>
                    </m:oMath>
                  </m:oMathPara>
                </a14:m>
                <a:endParaRPr lang="en-US" sz="2800" dirty="0" smtClean="0"/>
              </a:p>
              <a:p>
                <a:pPr algn="ctr"/>
                <a:endParaRPr lang="en-US" sz="1000" dirty="0"/>
              </a:p>
              <a:p>
                <a:pPr algn="ctr"/>
                <a:r>
                  <a:rPr lang="en-US" sz="2800" dirty="0" smtClean="0"/>
                  <a:t>Iodine-131 undergoes beta decay</a:t>
                </a:r>
              </a:p>
              <a:p>
                <a:pPr algn="ctr"/>
                <a:endParaRPr lang="en-US" sz="1000" dirty="0">
                  <a:solidFill>
                    <a:schemeClr val="tx1"/>
                  </a:solidFill>
                </a:endParaRPr>
              </a:p>
              <a:p>
                <a:pPr algn="ctr"/>
                <a14:m>
                  <m:oMathPara xmlns:m="http://schemas.openxmlformats.org/officeDocument/2006/math">
                    <m:oMathParaPr>
                      <m:jc m:val="centerGroup"/>
                    </m:oMathParaPr>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r>
                            <a:rPr lang="en-US" sz="2800">
                              <a:latin typeface="Cambria Math" panose="02040503050406030204" pitchFamily="18" charset="0"/>
                              <a:sym typeface="Wingdings" panose="05000000000000000000" pitchFamily="2" charset="2"/>
                            </a:rPr>
                            <m:t>9</m:t>
                          </m:r>
                        </m:sub>
                        <m:sup>
                          <m:r>
                            <a:rPr lang="en-US" sz="2800" b="0" i="0" smtClean="0">
                              <a:latin typeface="Cambria Math" panose="02040503050406030204" pitchFamily="18" charset="0"/>
                              <a:sym typeface="Wingdings" panose="05000000000000000000" pitchFamily="2" charset="2"/>
                            </a:rPr>
                            <m:t>18</m:t>
                          </m:r>
                        </m:sup>
                        <m:e>
                          <m:r>
                            <m:rPr>
                              <m:sty m:val="p"/>
                            </m:rPr>
                            <a:rPr lang="en-US" sz="2800" b="0" i="0" smtClean="0">
                              <a:latin typeface="Cambria Math" panose="02040503050406030204" pitchFamily="18" charset="0"/>
                              <a:sym typeface="Wingdings" panose="05000000000000000000" pitchFamily="2" charset="2"/>
                            </a:rPr>
                            <m:t>F</m:t>
                          </m:r>
                        </m:e>
                      </m:sPre>
                      <m:r>
                        <a:rPr lang="en-US" sz="2800">
                          <a:latin typeface="Cambria Math" panose="02040503050406030204" pitchFamily="18" charset="0"/>
                          <a:sym typeface="Wingdings" panose="05000000000000000000" pitchFamily="2" charset="2"/>
                        </a:rPr>
                        <m:t>→</m:t>
                      </m:r>
                      <m:sPre>
                        <m:sPrePr>
                          <m:ctrlPr>
                            <a:rPr lang="en-US" sz="2800" i="1">
                              <a:latin typeface="Cambria Math" panose="02040503050406030204" pitchFamily="18" charset="0"/>
                              <a:sym typeface="Wingdings" panose="05000000000000000000" pitchFamily="2" charset="2"/>
                            </a:rPr>
                          </m:ctrlPr>
                        </m:sPrePr>
                        <m:sub>
                          <m:r>
                            <a:rPr lang="en-US" sz="2800" b="0" i="0" smtClean="0">
                              <a:latin typeface="Cambria Math" panose="02040503050406030204" pitchFamily="18" charset="0"/>
                              <a:sym typeface="Wingdings" panose="05000000000000000000" pitchFamily="2" charset="2"/>
                            </a:rPr>
                            <m:t>8</m:t>
                          </m:r>
                        </m:sub>
                        <m:sup>
                          <m:r>
                            <a:rPr lang="en-US" sz="2800" b="0" i="0" smtClean="0">
                              <a:latin typeface="Cambria Math" panose="02040503050406030204" pitchFamily="18" charset="0"/>
                              <a:sym typeface="Wingdings" panose="05000000000000000000" pitchFamily="2" charset="2"/>
                            </a:rPr>
                            <m:t>18</m:t>
                          </m:r>
                        </m:sup>
                        <m:e>
                          <m:r>
                            <m:rPr>
                              <m:sty m:val="p"/>
                            </m:rPr>
                            <a:rPr lang="en-US" sz="2800" b="0" i="0" smtClean="0">
                              <a:latin typeface="Cambria Math" panose="02040503050406030204" pitchFamily="18" charset="0"/>
                              <a:sym typeface="Wingdings" panose="05000000000000000000" pitchFamily="2" charset="2"/>
                            </a:rPr>
                            <m:t>O</m:t>
                          </m:r>
                        </m:e>
                      </m:sPre>
                      <m:r>
                        <a:rPr lang="en-US" sz="2800" b="0" i="1" smtClean="0">
                          <a:latin typeface="Cambria Math" panose="02040503050406030204" pitchFamily="18" charset="0"/>
                          <a:sym typeface="Wingdings" panose="05000000000000000000" pitchFamily="2" charset="2"/>
                        </a:rPr>
                        <m:t>+ _____</m:t>
                      </m:r>
                    </m:oMath>
                  </m:oMathPara>
                </a14:m>
                <a:endParaRPr lang="en-US" sz="2800" dirty="0">
                  <a:solidFill>
                    <a:schemeClr val="tx1"/>
                  </a:solidFill>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0" y="1861853"/>
                <a:ext cx="12192000" cy="4277966"/>
              </a:xfrm>
              <a:prstGeom prst="rect">
                <a:avLst/>
              </a:prstGeom>
              <a:blipFill rotWithShape="0">
                <a:blip r:embed="rId2"/>
                <a:stretch>
                  <a:fillRect t="-1282"/>
                </a:stretch>
              </a:blipFill>
            </p:spPr>
            <p:txBody>
              <a:bodyPr/>
              <a:lstStyle/>
              <a:p>
                <a:r>
                  <a:rPr lang="en-US">
                    <a:noFill/>
                  </a:rPr>
                  <a:t> </a:t>
                </a:r>
              </a:p>
            </p:txBody>
          </p:sp>
        </mc:Fallback>
      </mc:AlternateContent>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18035735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mc:AlternateContent xmlns:mc="http://schemas.openxmlformats.org/markup-compatibility/2006" xmlns:a14="http://schemas.microsoft.com/office/drawing/2010/main">
        <mc:Choice Requires="a14">
          <p:sp>
            <p:nvSpPr>
              <p:cNvPr id="8" name="TextBox 7"/>
              <p:cNvSpPr txBox="1"/>
              <p:nvPr/>
            </p:nvSpPr>
            <p:spPr>
              <a:xfrm>
                <a:off x="0" y="1861853"/>
                <a:ext cx="12192000" cy="4346254"/>
              </a:xfrm>
              <a:prstGeom prst="rect">
                <a:avLst/>
              </a:prstGeom>
              <a:noFill/>
            </p:spPr>
            <p:txBody>
              <a:bodyPr wrap="square" rtlCol="0">
                <a:spAutoFit/>
              </a:bodyPr>
              <a:lstStyle/>
              <a:p>
                <a:pPr algn="ctr"/>
                <a:r>
                  <a:rPr lang="en-US" sz="2800" dirty="0" smtClean="0"/>
                  <a:t>Write or complete the following transmutation equations:</a:t>
                </a:r>
              </a:p>
              <a:p>
                <a:pPr algn="ctr"/>
                <a:endParaRPr lang="en-US" sz="1200" dirty="0" smtClean="0"/>
              </a:p>
              <a:p>
                <a:pPr algn="ctr"/>
                <a:endParaRPr lang="en-US" sz="1200" dirty="0"/>
              </a:p>
              <a:p>
                <a:pPr algn="ctr"/>
                <a:r>
                  <a:rPr lang="en-US" sz="2800" dirty="0" smtClean="0"/>
                  <a:t>Radon-222 undergoes alpha decay </a:t>
                </a:r>
              </a:p>
              <a:p>
                <a:pPr algn="ctr"/>
                <a:endParaRPr lang="en-US" sz="1000" dirty="0" smtClean="0"/>
              </a:p>
              <a:p>
                <a:pPr algn="ctr"/>
                <a14:m>
                  <m:oMathPara xmlns:m="http://schemas.openxmlformats.org/officeDocument/2006/math">
                    <m:oMathParaPr>
                      <m:jc m:val="centerGroup"/>
                    </m:oMathParaPr>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r>
                            <a:rPr lang="en-US" sz="2800" b="0" i="0" smtClean="0">
                              <a:latin typeface="Cambria Math" panose="02040503050406030204" pitchFamily="18" charset="0"/>
                              <a:sym typeface="Wingdings" panose="05000000000000000000" pitchFamily="2" charset="2"/>
                            </a:rPr>
                            <m:t>7</m:t>
                          </m:r>
                        </m:sub>
                        <m:sup>
                          <m:r>
                            <a:rPr lang="en-US" sz="2800" b="0" i="0" smtClean="0">
                              <a:latin typeface="Cambria Math" panose="02040503050406030204" pitchFamily="18" charset="0"/>
                              <a:sym typeface="Wingdings" panose="05000000000000000000" pitchFamily="2" charset="2"/>
                            </a:rPr>
                            <m:t>1</m:t>
                          </m:r>
                          <m:r>
                            <a:rPr lang="en-US" sz="2800" i="1">
                              <a:latin typeface="Cambria Math" panose="02040503050406030204" pitchFamily="18" charset="0"/>
                              <a:sym typeface="Wingdings" panose="05000000000000000000" pitchFamily="2" charset="2"/>
                            </a:rPr>
                            <m:t>4</m:t>
                          </m:r>
                        </m:sup>
                        <m:e>
                          <m:r>
                            <m:rPr>
                              <m:sty m:val="p"/>
                            </m:rPr>
                            <a:rPr lang="en-US" sz="2800" b="0" i="0" smtClean="0">
                              <a:latin typeface="Cambria Math" panose="02040503050406030204" pitchFamily="18" charset="0"/>
                              <a:sym typeface="Wingdings" panose="05000000000000000000" pitchFamily="2" charset="2"/>
                            </a:rPr>
                            <m:t>N</m:t>
                          </m:r>
                        </m:e>
                      </m:sPre>
                      <m:r>
                        <a:rPr lang="en-US" sz="2800" b="0" i="1" smtClean="0">
                          <a:latin typeface="Cambria Math" panose="02040503050406030204" pitchFamily="18" charset="0"/>
                          <a:sym typeface="Wingdings" panose="05000000000000000000" pitchFamily="2" charset="2"/>
                        </a:rPr>
                        <m:t>+ </m:t>
                      </m:r>
                      <m:sPre>
                        <m:sPrePr>
                          <m:ctrlPr>
                            <a:rPr lang="en-US" sz="2800" i="1">
                              <a:latin typeface="Cambria Math" panose="02040503050406030204" pitchFamily="18" charset="0"/>
                              <a:sym typeface="Wingdings" panose="05000000000000000000" pitchFamily="2" charset="2"/>
                            </a:rPr>
                          </m:ctrlPr>
                        </m:sPrePr>
                        <m:sub>
                          <m:r>
                            <a:rPr lang="en-US" sz="2800" b="0" i="1" smtClean="0">
                              <a:latin typeface="Cambria Math" panose="02040503050406030204" pitchFamily="18" charset="0"/>
                              <a:sym typeface="Wingdings" panose="05000000000000000000" pitchFamily="2" charset="2"/>
                            </a:rPr>
                            <m:t>2</m:t>
                          </m:r>
                        </m:sub>
                        <m:sup>
                          <m:r>
                            <a:rPr lang="en-US" sz="2800" b="0" i="0" smtClean="0">
                              <a:latin typeface="Cambria Math" panose="02040503050406030204" pitchFamily="18" charset="0"/>
                              <a:sym typeface="Wingdings" panose="05000000000000000000" pitchFamily="2" charset="2"/>
                            </a:rPr>
                            <m:t>4</m:t>
                          </m:r>
                        </m:sup>
                        <m:e>
                          <m:r>
                            <m:rPr>
                              <m:sty m:val="p"/>
                            </m:rPr>
                            <a:rPr lang="en-US" sz="2800" b="0" i="0" smtClean="0">
                              <a:latin typeface="Cambria Math" panose="02040503050406030204" pitchFamily="18" charset="0"/>
                              <a:sym typeface="Wingdings" panose="05000000000000000000" pitchFamily="2" charset="2"/>
                            </a:rPr>
                            <m:t>He</m:t>
                          </m:r>
                        </m:e>
                      </m:sPre>
                      <m:r>
                        <a:rPr lang="en-US" sz="2800">
                          <a:latin typeface="Cambria Math" panose="02040503050406030204" pitchFamily="18" charset="0"/>
                          <a:sym typeface="Wingdings" panose="05000000000000000000" pitchFamily="2" charset="2"/>
                        </a:rPr>
                        <m:t>→</m:t>
                      </m:r>
                      <m:sPre>
                        <m:sPrePr>
                          <m:ctrlPr>
                            <a:rPr lang="en-US" sz="2800" b="1" i="1" smtClean="0">
                              <a:solidFill>
                                <a:srgbClr val="92D050"/>
                              </a:solidFill>
                              <a:latin typeface="Cambria Math" panose="02040503050406030204" pitchFamily="18" charset="0"/>
                              <a:sym typeface="Wingdings" panose="05000000000000000000" pitchFamily="2" charset="2"/>
                            </a:rPr>
                          </m:ctrlPr>
                        </m:sPrePr>
                        <m:sub>
                          <m:r>
                            <a:rPr lang="en-US" sz="2800" b="1" i="1">
                              <a:solidFill>
                                <a:srgbClr val="92D050"/>
                              </a:solidFill>
                              <a:latin typeface="Cambria Math" panose="02040503050406030204" pitchFamily="18" charset="0"/>
                              <a:sym typeface="Wingdings" panose="05000000000000000000" pitchFamily="2" charset="2"/>
                            </a:rPr>
                            <m:t>𝟗</m:t>
                          </m:r>
                        </m:sub>
                        <m:sup>
                          <m:r>
                            <a:rPr lang="en-US" sz="2800" b="1" i="0" smtClean="0">
                              <a:solidFill>
                                <a:srgbClr val="92D050"/>
                              </a:solidFill>
                              <a:latin typeface="Cambria Math" panose="02040503050406030204" pitchFamily="18" charset="0"/>
                              <a:sym typeface="Wingdings" panose="05000000000000000000" pitchFamily="2" charset="2"/>
                            </a:rPr>
                            <m:t>𝟏𝟕</m:t>
                          </m:r>
                        </m:sup>
                        <m:e>
                          <m:r>
                            <a:rPr lang="en-US" sz="2800" b="1" i="0" smtClean="0">
                              <a:solidFill>
                                <a:srgbClr val="92D050"/>
                              </a:solidFill>
                              <a:latin typeface="Cambria Math" panose="02040503050406030204" pitchFamily="18" charset="0"/>
                              <a:sym typeface="Wingdings" panose="05000000000000000000" pitchFamily="2" charset="2"/>
                            </a:rPr>
                            <m:t>𝐅</m:t>
                          </m:r>
                        </m:e>
                      </m:sPre>
                      <m:r>
                        <a:rPr lang="en-US" sz="2800" b="0" i="1" smtClean="0">
                          <a:latin typeface="Cambria Math" panose="02040503050406030204" pitchFamily="18" charset="0"/>
                          <a:sym typeface="Wingdings" panose="05000000000000000000" pitchFamily="2" charset="2"/>
                        </a:rPr>
                        <m:t>+ </m:t>
                      </m:r>
                      <m:sPre>
                        <m:sPrePr>
                          <m:ctrlPr>
                            <a:rPr lang="en-US" sz="2800" i="1">
                              <a:latin typeface="Cambria Math" panose="02040503050406030204" pitchFamily="18" charset="0"/>
                              <a:sym typeface="Wingdings" panose="05000000000000000000" pitchFamily="2" charset="2"/>
                            </a:rPr>
                          </m:ctrlPr>
                        </m:sPrePr>
                        <m:sub>
                          <m:r>
                            <a:rPr lang="en-US" sz="2800" b="0" i="1" smtClean="0">
                              <a:latin typeface="Cambria Math" panose="02040503050406030204" pitchFamily="18" charset="0"/>
                              <a:sym typeface="Wingdings" panose="05000000000000000000" pitchFamily="2" charset="2"/>
                            </a:rPr>
                            <m:t>0</m:t>
                          </m:r>
                        </m:sub>
                        <m:sup>
                          <m:r>
                            <a:rPr lang="en-US" sz="2800" b="0" i="0" smtClean="0">
                              <a:latin typeface="Cambria Math" panose="02040503050406030204" pitchFamily="18" charset="0"/>
                              <a:sym typeface="Wingdings" panose="05000000000000000000" pitchFamily="2" charset="2"/>
                            </a:rPr>
                            <m:t>1</m:t>
                          </m:r>
                        </m:sup>
                        <m:e>
                          <m:r>
                            <m:rPr>
                              <m:sty m:val="p"/>
                            </m:rPr>
                            <a:rPr lang="en-US" sz="2800" b="0" i="0" smtClean="0">
                              <a:latin typeface="Cambria Math" panose="02040503050406030204" pitchFamily="18" charset="0"/>
                              <a:sym typeface="Wingdings" panose="05000000000000000000" pitchFamily="2" charset="2"/>
                            </a:rPr>
                            <m:t>n</m:t>
                          </m:r>
                        </m:e>
                      </m:sPre>
                    </m:oMath>
                  </m:oMathPara>
                </a14:m>
                <a:endParaRPr lang="en-US" sz="2800" dirty="0" smtClean="0"/>
              </a:p>
              <a:p>
                <a:pPr algn="ctr"/>
                <a:endParaRPr lang="en-US" sz="1000" dirty="0"/>
              </a:p>
              <a:p>
                <a:pPr algn="ctr"/>
                <a:r>
                  <a:rPr lang="en-US" sz="2800" dirty="0" smtClean="0"/>
                  <a:t>Calcium-37 releases a positron</a:t>
                </a:r>
              </a:p>
              <a:p>
                <a:pPr algn="ctr"/>
                <a:endParaRPr lang="en-US" sz="1000" dirty="0" smtClean="0"/>
              </a:p>
              <a:p>
                <a:pPr algn="ctr"/>
                <a14:m>
                  <m:oMathPara xmlns:m="http://schemas.openxmlformats.org/officeDocument/2006/math">
                    <m:oMathParaPr>
                      <m:jc m:val="centerGroup"/>
                    </m:oMathParaPr>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r>
                            <a:rPr lang="en-US" sz="2800" b="0" i="0" smtClean="0">
                              <a:latin typeface="Cambria Math" panose="02040503050406030204" pitchFamily="18" charset="0"/>
                              <a:sym typeface="Wingdings" panose="05000000000000000000" pitchFamily="2" charset="2"/>
                            </a:rPr>
                            <m:t>80</m:t>
                          </m:r>
                        </m:sub>
                        <m:sup>
                          <m:r>
                            <a:rPr lang="en-US" sz="2800">
                              <a:latin typeface="Cambria Math" panose="02040503050406030204" pitchFamily="18" charset="0"/>
                              <a:sym typeface="Wingdings" panose="05000000000000000000" pitchFamily="2" charset="2"/>
                            </a:rPr>
                            <m:t>2</m:t>
                          </m:r>
                          <m:r>
                            <a:rPr lang="en-US" sz="2800" b="0" i="1" smtClean="0">
                              <a:latin typeface="Cambria Math" panose="02040503050406030204" pitchFamily="18" charset="0"/>
                              <a:sym typeface="Wingdings" panose="05000000000000000000" pitchFamily="2" charset="2"/>
                            </a:rPr>
                            <m:t>01</m:t>
                          </m:r>
                        </m:sup>
                        <m:e>
                          <m:r>
                            <m:rPr>
                              <m:sty m:val="p"/>
                            </m:rPr>
                            <a:rPr lang="en-US" sz="2800" b="0" i="0" smtClean="0">
                              <a:latin typeface="Cambria Math" panose="02040503050406030204" pitchFamily="18" charset="0"/>
                              <a:sym typeface="Wingdings" panose="05000000000000000000" pitchFamily="2" charset="2"/>
                            </a:rPr>
                            <m:t>Hg</m:t>
                          </m:r>
                        </m:e>
                      </m:sPre>
                      <m:r>
                        <a:rPr lang="en-US" sz="2800" b="0" i="0" smtClean="0">
                          <a:latin typeface="Cambria Math" panose="02040503050406030204" pitchFamily="18" charset="0"/>
                          <a:sym typeface="Wingdings" panose="05000000000000000000" pitchFamily="2" charset="2"/>
                        </a:rPr>
                        <m:t>+ </m:t>
                      </m:r>
                      <m:sPre>
                        <m:sPrePr>
                          <m:ctrlPr>
                            <a:rPr lang="en-US" sz="2800" b="1" i="1">
                              <a:solidFill>
                                <a:srgbClr val="92D050"/>
                              </a:solidFill>
                              <a:latin typeface="Cambria Math" panose="02040503050406030204" pitchFamily="18" charset="0"/>
                              <a:sym typeface="Wingdings" panose="05000000000000000000" pitchFamily="2" charset="2"/>
                            </a:rPr>
                          </m:ctrlPr>
                        </m:sPrePr>
                        <m:sub>
                          <m:r>
                            <a:rPr lang="en-US" sz="2800" b="1" i="1" smtClean="0">
                              <a:solidFill>
                                <a:srgbClr val="92D050"/>
                              </a:solidFill>
                              <a:latin typeface="Cambria Math" panose="02040503050406030204" pitchFamily="18" charset="0"/>
                              <a:sym typeface="Wingdings" panose="05000000000000000000" pitchFamily="2" charset="2"/>
                            </a:rPr>
                            <m:t>−</m:t>
                          </m:r>
                          <m:r>
                            <a:rPr lang="en-US" sz="2800" b="1" i="1" smtClean="0">
                              <a:solidFill>
                                <a:srgbClr val="92D050"/>
                              </a:solidFill>
                              <a:latin typeface="Cambria Math" panose="02040503050406030204" pitchFamily="18" charset="0"/>
                              <a:sym typeface="Wingdings" panose="05000000000000000000" pitchFamily="2" charset="2"/>
                            </a:rPr>
                            <m:t>𝟏</m:t>
                          </m:r>
                        </m:sub>
                        <m:sup>
                          <m:r>
                            <a:rPr lang="en-US" sz="2800" b="1" i="1" smtClean="0">
                              <a:solidFill>
                                <a:srgbClr val="92D050"/>
                              </a:solidFill>
                              <a:latin typeface="Cambria Math" panose="02040503050406030204" pitchFamily="18" charset="0"/>
                              <a:sym typeface="Wingdings" panose="05000000000000000000" pitchFamily="2" charset="2"/>
                            </a:rPr>
                            <m:t>𝟎</m:t>
                          </m:r>
                        </m:sup>
                        <m:e>
                          <m:r>
                            <a:rPr lang="en-US" sz="2800" b="1" i="0" smtClean="0">
                              <a:solidFill>
                                <a:srgbClr val="92D050"/>
                              </a:solidFill>
                              <a:latin typeface="Cambria Math" panose="02040503050406030204" pitchFamily="18" charset="0"/>
                              <a:sym typeface="Wingdings" panose="05000000000000000000" pitchFamily="2" charset="2"/>
                            </a:rPr>
                            <m:t>𝐞</m:t>
                          </m:r>
                        </m:e>
                      </m:sPre>
                      <m:r>
                        <a:rPr lang="en-US" sz="2800">
                          <a:latin typeface="Cambria Math" panose="02040503050406030204" pitchFamily="18" charset="0"/>
                          <a:sym typeface="Wingdings" panose="05000000000000000000" pitchFamily="2" charset="2"/>
                        </a:rPr>
                        <m:t>→</m:t>
                      </m:r>
                      <m:sPre>
                        <m:sPrePr>
                          <m:ctrlPr>
                            <a:rPr lang="en-US" sz="2800" i="1">
                              <a:latin typeface="Cambria Math" panose="02040503050406030204" pitchFamily="18" charset="0"/>
                              <a:sym typeface="Wingdings" panose="05000000000000000000" pitchFamily="2" charset="2"/>
                            </a:rPr>
                          </m:ctrlPr>
                        </m:sPrePr>
                        <m:sub>
                          <m:r>
                            <a:rPr lang="en-US" sz="2800" b="0" i="0" smtClean="0">
                              <a:latin typeface="Cambria Math" panose="02040503050406030204" pitchFamily="18" charset="0"/>
                              <a:sym typeface="Wingdings" panose="05000000000000000000" pitchFamily="2" charset="2"/>
                            </a:rPr>
                            <m:t>7</m:t>
                          </m:r>
                          <m:r>
                            <a:rPr lang="en-US" sz="2800">
                              <a:latin typeface="Cambria Math" panose="02040503050406030204" pitchFamily="18" charset="0"/>
                              <a:sym typeface="Wingdings" panose="05000000000000000000" pitchFamily="2" charset="2"/>
                            </a:rPr>
                            <m:t>9</m:t>
                          </m:r>
                        </m:sub>
                        <m:sup>
                          <m:r>
                            <a:rPr lang="en-US" sz="2800">
                              <a:latin typeface="Cambria Math" panose="02040503050406030204" pitchFamily="18" charset="0"/>
                              <a:sym typeface="Wingdings" panose="05000000000000000000" pitchFamily="2" charset="2"/>
                            </a:rPr>
                            <m:t>2</m:t>
                          </m:r>
                          <m:r>
                            <a:rPr lang="en-US" sz="2800" b="0" i="1" smtClean="0">
                              <a:latin typeface="Cambria Math" panose="02040503050406030204" pitchFamily="18" charset="0"/>
                              <a:sym typeface="Wingdings" panose="05000000000000000000" pitchFamily="2" charset="2"/>
                            </a:rPr>
                            <m:t>01</m:t>
                          </m:r>
                        </m:sup>
                        <m:e>
                          <m:r>
                            <m:rPr>
                              <m:sty m:val="p"/>
                            </m:rPr>
                            <a:rPr lang="en-US" sz="2800" b="0" i="0" smtClean="0">
                              <a:latin typeface="Cambria Math" panose="02040503050406030204" pitchFamily="18" charset="0"/>
                              <a:sym typeface="Wingdings" panose="05000000000000000000" pitchFamily="2" charset="2"/>
                            </a:rPr>
                            <m:t>Au</m:t>
                          </m:r>
                        </m:e>
                      </m:sPre>
                    </m:oMath>
                  </m:oMathPara>
                </a14:m>
                <a:endParaRPr lang="en-US" sz="2800" dirty="0" smtClean="0"/>
              </a:p>
              <a:p>
                <a:pPr algn="ctr"/>
                <a:endParaRPr lang="en-US" sz="1000" dirty="0"/>
              </a:p>
              <a:p>
                <a:pPr algn="ctr"/>
                <a:r>
                  <a:rPr lang="en-US" sz="2800" dirty="0" smtClean="0"/>
                  <a:t>Iodine-131 undergoes beta decay</a:t>
                </a:r>
              </a:p>
              <a:p>
                <a:pPr algn="ctr"/>
                <a:endParaRPr lang="en-US" sz="1000" dirty="0">
                  <a:solidFill>
                    <a:schemeClr val="tx1"/>
                  </a:solidFill>
                </a:endParaRPr>
              </a:p>
              <a:p>
                <a:pPr algn="ctr"/>
                <a14:m>
                  <m:oMathPara xmlns:m="http://schemas.openxmlformats.org/officeDocument/2006/math">
                    <m:oMathParaPr>
                      <m:jc m:val="centerGroup"/>
                    </m:oMathParaPr>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r>
                            <a:rPr lang="en-US" sz="2800">
                              <a:latin typeface="Cambria Math" panose="02040503050406030204" pitchFamily="18" charset="0"/>
                              <a:sym typeface="Wingdings" panose="05000000000000000000" pitchFamily="2" charset="2"/>
                            </a:rPr>
                            <m:t>9</m:t>
                          </m:r>
                        </m:sub>
                        <m:sup>
                          <m:r>
                            <a:rPr lang="en-US" sz="2800" b="0" i="0" smtClean="0">
                              <a:latin typeface="Cambria Math" panose="02040503050406030204" pitchFamily="18" charset="0"/>
                              <a:sym typeface="Wingdings" panose="05000000000000000000" pitchFamily="2" charset="2"/>
                            </a:rPr>
                            <m:t>18</m:t>
                          </m:r>
                        </m:sup>
                        <m:e>
                          <m:r>
                            <m:rPr>
                              <m:sty m:val="p"/>
                            </m:rPr>
                            <a:rPr lang="en-US" sz="2800" b="0" i="0" smtClean="0">
                              <a:latin typeface="Cambria Math" panose="02040503050406030204" pitchFamily="18" charset="0"/>
                              <a:sym typeface="Wingdings" panose="05000000000000000000" pitchFamily="2" charset="2"/>
                            </a:rPr>
                            <m:t>F</m:t>
                          </m:r>
                        </m:e>
                      </m:sPre>
                      <m:r>
                        <a:rPr lang="en-US" sz="2800">
                          <a:latin typeface="Cambria Math" panose="02040503050406030204" pitchFamily="18" charset="0"/>
                          <a:sym typeface="Wingdings" panose="05000000000000000000" pitchFamily="2" charset="2"/>
                        </a:rPr>
                        <m:t>→</m:t>
                      </m:r>
                      <m:sPre>
                        <m:sPrePr>
                          <m:ctrlPr>
                            <a:rPr lang="en-US" sz="2800" i="1">
                              <a:latin typeface="Cambria Math" panose="02040503050406030204" pitchFamily="18" charset="0"/>
                              <a:sym typeface="Wingdings" panose="05000000000000000000" pitchFamily="2" charset="2"/>
                            </a:rPr>
                          </m:ctrlPr>
                        </m:sPrePr>
                        <m:sub>
                          <m:r>
                            <a:rPr lang="en-US" sz="2800" b="0" i="0" smtClean="0">
                              <a:latin typeface="Cambria Math" panose="02040503050406030204" pitchFamily="18" charset="0"/>
                              <a:sym typeface="Wingdings" panose="05000000000000000000" pitchFamily="2" charset="2"/>
                            </a:rPr>
                            <m:t>8</m:t>
                          </m:r>
                        </m:sub>
                        <m:sup>
                          <m:r>
                            <a:rPr lang="en-US" sz="2800" b="0" i="0" smtClean="0">
                              <a:latin typeface="Cambria Math" panose="02040503050406030204" pitchFamily="18" charset="0"/>
                              <a:sym typeface="Wingdings" panose="05000000000000000000" pitchFamily="2" charset="2"/>
                            </a:rPr>
                            <m:t>18</m:t>
                          </m:r>
                        </m:sup>
                        <m:e>
                          <m:r>
                            <m:rPr>
                              <m:sty m:val="p"/>
                            </m:rPr>
                            <a:rPr lang="en-US" sz="2800" b="0" i="0" smtClean="0">
                              <a:latin typeface="Cambria Math" panose="02040503050406030204" pitchFamily="18" charset="0"/>
                              <a:sym typeface="Wingdings" panose="05000000000000000000" pitchFamily="2" charset="2"/>
                            </a:rPr>
                            <m:t>O</m:t>
                          </m:r>
                        </m:e>
                      </m:sPre>
                      <m:r>
                        <a:rPr lang="en-US" sz="2800" b="0" i="1" smtClean="0">
                          <a:latin typeface="Cambria Math" panose="02040503050406030204" pitchFamily="18" charset="0"/>
                          <a:sym typeface="Wingdings" panose="05000000000000000000" pitchFamily="2" charset="2"/>
                        </a:rPr>
                        <m:t>+ </m:t>
                      </m:r>
                      <m:sPre>
                        <m:sPrePr>
                          <m:ctrlPr>
                            <a:rPr lang="en-US" sz="2800" b="1" i="1">
                              <a:solidFill>
                                <a:srgbClr val="92D050"/>
                              </a:solidFill>
                              <a:latin typeface="Cambria Math" panose="02040503050406030204" pitchFamily="18" charset="0"/>
                              <a:sym typeface="Wingdings" panose="05000000000000000000" pitchFamily="2" charset="2"/>
                            </a:rPr>
                          </m:ctrlPr>
                        </m:sPrePr>
                        <m:sub>
                          <m:r>
                            <a:rPr lang="en-US" sz="2800" b="1" i="1" smtClean="0">
                              <a:solidFill>
                                <a:srgbClr val="92D050"/>
                              </a:solidFill>
                              <a:latin typeface="Cambria Math" panose="02040503050406030204" pitchFamily="18" charset="0"/>
                              <a:sym typeface="Wingdings" panose="05000000000000000000" pitchFamily="2" charset="2"/>
                            </a:rPr>
                            <m:t>+</m:t>
                          </m:r>
                          <m:r>
                            <a:rPr lang="en-US" sz="2800" b="1" i="1">
                              <a:solidFill>
                                <a:srgbClr val="92D050"/>
                              </a:solidFill>
                              <a:latin typeface="Cambria Math" panose="02040503050406030204" pitchFamily="18" charset="0"/>
                              <a:sym typeface="Wingdings" panose="05000000000000000000" pitchFamily="2" charset="2"/>
                            </a:rPr>
                            <m:t>𝟏</m:t>
                          </m:r>
                        </m:sub>
                        <m:sup>
                          <m:r>
                            <a:rPr lang="en-US" sz="2800" b="1" i="1">
                              <a:solidFill>
                                <a:srgbClr val="92D050"/>
                              </a:solidFill>
                              <a:latin typeface="Cambria Math" panose="02040503050406030204" pitchFamily="18" charset="0"/>
                              <a:sym typeface="Wingdings" panose="05000000000000000000" pitchFamily="2" charset="2"/>
                            </a:rPr>
                            <m:t>𝟎</m:t>
                          </m:r>
                        </m:sup>
                        <m:e>
                          <m:r>
                            <a:rPr lang="en-US" sz="2800" b="1">
                              <a:solidFill>
                                <a:srgbClr val="92D050"/>
                              </a:solidFill>
                              <a:latin typeface="Cambria Math" panose="02040503050406030204" pitchFamily="18" charset="0"/>
                              <a:sym typeface="Wingdings" panose="05000000000000000000" pitchFamily="2" charset="2"/>
                            </a:rPr>
                            <m:t>𝐞</m:t>
                          </m:r>
                        </m:e>
                      </m:sPre>
                    </m:oMath>
                  </m:oMathPara>
                </a14:m>
                <a:endParaRPr lang="en-US" sz="2800" dirty="0">
                  <a:solidFill>
                    <a:schemeClr val="tx1"/>
                  </a:solidFill>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0" y="1861853"/>
                <a:ext cx="12192000" cy="4346254"/>
              </a:xfrm>
              <a:prstGeom prst="rect">
                <a:avLst/>
              </a:prstGeom>
              <a:blipFill rotWithShape="0">
                <a:blip r:embed="rId2"/>
                <a:stretch>
                  <a:fillRect t="-1262"/>
                </a:stretch>
              </a:blipFill>
            </p:spPr>
            <p:txBody>
              <a:bodyPr/>
              <a:lstStyle/>
              <a:p>
                <a:r>
                  <a:rPr lang="en-US">
                    <a:noFill/>
                  </a:rPr>
                  <a:t> </a:t>
                </a:r>
              </a:p>
            </p:txBody>
          </p:sp>
        </mc:Fallback>
      </mc:AlternateContent>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mc:AlternateContent xmlns:mc="http://schemas.openxmlformats.org/markup-compatibility/2006" xmlns:a14="http://schemas.microsoft.com/office/drawing/2010/main">
        <mc:Choice Requires="a14">
          <p:sp>
            <p:nvSpPr>
              <p:cNvPr id="3" name="TextBox 2"/>
              <p:cNvSpPr txBox="1"/>
              <p:nvPr/>
            </p:nvSpPr>
            <p:spPr>
              <a:xfrm>
                <a:off x="8514080" y="2588513"/>
                <a:ext cx="3677920" cy="55540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Pre>
                        <m:sPrePr>
                          <m:ctrlPr>
                            <a:rPr lang="en-US" sz="2800" b="1" i="1" smtClean="0">
                              <a:solidFill>
                                <a:srgbClr val="92D050"/>
                              </a:solidFill>
                              <a:latin typeface="Cambria Math" panose="02040503050406030204" pitchFamily="18" charset="0"/>
                              <a:sym typeface="Wingdings" panose="05000000000000000000" pitchFamily="2" charset="2"/>
                            </a:rPr>
                          </m:ctrlPr>
                        </m:sPrePr>
                        <m:sub>
                          <m:r>
                            <a:rPr lang="en-US" sz="2800" b="1" i="1" smtClean="0">
                              <a:solidFill>
                                <a:srgbClr val="92D050"/>
                              </a:solidFill>
                              <a:latin typeface="Cambria Math" panose="02040503050406030204" pitchFamily="18" charset="0"/>
                              <a:sym typeface="Wingdings" panose="05000000000000000000" pitchFamily="2" charset="2"/>
                            </a:rPr>
                            <m:t>𝟖𝟔</m:t>
                          </m:r>
                        </m:sub>
                        <m:sup>
                          <m:r>
                            <a:rPr lang="en-US" sz="2800" b="1" i="0" smtClean="0">
                              <a:solidFill>
                                <a:srgbClr val="92D050"/>
                              </a:solidFill>
                              <a:latin typeface="Cambria Math" panose="02040503050406030204" pitchFamily="18" charset="0"/>
                              <a:sym typeface="Wingdings" panose="05000000000000000000" pitchFamily="2" charset="2"/>
                            </a:rPr>
                            <m:t>𝟐𝟐𝟐</m:t>
                          </m:r>
                        </m:sup>
                        <m:e>
                          <m:r>
                            <a:rPr lang="en-US" sz="2800" b="1" i="0" smtClean="0">
                              <a:solidFill>
                                <a:srgbClr val="92D050"/>
                              </a:solidFill>
                              <a:latin typeface="Cambria Math" panose="02040503050406030204" pitchFamily="18" charset="0"/>
                              <a:sym typeface="Wingdings" panose="05000000000000000000" pitchFamily="2" charset="2"/>
                            </a:rPr>
                            <m:t>𝐑𝐧</m:t>
                          </m:r>
                        </m:e>
                      </m:sPre>
                      <m:r>
                        <a:rPr lang="en-US" sz="2800" b="1" i="1">
                          <a:solidFill>
                            <a:srgbClr val="92D050"/>
                          </a:solidFill>
                          <a:latin typeface="Cambria Math" panose="02040503050406030204" pitchFamily="18" charset="0"/>
                          <a:sym typeface="Wingdings" panose="05000000000000000000" pitchFamily="2" charset="2"/>
                        </a:rPr>
                        <m:t> </m:t>
                      </m:r>
                      <m:r>
                        <a:rPr lang="en-US" sz="2800" b="1" i="1" smtClean="0">
                          <a:solidFill>
                            <a:srgbClr val="92D050"/>
                          </a:solidFill>
                          <a:latin typeface="Cambria Math" panose="02040503050406030204" pitchFamily="18" charset="0"/>
                          <a:sym typeface="Wingdings" panose="05000000000000000000" pitchFamily="2" charset="2"/>
                        </a:rPr>
                        <m:t>→</m:t>
                      </m:r>
                      <m:sPre>
                        <m:sPrePr>
                          <m:ctrlPr>
                            <a:rPr lang="en-US" sz="2800" b="1" i="1">
                              <a:solidFill>
                                <a:srgbClr val="92D050"/>
                              </a:solidFill>
                              <a:latin typeface="Cambria Math" panose="02040503050406030204" pitchFamily="18" charset="0"/>
                              <a:sym typeface="Wingdings" panose="05000000000000000000" pitchFamily="2" charset="2"/>
                            </a:rPr>
                          </m:ctrlPr>
                        </m:sPrePr>
                        <m:sub>
                          <m:r>
                            <a:rPr lang="en-US" sz="2800" b="1" i="1" smtClean="0">
                              <a:solidFill>
                                <a:srgbClr val="92D050"/>
                              </a:solidFill>
                              <a:latin typeface="Cambria Math" panose="02040503050406030204" pitchFamily="18" charset="0"/>
                              <a:sym typeface="Wingdings" panose="05000000000000000000" pitchFamily="2" charset="2"/>
                            </a:rPr>
                            <m:t>𝟖𝟒</m:t>
                          </m:r>
                        </m:sub>
                        <m:sup>
                          <m:r>
                            <a:rPr lang="en-US" sz="2800" b="1" i="1" smtClean="0">
                              <a:solidFill>
                                <a:srgbClr val="92D050"/>
                              </a:solidFill>
                              <a:latin typeface="Cambria Math" panose="02040503050406030204" pitchFamily="18" charset="0"/>
                              <a:sym typeface="Wingdings" panose="05000000000000000000" pitchFamily="2" charset="2"/>
                            </a:rPr>
                            <m:t>𝟐</m:t>
                          </m:r>
                          <m:r>
                            <a:rPr lang="en-US" sz="2800" b="1">
                              <a:solidFill>
                                <a:srgbClr val="92D050"/>
                              </a:solidFill>
                              <a:latin typeface="Cambria Math" panose="02040503050406030204" pitchFamily="18" charset="0"/>
                              <a:sym typeface="Wingdings" panose="05000000000000000000" pitchFamily="2" charset="2"/>
                            </a:rPr>
                            <m:t>𝟏</m:t>
                          </m:r>
                          <m:r>
                            <a:rPr lang="en-US" sz="2800" b="1" i="1" smtClean="0">
                              <a:solidFill>
                                <a:srgbClr val="92D050"/>
                              </a:solidFill>
                              <a:latin typeface="Cambria Math" panose="02040503050406030204" pitchFamily="18" charset="0"/>
                              <a:sym typeface="Wingdings" panose="05000000000000000000" pitchFamily="2" charset="2"/>
                            </a:rPr>
                            <m:t>𝟖</m:t>
                          </m:r>
                        </m:sup>
                        <m:e>
                          <m:r>
                            <a:rPr lang="en-US" sz="2800" b="1" i="0" smtClean="0">
                              <a:solidFill>
                                <a:srgbClr val="92D050"/>
                              </a:solidFill>
                              <a:latin typeface="Cambria Math" panose="02040503050406030204" pitchFamily="18" charset="0"/>
                              <a:sym typeface="Wingdings" panose="05000000000000000000" pitchFamily="2" charset="2"/>
                            </a:rPr>
                            <m:t>𝐏𝐨</m:t>
                          </m:r>
                        </m:e>
                      </m:sPre>
                      <m:r>
                        <a:rPr lang="en-US" sz="2800" b="1" i="1">
                          <a:solidFill>
                            <a:srgbClr val="92D050"/>
                          </a:solidFill>
                          <a:latin typeface="Cambria Math" panose="02040503050406030204" pitchFamily="18" charset="0"/>
                          <a:sym typeface="Wingdings" panose="05000000000000000000" pitchFamily="2" charset="2"/>
                        </a:rPr>
                        <m:t>+</m:t>
                      </m:r>
                      <m:sPre>
                        <m:sPrePr>
                          <m:ctrlPr>
                            <a:rPr lang="en-US" sz="2800" b="1" i="1">
                              <a:solidFill>
                                <a:srgbClr val="92D050"/>
                              </a:solidFill>
                              <a:latin typeface="Cambria Math" panose="02040503050406030204" pitchFamily="18" charset="0"/>
                              <a:sym typeface="Wingdings" panose="05000000000000000000" pitchFamily="2" charset="2"/>
                            </a:rPr>
                          </m:ctrlPr>
                        </m:sPrePr>
                        <m:sub>
                          <m:r>
                            <a:rPr lang="en-US" sz="2800" b="1" i="1">
                              <a:solidFill>
                                <a:srgbClr val="92D050"/>
                              </a:solidFill>
                              <a:latin typeface="Cambria Math" panose="02040503050406030204" pitchFamily="18" charset="0"/>
                              <a:sym typeface="Wingdings" panose="05000000000000000000" pitchFamily="2" charset="2"/>
                            </a:rPr>
                            <m:t>𝟐</m:t>
                          </m:r>
                        </m:sub>
                        <m:sup>
                          <m:r>
                            <a:rPr lang="en-US" sz="2800" b="1" i="1">
                              <a:solidFill>
                                <a:srgbClr val="92D050"/>
                              </a:solidFill>
                              <a:latin typeface="Cambria Math" panose="02040503050406030204" pitchFamily="18" charset="0"/>
                              <a:sym typeface="Wingdings" panose="05000000000000000000" pitchFamily="2" charset="2"/>
                            </a:rPr>
                            <m:t>𝟒</m:t>
                          </m:r>
                        </m:sup>
                        <m:e>
                          <m:r>
                            <a:rPr lang="en-US" sz="2800" b="1" i="0">
                              <a:solidFill>
                                <a:srgbClr val="92D050"/>
                              </a:solidFill>
                              <a:latin typeface="Cambria Math" panose="02040503050406030204" pitchFamily="18" charset="0"/>
                              <a:sym typeface="Wingdings" panose="05000000000000000000" pitchFamily="2" charset="2"/>
                            </a:rPr>
                            <m:t>𝐇𝐞</m:t>
                          </m:r>
                        </m:e>
                      </m:sPre>
                    </m:oMath>
                  </m:oMathPara>
                </a14:m>
                <a:endParaRPr lang="en-US" sz="2800" b="1" dirty="0"/>
              </a:p>
            </p:txBody>
          </p:sp>
        </mc:Choice>
        <mc:Fallback xmlns="">
          <p:sp>
            <p:nvSpPr>
              <p:cNvPr id="3" name="TextBox 2"/>
              <p:cNvSpPr txBox="1">
                <a:spLocks noRot="1" noChangeAspect="1" noMove="1" noResize="1" noEditPoints="1" noAdjustHandles="1" noChangeArrowheads="1" noChangeShapeType="1" noTextEdit="1"/>
              </p:cNvSpPr>
              <p:nvPr/>
            </p:nvSpPr>
            <p:spPr>
              <a:xfrm>
                <a:off x="8514080" y="2588513"/>
                <a:ext cx="3677920" cy="555408"/>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8514080" y="3757276"/>
                <a:ext cx="3677920" cy="55528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Pre>
                        <m:sPrePr>
                          <m:ctrlPr>
                            <a:rPr lang="en-US" sz="2800" b="1" i="1" smtClean="0">
                              <a:solidFill>
                                <a:srgbClr val="92D050"/>
                              </a:solidFill>
                              <a:latin typeface="Cambria Math" panose="02040503050406030204" pitchFamily="18" charset="0"/>
                              <a:sym typeface="Wingdings" panose="05000000000000000000" pitchFamily="2" charset="2"/>
                            </a:rPr>
                          </m:ctrlPr>
                        </m:sPrePr>
                        <m:sub>
                          <m:r>
                            <a:rPr lang="en-US" sz="2800" b="1" i="1" smtClean="0">
                              <a:solidFill>
                                <a:srgbClr val="92D050"/>
                              </a:solidFill>
                              <a:latin typeface="Cambria Math" panose="02040503050406030204" pitchFamily="18" charset="0"/>
                              <a:sym typeface="Wingdings" panose="05000000000000000000" pitchFamily="2" charset="2"/>
                            </a:rPr>
                            <m:t>𝟐𝟎</m:t>
                          </m:r>
                        </m:sub>
                        <m:sup>
                          <m:r>
                            <a:rPr lang="en-US" sz="2800" b="1" i="1" smtClean="0">
                              <a:solidFill>
                                <a:srgbClr val="92D050"/>
                              </a:solidFill>
                              <a:latin typeface="Cambria Math" panose="02040503050406030204" pitchFamily="18" charset="0"/>
                              <a:sym typeface="Wingdings" panose="05000000000000000000" pitchFamily="2" charset="2"/>
                            </a:rPr>
                            <m:t>𝟑𝟕</m:t>
                          </m:r>
                        </m:sup>
                        <m:e>
                          <m:r>
                            <a:rPr lang="en-US" sz="2800" b="1" i="0" smtClean="0">
                              <a:solidFill>
                                <a:srgbClr val="92D050"/>
                              </a:solidFill>
                              <a:latin typeface="Cambria Math" panose="02040503050406030204" pitchFamily="18" charset="0"/>
                              <a:sym typeface="Wingdings" panose="05000000000000000000" pitchFamily="2" charset="2"/>
                            </a:rPr>
                            <m:t>𝐂𝐚</m:t>
                          </m:r>
                        </m:e>
                      </m:sPre>
                      <m:r>
                        <a:rPr lang="en-US" sz="2800" b="1" i="1">
                          <a:solidFill>
                            <a:srgbClr val="92D050"/>
                          </a:solidFill>
                          <a:latin typeface="Cambria Math" panose="02040503050406030204" pitchFamily="18" charset="0"/>
                          <a:sym typeface="Wingdings" panose="05000000000000000000" pitchFamily="2" charset="2"/>
                        </a:rPr>
                        <m:t> </m:t>
                      </m:r>
                      <m:r>
                        <a:rPr lang="en-US" sz="2800" b="1" i="1" smtClean="0">
                          <a:solidFill>
                            <a:srgbClr val="92D050"/>
                          </a:solidFill>
                          <a:latin typeface="Cambria Math" panose="02040503050406030204" pitchFamily="18" charset="0"/>
                          <a:sym typeface="Wingdings" panose="05000000000000000000" pitchFamily="2" charset="2"/>
                        </a:rPr>
                        <m:t>→</m:t>
                      </m:r>
                      <m:sPre>
                        <m:sPrePr>
                          <m:ctrlPr>
                            <a:rPr lang="en-US" sz="2800" b="1" i="1" smtClean="0">
                              <a:solidFill>
                                <a:srgbClr val="92D050"/>
                              </a:solidFill>
                              <a:latin typeface="Cambria Math" panose="02040503050406030204" pitchFamily="18" charset="0"/>
                              <a:sym typeface="Wingdings" panose="05000000000000000000" pitchFamily="2" charset="2"/>
                            </a:rPr>
                          </m:ctrlPr>
                        </m:sPrePr>
                        <m:sub>
                          <m:r>
                            <a:rPr lang="en-US" sz="2800" b="1" i="1" smtClean="0">
                              <a:solidFill>
                                <a:srgbClr val="92D050"/>
                              </a:solidFill>
                              <a:latin typeface="Cambria Math" panose="02040503050406030204" pitchFamily="18" charset="0"/>
                              <a:sym typeface="Wingdings" panose="05000000000000000000" pitchFamily="2" charset="2"/>
                            </a:rPr>
                            <m:t>𝟏𝟗</m:t>
                          </m:r>
                        </m:sub>
                        <m:sup>
                          <m:r>
                            <a:rPr lang="en-US" sz="2800" b="1" i="1" smtClean="0">
                              <a:solidFill>
                                <a:srgbClr val="92D050"/>
                              </a:solidFill>
                              <a:latin typeface="Cambria Math" panose="02040503050406030204" pitchFamily="18" charset="0"/>
                              <a:sym typeface="Wingdings" panose="05000000000000000000" pitchFamily="2" charset="2"/>
                            </a:rPr>
                            <m:t>𝟑𝟕</m:t>
                          </m:r>
                        </m:sup>
                        <m:e>
                          <m:r>
                            <a:rPr lang="en-US" sz="2800" b="1" i="0" smtClean="0">
                              <a:solidFill>
                                <a:srgbClr val="92D050"/>
                              </a:solidFill>
                              <a:latin typeface="Cambria Math" panose="02040503050406030204" pitchFamily="18" charset="0"/>
                              <a:sym typeface="Wingdings" panose="05000000000000000000" pitchFamily="2" charset="2"/>
                            </a:rPr>
                            <m:t>𝐊</m:t>
                          </m:r>
                        </m:e>
                      </m:sPre>
                      <m:r>
                        <a:rPr lang="en-US" sz="2800" b="1" i="1">
                          <a:solidFill>
                            <a:srgbClr val="92D050"/>
                          </a:solidFill>
                          <a:latin typeface="Cambria Math" panose="02040503050406030204" pitchFamily="18" charset="0"/>
                          <a:sym typeface="Wingdings" panose="05000000000000000000" pitchFamily="2" charset="2"/>
                        </a:rPr>
                        <m:t>+</m:t>
                      </m:r>
                      <m:sPre>
                        <m:sPrePr>
                          <m:ctrlPr>
                            <a:rPr lang="en-US" sz="2800" b="1" i="1">
                              <a:solidFill>
                                <a:srgbClr val="92D050"/>
                              </a:solidFill>
                              <a:latin typeface="Cambria Math" panose="02040503050406030204" pitchFamily="18" charset="0"/>
                              <a:sym typeface="Wingdings" panose="05000000000000000000" pitchFamily="2" charset="2"/>
                            </a:rPr>
                          </m:ctrlPr>
                        </m:sPrePr>
                        <m:sub>
                          <m:r>
                            <a:rPr lang="en-US" sz="2800" b="1" i="1" smtClean="0">
                              <a:solidFill>
                                <a:srgbClr val="92D050"/>
                              </a:solidFill>
                              <a:latin typeface="Cambria Math" panose="02040503050406030204" pitchFamily="18" charset="0"/>
                              <a:sym typeface="Wingdings" panose="05000000000000000000" pitchFamily="2" charset="2"/>
                            </a:rPr>
                            <m:t>+</m:t>
                          </m:r>
                          <m:r>
                            <a:rPr lang="en-US" sz="2800" b="1" i="1" smtClean="0">
                              <a:solidFill>
                                <a:srgbClr val="92D050"/>
                              </a:solidFill>
                              <a:latin typeface="Cambria Math" panose="02040503050406030204" pitchFamily="18" charset="0"/>
                              <a:sym typeface="Wingdings" panose="05000000000000000000" pitchFamily="2" charset="2"/>
                            </a:rPr>
                            <m:t>𝟏</m:t>
                          </m:r>
                        </m:sub>
                        <m:sup>
                          <m:r>
                            <a:rPr lang="en-US" sz="2800" b="1" i="1" smtClean="0">
                              <a:solidFill>
                                <a:srgbClr val="92D050"/>
                              </a:solidFill>
                              <a:latin typeface="Cambria Math" panose="02040503050406030204" pitchFamily="18" charset="0"/>
                              <a:sym typeface="Wingdings" panose="05000000000000000000" pitchFamily="2" charset="2"/>
                            </a:rPr>
                            <m:t>𝟎</m:t>
                          </m:r>
                        </m:sup>
                        <m:e>
                          <m:r>
                            <a:rPr lang="en-US" sz="2800" b="1" i="0">
                              <a:solidFill>
                                <a:srgbClr val="92D050"/>
                              </a:solidFill>
                              <a:latin typeface="Cambria Math" panose="02040503050406030204" pitchFamily="18" charset="0"/>
                              <a:sym typeface="Wingdings" panose="05000000000000000000" pitchFamily="2" charset="2"/>
                            </a:rPr>
                            <m:t>𝐞</m:t>
                          </m:r>
                        </m:e>
                      </m:sPre>
                    </m:oMath>
                  </m:oMathPara>
                </a14:m>
                <a:endParaRPr lang="en-US" sz="28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8514080" y="3757276"/>
                <a:ext cx="3677920" cy="555280"/>
              </a:xfrm>
              <a:prstGeom prst="rect">
                <a:avLst/>
              </a:prstGeom>
              <a:blipFill rotWithShape="0">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8514080" y="5039344"/>
                <a:ext cx="3677920" cy="56150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Pre>
                        <m:sPrePr>
                          <m:ctrlPr>
                            <a:rPr lang="en-US" sz="2800" b="1" i="1" smtClean="0">
                              <a:solidFill>
                                <a:srgbClr val="92D050"/>
                              </a:solidFill>
                              <a:latin typeface="Cambria Math" panose="02040503050406030204" pitchFamily="18" charset="0"/>
                              <a:sym typeface="Wingdings" panose="05000000000000000000" pitchFamily="2" charset="2"/>
                            </a:rPr>
                          </m:ctrlPr>
                        </m:sPrePr>
                        <m:sub>
                          <m:r>
                            <a:rPr lang="en-US" sz="2800" b="1" i="1" smtClean="0">
                              <a:solidFill>
                                <a:srgbClr val="92D050"/>
                              </a:solidFill>
                              <a:latin typeface="Cambria Math" panose="02040503050406030204" pitchFamily="18" charset="0"/>
                              <a:sym typeface="Wingdings" panose="05000000000000000000" pitchFamily="2" charset="2"/>
                            </a:rPr>
                            <m:t>𝟓𝟑</m:t>
                          </m:r>
                        </m:sub>
                        <m:sup>
                          <m:r>
                            <a:rPr lang="en-US" sz="2800" b="1" i="1" smtClean="0">
                              <a:solidFill>
                                <a:srgbClr val="92D050"/>
                              </a:solidFill>
                              <a:latin typeface="Cambria Math" panose="02040503050406030204" pitchFamily="18" charset="0"/>
                              <a:sym typeface="Wingdings" panose="05000000000000000000" pitchFamily="2" charset="2"/>
                            </a:rPr>
                            <m:t>𝟏𝟑𝟏</m:t>
                          </m:r>
                        </m:sup>
                        <m:e>
                          <m:r>
                            <a:rPr lang="en-US" sz="2800" b="1" i="0" smtClean="0">
                              <a:solidFill>
                                <a:srgbClr val="92D050"/>
                              </a:solidFill>
                              <a:latin typeface="Cambria Math" panose="02040503050406030204" pitchFamily="18" charset="0"/>
                              <a:sym typeface="Wingdings" panose="05000000000000000000" pitchFamily="2" charset="2"/>
                            </a:rPr>
                            <m:t>𝐈</m:t>
                          </m:r>
                        </m:e>
                      </m:sPre>
                      <m:r>
                        <a:rPr lang="en-US" sz="2800" b="1" i="1">
                          <a:solidFill>
                            <a:srgbClr val="92D050"/>
                          </a:solidFill>
                          <a:latin typeface="Cambria Math" panose="02040503050406030204" pitchFamily="18" charset="0"/>
                          <a:sym typeface="Wingdings" panose="05000000000000000000" pitchFamily="2" charset="2"/>
                        </a:rPr>
                        <m:t> </m:t>
                      </m:r>
                      <m:r>
                        <a:rPr lang="en-US" sz="2800" b="1" i="1" smtClean="0">
                          <a:solidFill>
                            <a:srgbClr val="92D050"/>
                          </a:solidFill>
                          <a:latin typeface="Cambria Math" panose="02040503050406030204" pitchFamily="18" charset="0"/>
                          <a:sym typeface="Wingdings" panose="05000000000000000000" pitchFamily="2" charset="2"/>
                        </a:rPr>
                        <m:t>→</m:t>
                      </m:r>
                      <m:sPre>
                        <m:sPrePr>
                          <m:ctrlPr>
                            <a:rPr lang="en-US" sz="2800" b="1" i="1">
                              <a:solidFill>
                                <a:srgbClr val="92D050"/>
                              </a:solidFill>
                              <a:latin typeface="Cambria Math" panose="02040503050406030204" pitchFamily="18" charset="0"/>
                              <a:sym typeface="Wingdings" panose="05000000000000000000" pitchFamily="2" charset="2"/>
                            </a:rPr>
                          </m:ctrlPr>
                        </m:sPrePr>
                        <m:sub>
                          <m:r>
                            <a:rPr lang="en-US" sz="2800" b="1" i="1" smtClean="0">
                              <a:solidFill>
                                <a:srgbClr val="92D050"/>
                              </a:solidFill>
                              <a:latin typeface="Cambria Math" panose="02040503050406030204" pitchFamily="18" charset="0"/>
                              <a:sym typeface="Wingdings" panose="05000000000000000000" pitchFamily="2" charset="2"/>
                            </a:rPr>
                            <m:t>𝟓𝟒</m:t>
                          </m:r>
                        </m:sub>
                        <m:sup>
                          <m:r>
                            <a:rPr lang="en-US" sz="2800" b="1">
                              <a:solidFill>
                                <a:srgbClr val="92D050"/>
                              </a:solidFill>
                              <a:latin typeface="Cambria Math" panose="02040503050406030204" pitchFamily="18" charset="0"/>
                              <a:sym typeface="Wingdings" panose="05000000000000000000" pitchFamily="2" charset="2"/>
                            </a:rPr>
                            <m:t>𝟏</m:t>
                          </m:r>
                          <m:r>
                            <a:rPr lang="en-US" sz="2800" b="1" i="0" smtClean="0">
                              <a:solidFill>
                                <a:srgbClr val="92D050"/>
                              </a:solidFill>
                              <a:latin typeface="Cambria Math" panose="02040503050406030204" pitchFamily="18" charset="0"/>
                              <a:sym typeface="Wingdings" panose="05000000000000000000" pitchFamily="2" charset="2"/>
                            </a:rPr>
                            <m:t>𝟑𝟏</m:t>
                          </m:r>
                        </m:sup>
                        <m:e>
                          <m:r>
                            <a:rPr lang="en-US" sz="2800" b="1" i="0" smtClean="0">
                              <a:solidFill>
                                <a:srgbClr val="92D050"/>
                              </a:solidFill>
                              <a:latin typeface="Cambria Math" panose="02040503050406030204" pitchFamily="18" charset="0"/>
                              <a:sym typeface="Wingdings" panose="05000000000000000000" pitchFamily="2" charset="2"/>
                            </a:rPr>
                            <m:t>𝐗𝐞</m:t>
                          </m:r>
                        </m:e>
                      </m:sPre>
                      <m:r>
                        <a:rPr lang="en-US" sz="2800" b="1" i="1">
                          <a:solidFill>
                            <a:srgbClr val="92D050"/>
                          </a:solidFill>
                          <a:latin typeface="Cambria Math" panose="02040503050406030204" pitchFamily="18" charset="0"/>
                          <a:sym typeface="Wingdings" panose="05000000000000000000" pitchFamily="2" charset="2"/>
                        </a:rPr>
                        <m:t>+</m:t>
                      </m:r>
                      <m:sPre>
                        <m:sPrePr>
                          <m:ctrlPr>
                            <a:rPr lang="en-US" sz="2800" b="1" i="1">
                              <a:solidFill>
                                <a:srgbClr val="92D050"/>
                              </a:solidFill>
                              <a:latin typeface="Cambria Math" panose="02040503050406030204" pitchFamily="18" charset="0"/>
                              <a:sym typeface="Wingdings" panose="05000000000000000000" pitchFamily="2" charset="2"/>
                            </a:rPr>
                          </m:ctrlPr>
                        </m:sPrePr>
                        <m:sub>
                          <m:r>
                            <a:rPr lang="en-US" sz="2800" b="1" i="1" smtClean="0">
                              <a:solidFill>
                                <a:srgbClr val="92D050"/>
                              </a:solidFill>
                              <a:latin typeface="Cambria Math" panose="02040503050406030204" pitchFamily="18" charset="0"/>
                              <a:sym typeface="Wingdings" panose="05000000000000000000" pitchFamily="2" charset="2"/>
                            </a:rPr>
                            <m:t>−</m:t>
                          </m:r>
                          <m:r>
                            <a:rPr lang="en-US" sz="2800" b="1" i="1" smtClean="0">
                              <a:solidFill>
                                <a:srgbClr val="92D050"/>
                              </a:solidFill>
                              <a:latin typeface="Cambria Math" panose="02040503050406030204" pitchFamily="18" charset="0"/>
                              <a:sym typeface="Wingdings" panose="05000000000000000000" pitchFamily="2" charset="2"/>
                            </a:rPr>
                            <m:t>𝟏</m:t>
                          </m:r>
                        </m:sub>
                        <m:sup>
                          <m:r>
                            <a:rPr lang="en-US" sz="2800" b="1" i="1" smtClean="0">
                              <a:solidFill>
                                <a:srgbClr val="92D050"/>
                              </a:solidFill>
                              <a:latin typeface="Cambria Math" panose="02040503050406030204" pitchFamily="18" charset="0"/>
                              <a:sym typeface="Wingdings" panose="05000000000000000000" pitchFamily="2" charset="2"/>
                            </a:rPr>
                            <m:t>𝟎</m:t>
                          </m:r>
                        </m:sup>
                        <m:e>
                          <m:r>
                            <a:rPr lang="en-US" sz="2800" b="1" i="0">
                              <a:solidFill>
                                <a:srgbClr val="92D050"/>
                              </a:solidFill>
                              <a:latin typeface="Cambria Math" panose="02040503050406030204" pitchFamily="18" charset="0"/>
                              <a:sym typeface="Wingdings" panose="05000000000000000000" pitchFamily="2" charset="2"/>
                            </a:rPr>
                            <m:t>𝐞</m:t>
                          </m:r>
                        </m:e>
                      </m:sPre>
                    </m:oMath>
                  </m:oMathPara>
                </a14:m>
                <a:endParaRPr lang="en-US" sz="2800" b="1" dirty="0"/>
              </a:p>
            </p:txBody>
          </p:sp>
        </mc:Choice>
        <mc:Fallback xmlns="">
          <p:sp>
            <p:nvSpPr>
              <p:cNvPr id="7" name="TextBox 6"/>
              <p:cNvSpPr txBox="1">
                <a:spLocks noRot="1" noChangeAspect="1" noMove="1" noResize="1" noEditPoints="1" noAdjustHandles="1" noChangeArrowheads="1" noChangeShapeType="1" noTextEdit="1"/>
              </p:cNvSpPr>
              <p:nvPr/>
            </p:nvSpPr>
            <p:spPr>
              <a:xfrm>
                <a:off x="8514080" y="5039344"/>
                <a:ext cx="3677920" cy="561500"/>
              </a:xfrm>
              <a:prstGeom prst="rect">
                <a:avLst/>
              </a:prstGeom>
              <a:blipFill rotWithShape="0">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02889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Quick Review</a:t>
            </a:r>
            <a:endParaRPr lang="en-US" dirty="0"/>
          </a:p>
        </p:txBody>
      </p:sp>
      <p:sp>
        <p:nvSpPr>
          <p:cNvPr id="3" name="Content Placeholder 2"/>
          <p:cNvSpPr>
            <a:spLocks noGrp="1"/>
          </p:cNvSpPr>
          <p:nvPr>
            <p:ph idx="1"/>
          </p:nvPr>
        </p:nvSpPr>
        <p:spPr>
          <a:xfrm>
            <a:off x="1097280" y="1845734"/>
            <a:ext cx="6055360" cy="4544906"/>
          </a:xfrm>
        </p:spPr>
        <p:txBody>
          <a:bodyPr>
            <a:normAutofit/>
          </a:bodyPr>
          <a:lstStyle/>
          <a:p>
            <a:r>
              <a:rPr lang="en-US" sz="2400" dirty="0" smtClean="0"/>
              <a:t>In </a:t>
            </a:r>
            <a:r>
              <a:rPr lang="en-US" sz="2400" smtClean="0"/>
              <a:t>this notation:</a:t>
            </a:r>
            <a:endParaRPr lang="en-US" sz="2400" dirty="0"/>
          </a:p>
          <a:p>
            <a:r>
              <a:rPr lang="en-US" sz="2400" b="1" i="1" u="sng" dirty="0" smtClean="0"/>
              <a:t>X</a:t>
            </a:r>
            <a:r>
              <a:rPr lang="en-US" sz="2400" dirty="0" smtClean="0"/>
              <a:t> represents any element, taking the symbol from the periodic table.</a:t>
            </a:r>
          </a:p>
          <a:p>
            <a:endParaRPr lang="en-US" sz="1200" dirty="0"/>
          </a:p>
          <a:p>
            <a:r>
              <a:rPr lang="en-US" sz="2400" b="1" i="1" u="sng" dirty="0" smtClean="0"/>
              <a:t>A</a:t>
            </a:r>
            <a:r>
              <a:rPr lang="en-US" sz="2400" dirty="0" smtClean="0"/>
              <a:t> represents the mass number, the sum of the protons and neutrons in the nucleus of the element.</a:t>
            </a:r>
          </a:p>
          <a:p>
            <a:endParaRPr lang="en-US" sz="1400" dirty="0"/>
          </a:p>
          <a:p>
            <a:r>
              <a:rPr lang="en-US" sz="2400" b="1" i="1" u="sng" dirty="0" smtClean="0"/>
              <a:t>Z</a:t>
            </a:r>
            <a:r>
              <a:rPr lang="en-US" sz="2400" dirty="0" smtClean="0"/>
              <a:t> represents the atomic number, the number of protons in the nucleus of the element</a:t>
            </a:r>
          </a:p>
          <a:p>
            <a:pPr marL="0" indent="0">
              <a:buNone/>
            </a:pPr>
            <a:endParaRPr lang="en-US" sz="2400" dirty="0"/>
          </a:p>
          <a:p>
            <a:pPr marL="0" indent="0">
              <a:buNone/>
            </a:pPr>
            <a:endParaRPr lang="en-US" sz="2400" dirty="0"/>
          </a:p>
        </p:txBody>
      </p:sp>
      <mc:AlternateContent xmlns:mc="http://schemas.openxmlformats.org/markup-compatibility/2006" xmlns:a14="http://schemas.microsoft.com/office/drawing/2010/main">
        <mc:Choice Requires="a14">
          <p:sp>
            <p:nvSpPr>
              <p:cNvPr id="4" name="TextBox 3"/>
              <p:cNvSpPr txBox="1"/>
              <p:nvPr/>
            </p:nvSpPr>
            <p:spPr>
              <a:xfrm>
                <a:off x="6390640" y="1845734"/>
                <a:ext cx="5425440" cy="384271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Pre>
                        <m:sPrePr>
                          <m:ctrlPr>
                            <a:rPr lang="en-US" sz="23900" i="1" kern="1200" dirty="0" smtClean="0">
                              <a:solidFill>
                                <a:schemeClr val="tx1"/>
                              </a:solidFill>
                              <a:latin typeface="Cambria Math" panose="02040503050406030204" pitchFamily="18" charset="0"/>
                              <a:ea typeface="+mn-ea"/>
                              <a:cs typeface="+mn-cs"/>
                            </a:rPr>
                          </m:ctrlPr>
                        </m:sPrePr>
                        <m:sub>
                          <m:r>
                            <a:rPr lang="en-US" sz="23900" b="0" i="1" kern="1200" dirty="0" smtClean="0">
                              <a:solidFill>
                                <a:schemeClr val="tx1"/>
                              </a:solidFill>
                              <a:latin typeface="Cambria Math" panose="02040503050406030204" pitchFamily="18" charset="0"/>
                              <a:ea typeface="+mn-ea"/>
                              <a:cs typeface="+mn-cs"/>
                            </a:rPr>
                            <m:t>𝑍</m:t>
                          </m:r>
                        </m:sub>
                        <m:sup>
                          <m:r>
                            <a:rPr lang="en-US" sz="23900" b="0" i="1" kern="1200" dirty="0" smtClean="0">
                              <a:solidFill>
                                <a:schemeClr val="tx1"/>
                              </a:solidFill>
                              <a:latin typeface="Cambria Math" panose="02040503050406030204" pitchFamily="18" charset="0"/>
                              <a:ea typeface="+mn-ea"/>
                              <a:cs typeface="+mn-cs"/>
                            </a:rPr>
                            <m:t>𝐴</m:t>
                          </m:r>
                        </m:sup>
                        <m:e>
                          <m:r>
                            <a:rPr lang="en-US" sz="23900" b="0" i="1" kern="1200" dirty="0" smtClean="0">
                              <a:solidFill>
                                <a:schemeClr val="tx1"/>
                              </a:solidFill>
                              <a:latin typeface="Cambria Math" panose="02040503050406030204" pitchFamily="18" charset="0"/>
                              <a:ea typeface="+mn-ea"/>
                              <a:cs typeface="+mn-cs"/>
                            </a:rPr>
                            <m:t>𝑋</m:t>
                          </m:r>
                        </m:e>
                      </m:sPre>
                    </m:oMath>
                  </m:oMathPara>
                </a14:m>
                <a:endParaRPr lang="en-US" sz="1800" kern="1200" dirty="0">
                  <a:solidFill>
                    <a:schemeClr val="tx1"/>
                  </a:solidFill>
                  <a:ea typeface="+mn-ea"/>
                  <a:cs typeface="+mn-cs"/>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6390640" y="1845734"/>
                <a:ext cx="5425440" cy="3842719"/>
              </a:xfrm>
              <a:prstGeom prst="rect">
                <a:avLst/>
              </a:prstGeom>
              <a:blipFill rotWithShape="0">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775904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Fission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051560" y="1967654"/>
                <a:ext cx="10149840" cy="4023360"/>
              </a:xfrm>
            </p:spPr>
            <p:txBody>
              <a:bodyPr>
                <a:normAutofit/>
              </a:bodyPr>
              <a:lstStyle/>
              <a:p>
                <a:r>
                  <a:rPr lang="en-US" sz="2400" dirty="0" smtClean="0"/>
                  <a:t>Fission is when an atom splits into two or more pieces; it gives off a lot of energy.</a:t>
                </a:r>
              </a:p>
              <a:p>
                <a:endParaRPr lang="en-US" sz="1600" dirty="0"/>
              </a:p>
              <a:p>
                <a:r>
                  <a:rPr lang="en-US" sz="2400" dirty="0" smtClean="0"/>
                  <a:t>The atomic bombs were fission bombs, and they worked because of an uncontrolled chain reaction:</a:t>
                </a:r>
              </a:p>
              <a:p>
                <a:pPr algn="ctr"/>
                <a14:m>
                  <m:oMath xmlns:m="http://schemas.openxmlformats.org/officeDocument/2006/math">
                    <m:sPre>
                      <m:sPrePr>
                        <m:ctrlPr>
                          <a:rPr lang="en-US" sz="3200" i="1" smtClean="0">
                            <a:latin typeface="Cambria Math" panose="02040503050406030204" pitchFamily="18" charset="0"/>
                          </a:rPr>
                        </m:ctrlPr>
                      </m:sPrePr>
                      <m:sub>
                        <m:r>
                          <a:rPr lang="en-US" sz="3200" b="0" i="1" smtClean="0">
                            <a:latin typeface="Cambria Math" panose="02040503050406030204" pitchFamily="18" charset="0"/>
                          </a:rPr>
                          <m:t>92</m:t>
                        </m:r>
                      </m:sub>
                      <m:sup>
                        <m:r>
                          <a:rPr lang="en-US" sz="3200" b="0" i="1" smtClean="0">
                            <a:latin typeface="Cambria Math" panose="02040503050406030204" pitchFamily="18" charset="0"/>
                          </a:rPr>
                          <m:t>235</m:t>
                        </m:r>
                      </m:sup>
                      <m:e>
                        <m:r>
                          <m:rPr>
                            <m:sty m:val="p"/>
                          </m:rPr>
                          <a:rPr lang="en-US" sz="3200" b="0" i="0" smtClean="0">
                            <a:latin typeface="Cambria Math" panose="02040503050406030204" pitchFamily="18" charset="0"/>
                          </a:rPr>
                          <m:t>U</m:t>
                        </m:r>
                      </m:e>
                    </m:sPre>
                    <m:r>
                      <a:rPr lang="en-US" sz="3200" b="0" i="1" smtClean="0">
                        <a:latin typeface="Cambria Math" panose="02040503050406030204" pitchFamily="18" charset="0"/>
                      </a:rPr>
                      <m:t>+ </m:t>
                    </m:r>
                    <m:sPre>
                      <m:sPrePr>
                        <m:ctrlPr>
                          <a:rPr lang="en-US" sz="3200" b="0" i="1" smtClean="0">
                            <a:latin typeface="Cambria Math" panose="02040503050406030204" pitchFamily="18" charset="0"/>
                          </a:rPr>
                        </m:ctrlPr>
                      </m:sPrePr>
                      <m:sub>
                        <m:r>
                          <a:rPr lang="en-US" sz="3200" b="0" i="1" smtClean="0">
                            <a:latin typeface="Cambria Math" panose="02040503050406030204" pitchFamily="18" charset="0"/>
                          </a:rPr>
                          <m:t>0</m:t>
                        </m:r>
                      </m:sub>
                      <m:sup>
                        <m:r>
                          <a:rPr lang="en-US" sz="3200" b="0" i="1" smtClean="0">
                            <a:latin typeface="Cambria Math" panose="02040503050406030204" pitchFamily="18" charset="0"/>
                          </a:rPr>
                          <m:t>1</m:t>
                        </m:r>
                      </m:sup>
                      <m:e>
                        <m:r>
                          <m:rPr>
                            <m:sty m:val="p"/>
                          </m:rPr>
                          <a:rPr lang="en-US" sz="3200" b="0" i="0" smtClean="0">
                            <a:latin typeface="Cambria Math" panose="02040503050406030204" pitchFamily="18" charset="0"/>
                          </a:rPr>
                          <m:t>n</m:t>
                        </m:r>
                      </m:e>
                    </m:sPre>
                    <m:r>
                      <a:rPr lang="en-US" sz="3200" b="0" i="1" smtClean="0">
                        <a:latin typeface="Cambria Math" panose="02040503050406030204" pitchFamily="18" charset="0"/>
                      </a:rPr>
                      <m:t> →</m:t>
                    </m:r>
                    <m:sPre>
                      <m:sPrePr>
                        <m:ctrlPr>
                          <a:rPr lang="en-US" sz="3200" i="1">
                            <a:latin typeface="Cambria Math" panose="02040503050406030204" pitchFamily="18" charset="0"/>
                          </a:rPr>
                        </m:ctrlPr>
                      </m:sPrePr>
                      <m:sub>
                        <m:r>
                          <a:rPr lang="en-US" sz="3200" b="0" i="1" smtClean="0">
                            <a:latin typeface="Cambria Math" panose="02040503050406030204" pitchFamily="18" charset="0"/>
                          </a:rPr>
                          <m:t>56</m:t>
                        </m:r>
                      </m:sub>
                      <m:sup>
                        <m:r>
                          <a:rPr lang="en-US" sz="3200" b="0" i="1" smtClean="0">
                            <a:latin typeface="Cambria Math" panose="02040503050406030204" pitchFamily="18" charset="0"/>
                          </a:rPr>
                          <m:t>141</m:t>
                        </m:r>
                      </m:sup>
                      <m:e>
                        <m:r>
                          <m:rPr>
                            <m:sty m:val="p"/>
                          </m:rPr>
                          <a:rPr lang="en-US" sz="3200" b="0" i="0" smtClean="0">
                            <a:latin typeface="Cambria Math" panose="02040503050406030204" pitchFamily="18" charset="0"/>
                          </a:rPr>
                          <m:t>Ba</m:t>
                        </m:r>
                      </m:e>
                    </m:sPre>
                    <m:r>
                      <a:rPr lang="en-US" sz="3200" b="0" i="1" smtClean="0">
                        <a:latin typeface="Cambria Math" panose="02040503050406030204" pitchFamily="18" charset="0"/>
                      </a:rPr>
                      <m:t>+</m:t>
                    </m:r>
                    <m:sPre>
                      <m:sPrePr>
                        <m:ctrlPr>
                          <a:rPr lang="en-US" sz="3200" i="1">
                            <a:latin typeface="Cambria Math" panose="02040503050406030204" pitchFamily="18" charset="0"/>
                          </a:rPr>
                        </m:ctrlPr>
                      </m:sPrePr>
                      <m:sub>
                        <m:r>
                          <a:rPr lang="en-US" sz="3200" b="0" i="1" smtClean="0">
                            <a:latin typeface="Cambria Math" panose="02040503050406030204" pitchFamily="18" charset="0"/>
                          </a:rPr>
                          <m:t>36</m:t>
                        </m:r>
                      </m:sub>
                      <m:sup>
                        <m:r>
                          <a:rPr lang="en-US" sz="3200" b="0" i="1" smtClean="0">
                            <a:latin typeface="Cambria Math" panose="02040503050406030204" pitchFamily="18" charset="0"/>
                          </a:rPr>
                          <m:t>92</m:t>
                        </m:r>
                      </m:sup>
                      <m:e>
                        <m:r>
                          <m:rPr>
                            <m:sty m:val="p"/>
                          </m:rPr>
                          <a:rPr lang="en-US" sz="3200" b="0" i="0" smtClean="0">
                            <a:latin typeface="Cambria Math" panose="02040503050406030204" pitchFamily="18" charset="0"/>
                          </a:rPr>
                          <m:t>Kr</m:t>
                        </m:r>
                      </m:e>
                    </m:sPre>
                    <m:r>
                      <a:rPr lang="en-US" sz="3200" b="0" i="1" smtClean="0">
                        <a:latin typeface="Cambria Math" panose="02040503050406030204" pitchFamily="18" charset="0"/>
                      </a:rPr>
                      <m:t>+3 </m:t>
                    </m:r>
                    <m:sPre>
                      <m:sPrePr>
                        <m:ctrlPr>
                          <a:rPr lang="en-US" sz="3200" i="1">
                            <a:latin typeface="Cambria Math" panose="02040503050406030204" pitchFamily="18" charset="0"/>
                          </a:rPr>
                        </m:ctrlPr>
                      </m:sPrePr>
                      <m:sub>
                        <m:r>
                          <a:rPr lang="en-US" sz="3200" b="0" i="1" smtClean="0">
                            <a:latin typeface="Cambria Math" panose="02040503050406030204" pitchFamily="18" charset="0"/>
                          </a:rPr>
                          <m:t>0</m:t>
                        </m:r>
                      </m:sub>
                      <m:sup>
                        <m:r>
                          <a:rPr lang="en-US" sz="3200" i="1">
                            <a:latin typeface="Cambria Math" panose="02040503050406030204" pitchFamily="18" charset="0"/>
                          </a:rPr>
                          <m:t>1</m:t>
                        </m:r>
                      </m:sup>
                      <m:e>
                        <m:r>
                          <m:rPr>
                            <m:sty m:val="p"/>
                          </m:rPr>
                          <a:rPr lang="en-US" sz="3200" b="0" i="0" smtClean="0">
                            <a:latin typeface="Cambria Math" panose="02040503050406030204" pitchFamily="18" charset="0"/>
                          </a:rPr>
                          <m:t>n</m:t>
                        </m:r>
                      </m:e>
                    </m:sPre>
                  </m:oMath>
                </a14:m>
                <a:endParaRPr lang="en-US" sz="2400" dirty="0" smtClean="0"/>
              </a:p>
              <a:p>
                <a:pPr algn="ctr"/>
                <a:endParaRPr lang="en-US" sz="2400" dirty="0" smtClean="0"/>
              </a:p>
              <a:p>
                <a:r>
                  <a:rPr lang="en-US" sz="2400" dirty="0" smtClean="0"/>
                  <a:t>We can use the power of a fission reaction to power nuclear power-plants; they need to be controlled, not allowed to occur like the atomic bomb.</a:t>
                </a:r>
                <a:endParaRPr lang="en-US" sz="2400" dirty="0"/>
              </a:p>
              <a:p>
                <a:pPr algn="ctr"/>
                <a:endParaRPr lang="en-US" sz="28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051560" y="1967654"/>
                <a:ext cx="10149840" cy="4023360"/>
              </a:xfrm>
              <a:blipFill rotWithShape="0">
                <a:blip r:embed="rId2"/>
                <a:stretch>
                  <a:fillRect l="-961" t="-2121" r="-1201"/>
                </a:stretch>
              </a:blipFill>
            </p:spPr>
            <p:txBody>
              <a:bodyPr/>
              <a:lstStyle/>
              <a:p>
                <a:r>
                  <a:rPr lang="en-US">
                    <a:noFill/>
                  </a:rPr>
                  <a:t> </a:t>
                </a:r>
              </a:p>
            </p:txBody>
          </p:sp>
        </mc:Fallback>
      </mc:AlternateContent>
    </p:spTree>
    <p:extLst>
      <p:ext uri="{BB962C8B-B14F-4D97-AF65-F5344CB8AC3E}">
        <p14:creationId xmlns:p14="http://schemas.microsoft.com/office/powerpoint/2010/main" val="1119644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Fusion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97560" y="1845734"/>
                <a:ext cx="10657840" cy="4023360"/>
              </a:xfrm>
            </p:spPr>
            <p:txBody>
              <a:bodyPr>
                <a:normAutofit/>
              </a:bodyPr>
              <a:lstStyle/>
              <a:p>
                <a:r>
                  <a:rPr lang="en-US" sz="2400" dirty="0" smtClean="0"/>
                  <a:t>Fusion is the act of combining two small nuclei together to get a new, larger nucleus </a:t>
                </a:r>
              </a:p>
              <a:p>
                <a:endParaRPr lang="en-US" sz="2400" dirty="0"/>
              </a:p>
              <a:p>
                <a:r>
                  <a:rPr lang="en-US" sz="2400" dirty="0" smtClean="0"/>
                  <a:t>This results in a huge amount of energy being released, even more energy than there is for fission.</a:t>
                </a:r>
                <a:endParaRPr lang="en-US" sz="2400" dirty="0"/>
              </a:p>
              <a:p>
                <a:pPr algn="ctr"/>
                <a14:m>
                  <m:oMath xmlns:m="http://schemas.openxmlformats.org/officeDocument/2006/math">
                    <m:sPre>
                      <m:sPrePr>
                        <m:ctrlPr>
                          <a:rPr lang="en-US" sz="3200" i="1">
                            <a:latin typeface="Cambria Math" panose="02040503050406030204" pitchFamily="18" charset="0"/>
                          </a:rPr>
                        </m:ctrlPr>
                      </m:sPrePr>
                      <m:sub>
                        <m:r>
                          <a:rPr lang="en-US" sz="3200" i="1">
                            <a:latin typeface="Cambria Math" panose="02040503050406030204" pitchFamily="18" charset="0"/>
                          </a:rPr>
                          <m:t>1</m:t>
                        </m:r>
                      </m:sub>
                      <m:sup>
                        <m:r>
                          <a:rPr lang="en-US" sz="3200" b="0" i="1" smtClean="0">
                            <a:latin typeface="Cambria Math" panose="02040503050406030204" pitchFamily="18" charset="0"/>
                          </a:rPr>
                          <m:t>2</m:t>
                        </m:r>
                      </m:sup>
                      <m:e>
                        <m:r>
                          <m:rPr>
                            <m:sty m:val="p"/>
                          </m:rPr>
                          <a:rPr lang="en-US" sz="3200">
                            <a:latin typeface="Cambria Math" panose="02040503050406030204" pitchFamily="18" charset="0"/>
                          </a:rPr>
                          <m:t>H</m:t>
                        </m:r>
                      </m:e>
                    </m:sPre>
                    <m:r>
                      <a:rPr lang="en-US" sz="3200" b="0" i="1" smtClean="0">
                        <a:latin typeface="Cambria Math" panose="02040503050406030204" pitchFamily="18" charset="0"/>
                      </a:rPr>
                      <m:t> + </m:t>
                    </m:r>
                    <m:sPre>
                      <m:sPrePr>
                        <m:ctrlPr>
                          <a:rPr lang="en-US" sz="3200" i="1">
                            <a:latin typeface="Cambria Math" panose="02040503050406030204" pitchFamily="18" charset="0"/>
                          </a:rPr>
                        </m:ctrlPr>
                      </m:sPrePr>
                      <m:sub>
                        <m:r>
                          <a:rPr lang="en-US" sz="3200" i="1">
                            <a:latin typeface="Cambria Math" panose="02040503050406030204" pitchFamily="18" charset="0"/>
                          </a:rPr>
                          <m:t>1</m:t>
                        </m:r>
                      </m:sub>
                      <m:sup>
                        <m:r>
                          <a:rPr lang="en-US" sz="3200" b="0" i="1" smtClean="0">
                            <a:latin typeface="Cambria Math" panose="02040503050406030204" pitchFamily="18" charset="0"/>
                          </a:rPr>
                          <m:t>2</m:t>
                        </m:r>
                      </m:sup>
                      <m:e>
                        <m:r>
                          <m:rPr>
                            <m:sty m:val="p"/>
                          </m:rPr>
                          <a:rPr lang="en-US" sz="3200">
                            <a:latin typeface="Cambria Math" panose="02040503050406030204" pitchFamily="18" charset="0"/>
                          </a:rPr>
                          <m:t>H</m:t>
                        </m:r>
                      </m:e>
                    </m:sPre>
                    <m:r>
                      <a:rPr lang="en-US" sz="3200" b="0" i="1" smtClean="0">
                        <a:latin typeface="Cambria Math" panose="02040503050406030204" pitchFamily="18" charset="0"/>
                      </a:rPr>
                      <m:t> → </m:t>
                    </m:r>
                    <m:sPre>
                      <m:sPrePr>
                        <m:ctrlPr>
                          <a:rPr lang="en-US" sz="3200" i="1">
                            <a:latin typeface="Cambria Math" panose="02040503050406030204" pitchFamily="18" charset="0"/>
                          </a:rPr>
                        </m:ctrlPr>
                      </m:sPrePr>
                      <m:sub>
                        <m:r>
                          <a:rPr lang="en-US" sz="3200" b="0" i="1" smtClean="0">
                            <a:latin typeface="Cambria Math" panose="02040503050406030204" pitchFamily="18" charset="0"/>
                          </a:rPr>
                          <m:t>2</m:t>
                        </m:r>
                      </m:sub>
                      <m:sup>
                        <m:r>
                          <a:rPr lang="en-US" sz="3200" b="0" i="1" smtClean="0">
                            <a:latin typeface="Cambria Math" panose="02040503050406030204" pitchFamily="18" charset="0"/>
                          </a:rPr>
                          <m:t>4</m:t>
                        </m:r>
                      </m:sup>
                      <m:e>
                        <m:r>
                          <m:rPr>
                            <m:sty m:val="p"/>
                          </m:rPr>
                          <a:rPr lang="en-US" sz="3200">
                            <a:latin typeface="Cambria Math" panose="02040503050406030204" pitchFamily="18" charset="0"/>
                          </a:rPr>
                          <m:t>H</m:t>
                        </m:r>
                        <m:r>
                          <m:rPr>
                            <m:sty m:val="p"/>
                          </m:rPr>
                          <a:rPr lang="en-US" sz="3200" b="0" i="0" smtClean="0">
                            <a:latin typeface="Cambria Math" panose="02040503050406030204" pitchFamily="18" charset="0"/>
                          </a:rPr>
                          <m:t>e</m:t>
                        </m:r>
                      </m:e>
                    </m:sPre>
                  </m:oMath>
                </a14:m>
                <a:endParaRPr lang="en-US" sz="3200" dirty="0" smtClean="0"/>
              </a:p>
              <a:p>
                <a:pPr algn="ctr"/>
                <a:endParaRPr lang="en-US" sz="2400" dirty="0" smtClean="0"/>
              </a:p>
              <a:p>
                <a:r>
                  <a:rPr lang="en-US" sz="2400" dirty="0" smtClean="0"/>
                  <a:t>These reactions require a very high temperature and a very high pressure so that the two small nuclei can collide with enough force to merge. Fusion powers the sun</a:t>
                </a:r>
                <a:endParaRPr lang="en-US"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97560" y="1845734"/>
                <a:ext cx="10657840" cy="4023360"/>
              </a:xfrm>
              <a:blipFill rotWithShape="0">
                <a:blip r:embed="rId2"/>
                <a:stretch>
                  <a:fillRect l="-915" t="-2121" r="-1716"/>
                </a:stretch>
              </a:blipFill>
            </p:spPr>
            <p:txBody>
              <a:bodyPr/>
              <a:lstStyle/>
              <a:p>
                <a:r>
                  <a:rPr lang="en-US">
                    <a:noFill/>
                  </a:rPr>
                  <a:t> </a:t>
                </a:r>
              </a:p>
            </p:txBody>
          </p:sp>
        </mc:Fallback>
      </mc:AlternateContent>
    </p:spTree>
    <p:extLst>
      <p:ext uri="{BB962C8B-B14F-4D97-AF65-F5344CB8AC3E}">
        <p14:creationId xmlns:p14="http://schemas.microsoft.com/office/powerpoint/2010/main" val="1665107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Radioisotopes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48640" y="1937174"/>
                <a:ext cx="11155680" cy="4023360"/>
              </a:xfrm>
            </p:spPr>
            <p:txBody>
              <a:bodyPr>
                <a:normAutofit/>
              </a:bodyPr>
              <a:lstStyle/>
              <a:p>
                <a:r>
                  <a:rPr lang="en-US" sz="2400" dirty="0" smtClean="0"/>
                  <a:t>Because radioactive isotopes decay over time, we have learned to use them to our advantage for a number of things:</a:t>
                </a:r>
              </a:p>
              <a:p>
                <a:endParaRPr lang="en-US" sz="2400" dirty="0"/>
              </a:p>
              <a:p>
                <a:r>
                  <a:rPr lang="en-US" sz="2400" dirty="0" smtClean="0"/>
                  <a:t>- Technetium-99 ( </a:t>
                </a:r>
                <a14:m>
                  <m:oMath xmlns:m="http://schemas.openxmlformats.org/officeDocument/2006/math">
                    <m:sPre>
                      <m:sPrePr>
                        <m:ctrlPr>
                          <a:rPr lang="en-US" sz="2400" i="1" smtClean="0">
                            <a:latin typeface="Cambria Math" panose="02040503050406030204" pitchFamily="18" charset="0"/>
                          </a:rPr>
                        </m:ctrlPr>
                      </m:sPrePr>
                      <m:sub>
                        <m:r>
                          <a:rPr lang="en-US" sz="2400" b="0" i="0" smtClean="0">
                            <a:latin typeface="Cambria Math" panose="02040503050406030204" pitchFamily="18" charset="0"/>
                          </a:rPr>
                          <m:t>43</m:t>
                        </m:r>
                      </m:sub>
                      <m:sup>
                        <m:r>
                          <a:rPr lang="en-US" sz="2400" b="0" i="0" smtClean="0">
                            <a:latin typeface="Cambria Math" panose="02040503050406030204" pitchFamily="18" charset="0"/>
                          </a:rPr>
                          <m:t>99</m:t>
                        </m:r>
                      </m:sup>
                      <m:e>
                        <m:r>
                          <m:rPr>
                            <m:sty m:val="p"/>
                          </m:rPr>
                          <a:rPr lang="en-US" sz="2400" b="0" i="0" smtClean="0">
                            <a:latin typeface="Cambria Math" panose="02040503050406030204" pitchFamily="18" charset="0"/>
                          </a:rPr>
                          <m:t>Tc</m:t>
                        </m:r>
                      </m:e>
                    </m:sPre>
                  </m:oMath>
                </a14:m>
                <a:r>
                  <a:rPr lang="en-US" sz="2400" dirty="0" smtClean="0"/>
                  <a:t> ) is used to find brain tumors</a:t>
                </a:r>
              </a:p>
              <a:p>
                <a:r>
                  <a:rPr lang="en-US" sz="2400" dirty="0" smtClean="0"/>
                  <a:t>- Iodine-131 (</a:t>
                </a:r>
                <a14:m>
                  <m:oMath xmlns:m="http://schemas.openxmlformats.org/officeDocument/2006/math">
                    <m:sPre>
                      <m:sPrePr>
                        <m:ctrlPr>
                          <a:rPr lang="en-US" sz="2400" i="1">
                            <a:latin typeface="Cambria Math" panose="02040503050406030204" pitchFamily="18" charset="0"/>
                          </a:rPr>
                        </m:ctrlPr>
                      </m:sPrePr>
                      <m:sub>
                        <m:r>
                          <a:rPr lang="en-US" sz="2400" b="0" i="0" smtClean="0">
                            <a:latin typeface="Cambria Math" panose="02040503050406030204" pitchFamily="18" charset="0"/>
                          </a:rPr>
                          <m:t>53</m:t>
                        </m:r>
                      </m:sub>
                      <m:sup>
                        <m:r>
                          <a:rPr lang="en-US" sz="2400" b="0" i="0" smtClean="0">
                            <a:latin typeface="Cambria Math" panose="02040503050406030204" pitchFamily="18" charset="0"/>
                          </a:rPr>
                          <m:t>131</m:t>
                        </m:r>
                      </m:sup>
                      <m:e>
                        <m:r>
                          <m:rPr>
                            <m:sty m:val="p"/>
                          </m:rPr>
                          <a:rPr lang="en-US" sz="2400" b="0" i="0" smtClean="0">
                            <a:latin typeface="Cambria Math" panose="02040503050406030204" pitchFamily="18" charset="0"/>
                          </a:rPr>
                          <m:t>I</m:t>
                        </m:r>
                      </m:e>
                    </m:sPre>
                  </m:oMath>
                </a14:m>
                <a:r>
                  <a:rPr lang="en-US" sz="2400" dirty="0" smtClean="0"/>
                  <a:t> ) is used to find and treat thyroid disorders</a:t>
                </a:r>
              </a:p>
              <a:p>
                <a:r>
                  <a:rPr lang="en-US" sz="2400" dirty="0" smtClean="0"/>
                  <a:t>- Cobalt-60 ( </a:t>
                </a:r>
                <a14:m>
                  <m:oMath xmlns:m="http://schemas.openxmlformats.org/officeDocument/2006/math">
                    <m:sPre>
                      <m:sPrePr>
                        <m:ctrlPr>
                          <a:rPr lang="en-US" sz="2400" i="1">
                            <a:latin typeface="Cambria Math" panose="02040503050406030204" pitchFamily="18" charset="0"/>
                          </a:rPr>
                        </m:ctrlPr>
                      </m:sPrePr>
                      <m:sub>
                        <m:r>
                          <a:rPr lang="en-US" sz="2400" b="0" i="0" smtClean="0">
                            <a:latin typeface="Cambria Math" panose="02040503050406030204" pitchFamily="18" charset="0"/>
                          </a:rPr>
                          <m:t>27</m:t>
                        </m:r>
                      </m:sub>
                      <m:sup>
                        <m:r>
                          <a:rPr lang="en-US" sz="2400" b="0" i="0" smtClean="0">
                            <a:latin typeface="Cambria Math" panose="02040503050406030204" pitchFamily="18" charset="0"/>
                          </a:rPr>
                          <m:t>60</m:t>
                        </m:r>
                      </m:sup>
                      <m:e>
                        <m:r>
                          <m:rPr>
                            <m:sty m:val="p"/>
                          </m:rPr>
                          <a:rPr lang="en-US" sz="2400" b="0" i="0" smtClean="0">
                            <a:latin typeface="Cambria Math" panose="02040503050406030204" pitchFamily="18" charset="0"/>
                          </a:rPr>
                          <m:t>Co</m:t>
                        </m:r>
                      </m:e>
                    </m:sPre>
                  </m:oMath>
                </a14:m>
                <a:r>
                  <a:rPr lang="en-US" sz="2400" dirty="0" smtClean="0"/>
                  <a:t> ) and radium (Ra) are used to fight cancer</a:t>
                </a:r>
              </a:p>
              <a:p>
                <a:r>
                  <a:rPr lang="en-US" sz="2400" dirty="0" smtClean="0"/>
                  <a:t>- Uranium-238 (</a:t>
                </a:r>
                <a14:m>
                  <m:oMath xmlns:m="http://schemas.openxmlformats.org/officeDocument/2006/math">
                    <m:sPre>
                      <m:sPrePr>
                        <m:ctrlPr>
                          <a:rPr lang="en-US" sz="2400" i="1">
                            <a:latin typeface="Cambria Math" panose="02040503050406030204" pitchFamily="18" charset="0"/>
                          </a:rPr>
                        </m:ctrlPr>
                      </m:sPrePr>
                      <m:sub>
                        <m:r>
                          <a:rPr lang="en-US" sz="2400" b="0" i="0" smtClean="0">
                            <a:latin typeface="Cambria Math" panose="02040503050406030204" pitchFamily="18" charset="0"/>
                          </a:rPr>
                          <m:t>92</m:t>
                        </m:r>
                      </m:sub>
                      <m:sup>
                        <m:r>
                          <a:rPr lang="en-US" sz="2400" b="0" i="0" smtClean="0">
                            <a:latin typeface="Cambria Math" panose="02040503050406030204" pitchFamily="18" charset="0"/>
                          </a:rPr>
                          <m:t>238</m:t>
                        </m:r>
                      </m:sup>
                      <m:e>
                        <m:r>
                          <m:rPr>
                            <m:sty m:val="p"/>
                          </m:rPr>
                          <a:rPr lang="en-US" sz="2400" b="0" i="0" smtClean="0">
                            <a:latin typeface="Cambria Math" panose="02040503050406030204" pitchFamily="18" charset="0"/>
                          </a:rPr>
                          <m:t>U</m:t>
                        </m:r>
                      </m:e>
                    </m:sPre>
                  </m:oMath>
                </a14:m>
                <a:r>
                  <a:rPr lang="en-US" sz="2400" dirty="0" smtClean="0"/>
                  <a:t> ) is used in geologic dating (finding the age of parts of the earth)</a:t>
                </a:r>
              </a:p>
              <a:p>
                <a:r>
                  <a:rPr lang="en-US" sz="2400" dirty="0" smtClean="0"/>
                  <a:t>- Carbon-14 (</a:t>
                </a:r>
                <a14:m>
                  <m:oMath xmlns:m="http://schemas.openxmlformats.org/officeDocument/2006/math">
                    <m:sPre>
                      <m:sPrePr>
                        <m:ctrlPr>
                          <a:rPr lang="en-US" sz="2400" i="1">
                            <a:latin typeface="Cambria Math" panose="02040503050406030204" pitchFamily="18" charset="0"/>
                          </a:rPr>
                        </m:ctrlPr>
                      </m:sPrePr>
                      <m:sub>
                        <m:r>
                          <a:rPr lang="en-US" sz="2400" b="0" i="0" smtClean="0">
                            <a:latin typeface="Cambria Math" panose="02040503050406030204" pitchFamily="18" charset="0"/>
                          </a:rPr>
                          <m:t>6</m:t>
                        </m:r>
                      </m:sub>
                      <m:sup>
                        <m:r>
                          <a:rPr lang="en-US" sz="2400" i="0">
                            <a:latin typeface="Cambria Math" panose="02040503050406030204" pitchFamily="18" charset="0"/>
                          </a:rPr>
                          <m:t>1</m:t>
                        </m:r>
                        <m:r>
                          <a:rPr lang="en-US" sz="2400" b="0" i="0" smtClean="0">
                            <a:latin typeface="Cambria Math" panose="02040503050406030204" pitchFamily="18" charset="0"/>
                          </a:rPr>
                          <m:t>4</m:t>
                        </m:r>
                      </m:sup>
                      <m:e>
                        <m:r>
                          <m:rPr>
                            <m:sty m:val="p"/>
                          </m:rPr>
                          <a:rPr lang="en-US" sz="2400" b="0" i="0" smtClean="0">
                            <a:latin typeface="Cambria Math" panose="02040503050406030204" pitchFamily="18" charset="0"/>
                          </a:rPr>
                          <m:t>C</m:t>
                        </m:r>
                      </m:e>
                    </m:sPre>
                  </m:oMath>
                </a14:m>
                <a:r>
                  <a:rPr lang="en-US" sz="2400" dirty="0" smtClean="0"/>
                  <a:t> ) is used in biological dating (finding the age of previously living things)</a:t>
                </a:r>
                <a:endParaRPr lang="en-US"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48640" y="1937174"/>
                <a:ext cx="11155680" cy="4023360"/>
              </a:xfrm>
              <a:blipFill rotWithShape="0">
                <a:blip r:embed="rId2"/>
                <a:stretch>
                  <a:fillRect l="-820" t="-2121" b="-1364"/>
                </a:stretch>
              </a:blipFill>
            </p:spPr>
            <p:txBody>
              <a:bodyPr/>
              <a:lstStyle/>
              <a:p>
                <a:r>
                  <a:rPr lang="en-US">
                    <a:noFill/>
                  </a:rPr>
                  <a:t> </a:t>
                </a:r>
              </a:p>
            </p:txBody>
          </p:sp>
        </mc:Fallback>
      </mc:AlternateContent>
    </p:spTree>
    <p:extLst>
      <p:ext uri="{BB962C8B-B14F-4D97-AF65-F5344CB8AC3E}">
        <p14:creationId xmlns:p14="http://schemas.microsoft.com/office/powerpoint/2010/main" val="121915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Stable Isotopes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097280" y="1845734"/>
                <a:ext cx="10058400" cy="4646506"/>
              </a:xfrm>
            </p:spPr>
            <p:txBody>
              <a:bodyPr>
                <a:normAutofit/>
              </a:bodyPr>
              <a:lstStyle/>
              <a:p>
                <a:r>
                  <a:rPr lang="en-US" sz="2400" dirty="0" smtClean="0"/>
                  <a:t>An isotope is when two atoms have the same number of protons (are the same element), but have a different mass.</a:t>
                </a:r>
              </a:p>
              <a:p>
                <a:pPr algn="ctr"/>
                <a:r>
                  <a:rPr lang="en-US" sz="2400" dirty="0" smtClean="0"/>
                  <a:t>For example:  </a:t>
                </a:r>
                <a:r>
                  <a:rPr lang="en-US" sz="3200" dirty="0" smtClean="0"/>
                  <a:t>	</a:t>
                </a:r>
                <a14:m>
                  <m:oMath xmlns:m="http://schemas.openxmlformats.org/officeDocument/2006/math">
                    <m:sPre>
                      <m:sPrePr>
                        <m:ctrlPr>
                          <a:rPr lang="en-US" sz="3200" i="1" smtClean="0">
                            <a:latin typeface="Cambria Math" panose="02040503050406030204" pitchFamily="18" charset="0"/>
                          </a:rPr>
                        </m:ctrlPr>
                      </m:sPrePr>
                      <m:sub>
                        <m:r>
                          <a:rPr lang="en-US" sz="3200" i="1" smtClean="0">
                            <a:latin typeface="Cambria Math" panose="02040503050406030204" pitchFamily="18" charset="0"/>
                          </a:rPr>
                          <m:t>1</m:t>
                        </m:r>
                      </m:sub>
                      <m:sup>
                        <m:r>
                          <a:rPr lang="en-US" sz="3200" b="0" i="1" smtClean="0">
                            <a:latin typeface="Cambria Math" panose="02040503050406030204" pitchFamily="18" charset="0"/>
                          </a:rPr>
                          <m:t>1</m:t>
                        </m:r>
                      </m:sup>
                      <m:e>
                        <m:r>
                          <m:rPr>
                            <m:sty m:val="p"/>
                          </m:rPr>
                          <a:rPr lang="en-US" sz="3200" b="0" i="0" smtClean="0">
                            <a:latin typeface="Cambria Math" panose="02040503050406030204" pitchFamily="18" charset="0"/>
                          </a:rPr>
                          <m:t>H</m:t>
                        </m:r>
                      </m:e>
                    </m:sPre>
                  </m:oMath>
                </a14:m>
                <a:r>
                  <a:rPr lang="en-US" sz="2400" dirty="0" smtClean="0"/>
                  <a:t> and </a:t>
                </a:r>
                <a14:m>
                  <m:oMath xmlns:m="http://schemas.openxmlformats.org/officeDocument/2006/math">
                    <m:sPre>
                      <m:sPrePr>
                        <m:ctrlPr>
                          <a:rPr lang="en-US" sz="3200" i="1">
                            <a:latin typeface="Cambria Math" panose="02040503050406030204" pitchFamily="18" charset="0"/>
                          </a:rPr>
                        </m:ctrlPr>
                      </m:sPrePr>
                      <m:sub>
                        <m:r>
                          <a:rPr lang="en-US" sz="3200" i="1">
                            <a:latin typeface="Cambria Math" panose="02040503050406030204" pitchFamily="18" charset="0"/>
                          </a:rPr>
                          <m:t>1</m:t>
                        </m:r>
                      </m:sub>
                      <m:sup>
                        <m:r>
                          <a:rPr lang="en-US" sz="3200" b="0" i="1" smtClean="0">
                            <a:latin typeface="Cambria Math" panose="02040503050406030204" pitchFamily="18" charset="0"/>
                          </a:rPr>
                          <m:t>3</m:t>
                        </m:r>
                      </m:sup>
                      <m:e>
                        <m:r>
                          <m:rPr>
                            <m:sty m:val="p"/>
                          </m:rPr>
                          <a:rPr lang="en-US" sz="3200">
                            <a:latin typeface="Cambria Math" panose="02040503050406030204" pitchFamily="18" charset="0"/>
                          </a:rPr>
                          <m:t>H</m:t>
                        </m:r>
                      </m:e>
                    </m:sPre>
                  </m:oMath>
                </a14:m>
                <a:endParaRPr lang="en-US" sz="2400" dirty="0" smtClean="0"/>
              </a:p>
              <a:p>
                <a:endParaRPr lang="en-US" sz="1200" dirty="0"/>
              </a:p>
              <a:p>
                <a:r>
                  <a:rPr lang="en-US" sz="2400" dirty="0" smtClean="0"/>
                  <a:t>Some isotopes are more stable than others, their nuclei can exist the way they are without any problems. Unstable isotopes decay over time, breaking down. Some are radioactive (we’ll get there)</a:t>
                </a:r>
              </a:p>
              <a:p>
                <a:endParaRPr lang="en-US" sz="2400" dirty="0" smtClean="0"/>
              </a:p>
              <a:p>
                <a:r>
                  <a:rPr lang="en-US" sz="2400" dirty="0" smtClean="0"/>
                  <a:t>The most stable isotopes are ones where the ratio of neutrons  to protons is about 1 (for low atomic numbers) or 1.5 (for high atomic numbers)</a:t>
                </a:r>
                <a:endParaRPr lang="en-US" sz="2400" dirty="0"/>
              </a:p>
              <a:p>
                <a:endParaRPr lang="en-US" sz="2400"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097280" y="1845734"/>
                <a:ext cx="10058400" cy="4646506"/>
              </a:xfrm>
              <a:blipFill rotWithShape="0">
                <a:blip r:embed="rId2"/>
                <a:stretch>
                  <a:fillRect l="-909" t="-1837" r="-485"/>
                </a:stretch>
              </a:blipFill>
            </p:spPr>
            <p:txBody>
              <a:bodyPr/>
              <a:lstStyle/>
              <a:p>
                <a:r>
                  <a:rPr lang="en-US">
                    <a:noFill/>
                  </a:rPr>
                  <a:t> </a:t>
                </a:r>
              </a:p>
            </p:txBody>
          </p:sp>
        </mc:Fallback>
      </mc:AlternateContent>
    </p:spTree>
    <p:extLst>
      <p:ext uri="{BB962C8B-B14F-4D97-AF65-F5344CB8AC3E}">
        <p14:creationId xmlns:p14="http://schemas.microsoft.com/office/powerpoint/2010/main" val="2433252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Half (½) Life</a:t>
            </a:r>
            <a:endParaRPr lang="en-US" dirty="0"/>
          </a:p>
        </p:txBody>
      </p:sp>
      <p:sp>
        <p:nvSpPr>
          <p:cNvPr id="3" name="Content Placeholder 2"/>
          <p:cNvSpPr>
            <a:spLocks noGrp="1"/>
          </p:cNvSpPr>
          <p:nvPr>
            <p:ph idx="1"/>
          </p:nvPr>
        </p:nvSpPr>
        <p:spPr>
          <a:xfrm>
            <a:off x="1097280" y="1845734"/>
            <a:ext cx="10058400" cy="4748106"/>
          </a:xfrm>
        </p:spPr>
        <p:txBody>
          <a:bodyPr>
            <a:normAutofit/>
          </a:bodyPr>
          <a:lstStyle/>
          <a:p>
            <a:r>
              <a:rPr lang="en-US" sz="2400" dirty="0" smtClean="0"/>
              <a:t>The half life of a substance is the amount of time that has to pass before half of the mass of the substance has degraded. </a:t>
            </a:r>
          </a:p>
          <a:p>
            <a:endParaRPr lang="en-US" sz="2400" dirty="0"/>
          </a:p>
          <a:p>
            <a:r>
              <a:rPr lang="en-US" sz="2400" dirty="0" smtClean="0"/>
              <a:t>For example, an unstable isotope of carbon has a half life of exactly 2 years. How much time must pass before 1.25 grams of a 20 gram sample remain?</a:t>
            </a:r>
          </a:p>
          <a:p>
            <a:endParaRPr lang="en-US" sz="2400" dirty="0"/>
          </a:p>
          <a:p>
            <a:r>
              <a:rPr lang="en-US" sz="2400" dirty="0" smtClean="0">
                <a:sym typeface="Wingdings" panose="05000000000000000000" pitchFamily="2" charset="2"/>
              </a:rPr>
              <a:t> </a:t>
            </a:r>
          </a:p>
          <a:p>
            <a:endParaRPr lang="en-US" sz="2400" dirty="0">
              <a:sym typeface="Wingdings" panose="05000000000000000000" pitchFamily="2" charset="2"/>
            </a:endParaRPr>
          </a:p>
          <a:p>
            <a:r>
              <a:rPr lang="en-US" sz="2400" dirty="0" smtClean="0">
                <a:sym typeface="Wingdings" panose="05000000000000000000" pitchFamily="2" charset="2"/>
              </a:rPr>
              <a:t>The half life of certain isotopes are listed on Table N</a:t>
            </a:r>
            <a:endParaRPr lang="en-US" sz="2400" dirty="0"/>
          </a:p>
        </p:txBody>
      </p:sp>
    </p:spTree>
    <p:extLst>
      <p:ext uri="{BB962C8B-B14F-4D97-AF65-F5344CB8AC3E}">
        <p14:creationId xmlns:p14="http://schemas.microsoft.com/office/powerpoint/2010/main" val="7036623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Half (½) Life</a:t>
            </a:r>
            <a:endParaRPr lang="en-US" dirty="0"/>
          </a:p>
        </p:txBody>
      </p:sp>
      <p:sp>
        <p:nvSpPr>
          <p:cNvPr id="3" name="Content Placeholder 2"/>
          <p:cNvSpPr>
            <a:spLocks noGrp="1"/>
          </p:cNvSpPr>
          <p:nvPr>
            <p:ph idx="1"/>
          </p:nvPr>
        </p:nvSpPr>
        <p:spPr>
          <a:xfrm>
            <a:off x="1097280" y="1845734"/>
            <a:ext cx="10058400" cy="4748106"/>
          </a:xfrm>
        </p:spPr>
        <p:txBody>
          <a:bodyPr>
            <a:normAutofit/>
          </a:bodyPr>
          <a:lstStyle/>
          <a:p>
            <a:r>
              <a:rPr lang="en-US" sz="2400" dirty="0" smtClean="0"/>
              <a:t>The half life of a substance is the amount of time that has to pass before half of the mass of the substance has degraded. </a:t>
            </a:r>
          </a:p>
          <a:p>
            <a:endParaRPr lang="en-US" sz="2400" dirty="0"/>
          </a:p>
          <a:p>
            <a:r>
              <a:rPr lang="en-US" sz="2400" dirty="0" smtClean="0"/>
              <a:t>For example, an unstable isotope of carbon has a half life of exactly 2 years. How much time must pass before 1.25 grams of a 20 gram sample remain?</a:t>
            </a:r>
          </a:p>
          <a:p>
            <a:endParaRPr lang="en-US" sz="2400" dirty="0"/>
          </a:p>
          <a:p>
            <a:r>
              <a:rPr lang="en-US" sz="2400" dirty="0" smtClean="0"/>
              <a:t>20 </a:t>
            </a:r>
            <a:r>
              <a:rPr lang="en-US" sz="2400" dirty="0" smtClean="0">
                <a:sym typeface="Wingdings" panose="05000000000000000000" pitchFamily="2" charset="2"/>
              </a:rPr>
              <a:t> 10  5  2.5  1.25		4 half lives, or 8 years. </a:t>
            </a:r>
          </a:p>
          <a:p>
            <a:endParaRPr lang="en-US" sz="2400" dirty="0">
              <a:sym typeface="Wingdings" panose="05000000000000000000" pitchFamily="2" charset="2"/>
            </a:endParaRPr>
          </a:p>
          <a:p>
            <a:r>
              <a:rPr lang="en-US" sz="2400" dirty="0" smtClean="0">
                <a:sym typeface="Wingdings" panose="05000000000000000000" pitchFamily="2" charset="2"/>
              </a:rPr>
              <a:t>The half life of certain isotopes are listed on Table N</a:t>
            </a:r>
            <a:endParaRPr lang="en-US" sz="2400" dirty="0"/>
          </a:p>
        </p:txBody>
      </p:sp>
    </p:spTree>
    <p:extLst>
      <p:ext uri="{BB962C8B-B14F-4D97-AF65-F5344CB8AC3E}">
        <p14:creationId xmlns:p14="http://schemas.microsoft.com/office/powerpoint/2010/main" val="20249727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364967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364967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364967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smtClean="0"/>
              <a:t>If 2 grams of a 128 gram sample remain after 48 years, what is the half life of the sample?</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64967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4" name="TextBox 3"/>
          <p:cNvSpPr txBox="1"/>
          <p:nvPr/>
        </p:nvSpPr>
        <p:spPr>
          <a:xfrm>
            <a:off x="0" y="5049520"/>
            <a:ext cx="12192000" cy="523220"/>
          </a:xfrm>
          <a:prstGeom prst="rect">
            <a:avLst/>
          </a:prstGeom>
          <a:noFill/>
        </p:spPr>
        <p:txBody>
          <a:bodyPr wrap="square" rtlCol="0">
            <a:spAutoFit/>
          </a:bodyPr>
          <a:lstStyle/>
          <a:p>
            <a:r>
              <a:rPr lang="en-US" sz="2800" dirty="0" smtClean="0"/>
              <a:t>	    12 years 		    8 years 		     6 years			4 years</a:t>
            </a:r>
            <a:endParaRPr lang="en-US" sz="2800" baseline="-25000" dirty="0"/>
          </a:p>
        </p:txBody>
      </p:sp>
    </p:spTree>
    <p:extLst>
      <p:ext uri="{BB962C8B-B14F-4D97-AF65-F5344CB8AC3E}">
        <p14:creationId xmlns:p14="http://schemas.microsoft.com/office/powerpoint/2010/main" val="646552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364967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364967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364967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smtClean="0"/>
              <a:t>If 2 grams of a 128 gram sample remain after 48 years, what is the half life of the sample?</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64967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4" name="TextBox 3"/>
          <p:cNvSpPr txBox="1"/>
          <p:nvPr/>
        </p:nvSpPr>
        <p:spPr>
          <a:xfrm>
            <a:off x="0" y="5049520"/>
            <a:ext cx="12192000" cy="523220"/>
          </a:xfrm>
          <a:prstGeom prst="rect">
            <a:avLst/>
          </a:prstGeom>
          <a:noFill/>
        </p:spPr>
        <p:txBody>
          <a:bodyPr wrap="square" rtlCol="0">
            <a:spAutoFit/>
          </a:bodyPr>
          <a:lstStyle/>
          <a:p>
            <a:r>
              <a:rPr lang="en-US" sz="2800" dirty="0" smtClean="0"/>
              <a:t>	    12 years 		    8 years 		     6 years			4 years</a:t>
            </a:r>
            <a:endParaRPr lang="en-US" sz="2800" baseline="-25000" dirty="0"/>
          </a:p>
        </p:txBody>
      </p:sp>
      <p:sp>
        <p:nvSpPr>
          <p:cNvPr id="13" name="Oval 12"/>
          <p:cNvSpPr/>
          <p:nvPr/>
        </p:nvSpPr>
        <p:spPr>
          <a:xfrm>
            <a:off x="3189115" y="3648296"/>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297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mc:AlternateContent xmlns:mc="http://schemas.openxmlformats.org/markup-compatibility/2006" xmlns:a14="http://schemas.microsoft.com/office/drawing/2010/main">
        <mc:Choice Requires="a14">
          <p:sp>
            <p:nvSpPr>
              <p:cNvPr id="8" name="TextBox 7"/>
              <p:cNvSpPr txBox="1"/>
              <p:nvPr/>
            </p:nvSpPr>
            <p:spPr>
              <a:xfrm>
                <a:off x="0" y="2320506"/>
                <a:ext cx="12192000" cy="575992"/>
              </a:xfrm>
              <a:prstGeom prst="rect">
                <a:avLst/>
              </a:prstGeom>
              <a:noFill/>
            </p:spPr>
            <p:txBody>
              <a:bodyPr wrap="square" rtlCol="0">
                <a:spAutoFit/>
              </a:bodyPr>
              <a:lstStyle/>
              <a:p>
                <a:pPr algn="ctr"/>
                <a:r>
                  <a:rPr lang="en-US" sz="2800" dirty="0" smtClean="0"/>
                  <a:t>Which substance has chemical properties similar to those of radioactive </a:t>
                </a:r>
                <a14:m>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sup>
                        <m:r>
                          <a:rPr lang="en-US" sz="2800">
                            <a:latin typeface="Cambria Math" panose="02040503050406030204" pitchFamily="18" charset="0"/>
                            <a:sym typeface="Wingdings" panose="05000000000000000000" pitchFamily="2" charset="2"/>
                          </a:rPr>
                          <m:t>23</m:t>
                        </m:r>
                        <m:r>
                          <a:rPr lang="en-US" sz="2800" b="0" i="1" smtClean="0">
                            <a:latin typeface="Cambria Math" panose="02040503050406030204" pitchFamily="18" charset="0"/>
                            <a:sym typeface="Wingdings" panose="05000000000000000000" pitchFamily="2" charset="2"/>
                          </a:rPr>
                          <m:t>5</m:t>
                        </m:r>
                      </m:sup>
                      <m:e>
                        <m:r>
                          <m:rPr>
                            <m:sty m:val="p"/>
                          </m:rPr>
                          <a:rPr lang="en-US" sz="2800" b="0" i="0" smtClean="0">
                            <a:latin typeface="Cambria Math" panose="02040503050406030204" pitchFamily="18" charset="0"/>
                            <a:sym typeface="Wingdings" panose="05000000000000000000" pitchFamily="2" charset="2"/>
                          </a:rPr>
                          <m:t>U</m:t>
                        </m:r>
                      </m:e>
                    </m:sPre>
                  </m:oMath>
                </a14:m>
                <a:r>
                  <a:rPr lang="en-US" sz="2800" dirty="0" smtClean="0"/>
                  <a:t>?</a:t>
                </a:r>
                <a:endParaRPr lang="en-US" sz="2800" dirty="0"/>
              </a:p>
            </p:txBody>
          </p:sp>
        </mc:Choice>
        <mc:Fallback xmlns="">
          <p:sp>
            <p:nvSpPr>
              <p:cNvPr id="8" name="TextBox 7"/>
              <p:cNvSpPr txBox="1">
                <a:spLocks noRot="1" noChangeAspect="1" noMove="1" noResize="1" noEditPoints="1" noAdjustHandles="1" noChangeArrowheads="1" noChangeShapeType="1" noTextEdit="1"/>
              </p:cNvSpPr>
              <p:nvPr/>
            </p:nvSpPr>
            <p:spPr>
              <a:xfrm>
                <a:off x="0" y="2320506"/>
                <a:ext cx="12192000" cy="575992"/>
              </a:xfrm>
              <a:prstGeom prst="rect">
                <a:avLst/>
              </a:prstGeom>
              <a:blipFill rotWithShape="0">
                <a:blip r:embed="rId2"/>
                <a:stretch>
                  <a:fillRect t="-3191" b="-28723"/>
                </a:stretch>
              </a:blipFill>
            </p:spPr>
            <p:txBody>
              <a:bodyPr/>
              <a:lstStyle/>
              <a:p>
                <a:r>
                  <a:rPr lang="en-US">
                    <a:noFill/>
                  </a:rPr>
                  <a:t> </a:t>
                </a:r>
              </a:p>
            </p:txBody>
          </p:sp>
        </mc:Fallback>
      </mc:AlternateContent>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mc:AlternateContent xmlns:mc="http://schemas.openxmlformats.org/markup-compatibility/2006" xmlns:a14="http://schemas.microsoft.com/office/drawing/2010/main">
        <mc:Choice Requires="a14">
          <p:sp>
            <p:nvSpPr>
              <p:cNvPr id="4" name="TextBox 3"/>
              <p:cNvSpPr txBox="1"/>
              <p:nvPr/>
            </p:nvSpPr>
            <p:spPr>
              <a:xfrm>
                <a:off x="0" y="5567680"/>
                <a:ext cx="12192000" cy="575992"/>
              </a:xfrm>
              <a:prstGeom prst="rect">
                <a:avLst/>
              </a:prstGeom>
              <a:noFill/>
            </p:spPr>
            <p:txBody>
              <a:bodyPr wrap="square" rtlCol="0">
                <a:spAutoFit/>
              </a:bodyPr>
              <a:lstStyle/>
              <a:p>
                <a:r>
                  <a:rPr lang="en-US" sz="2800" dirty="0" smtClean="0"/>
                  <a:t>	    </a:t>
                </a:r>
                <a14:m>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sup>
                        <m:r>
                          <a:rPr lang="en-US" sz="2800">
                            <a:latin typeface="Cambria Math" panose="02040503050406030204" pitchFamily="18" charset="0"/>
                            <a:sym typeface="Wingdings" panose="05000000000000000000" pitchFamily="2" charset="2"/>
                          </a:rPr>
                          <m:t>23</m:t>
                        </m:r>
                        <m:r>
                          <a:rPr lang="en-US" sz="2800" b="0" i="1" smtClean="0">
                            <a:latin typeface="Cambria Math" panose="02040503050406030204" pitchFamily="18" charset="0"/>
                            <a:sym typeface="Wingdings" panose="05000000000000000000" pitchFamily="2" charset="2"/>
                          </a:rPr>
                          <m:t>5</m:t>
                        </m:r>
                      </m:sup>
                      <m:e>
                        <m:r>
                          <m:rPr>
                            <m:sty m:val="p"/>
                          </m:rPr>
                          <a:rPr lang="en-US" sz="2800">
                            <a:latin typeface="Cambria Math" panose="02040503050406030204" pitchFamily="18" charset="0"/>
                            <a:sym typeface="Wingdings" panose="05000000000000000000" pitchFamily="2" charset="2"/>
                          </a:rPr>
                          <m:t>Pa</m:t>
                        </m:r>
                      </m:e>
                    </m:sPre>
                  </m:oMath>
                </a14:m>
                <a:r>
                  <a:rPr lang="en-US" sz="2800" dirty="0" smtClean="0"/>
                  <a:t>		    </a:t>
                </a:r>
                <a14:m>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sup>
                        <m:r>
                          <a:rPr lang="en-US" sz="2800">
                            <a:latin typeface="Cambria Math" panose="02040503050406030204" pitchFamily="18" charset="0"/>
                            <a:sym typeface="Wingdings" panose="05000000000000000000" pitchFamily="2" charset="2"/>
                          </a:rPr>
                          <m:t>23</m:t>
                        </m:r>
                        <m:r>
                          <a:rPr lang="en-US" sz="2800" b="0" i="1" smtClean="0">
                            <a:latin typeface="Cambria Math" panose="02040503050406030204" pitchFamily="18" charset="0"/>
                            <a:sym typeface="Wingdings" panose="05000000000000000000" pitchFamily="2" charset="2"/>
                          </a:rPr>
                          <m:t>3</m:t>
                        </m:r>
                      </m:sup>
                      <m:e>
                        <m:r>
                          <m:rPr>
                            <m:sty m:val="p"/>
                          </m:rPr>
                          <a:rPr lang="en-US" sz="2800">
                            <a:latin typeface="Cambria Math" panose="02040503050406030204" pitchFamily="18" charset="0"/>
                            <a:sym typeface="Wingdings" panose="05000000000000000000" pitchFamily="2" charset="2"/>
                          </a:rPr>
                          <m:t>Pa</m:t>
                        </m:r>
                      </m:e>
                    </m:sPre>
                  </m:oMath>
                </a14:m>
                <a:r>
                  <a:rPr lang="en-US" sz="2800" dirty="0" smtClean="0"/>
                  <a:t>		      </a:t>
                </a:r>
                <a14:m>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sup>
                        <m:r>
                          <a:rPr lang="en-US" sz="2800">
                            <a:latin typeface="Cambria Math" panose="02040503050406030204" pitchFamily="18" charset="0"/>
                            <a:sym typeface="Wingdings" panose="05000000000000000000" pitchFamily="2" charset="2"/>
                          </a:rPr>
                          <m:t>23</m:t>
                        </m:r>
                        <m:r>
                          <a:rPr lang="en-US" sz="2800" b="0" i="1" smtClean="0">
                            <a:latin typeface="Cambria Math" panose="02040503050406030204" pitchFamily="18" charset="0"/>
                            <a:sym typeface="Wingdings" panose="05000000000000000000" pitchFamily="2" charset="2"/>
                          </a:rPr>
                          <m:t>3</m:t>
                        </m:r>
                      </m:sup>
                      <m:e>
                        <m:r>
                          <m:rPr>
                            <m:sty m:val="p"/>
                          </m:rPr>
                          <a:rPr lang="en-US" sz="2800" b="0" i="0" smtClean="0">
                            <a:latin typeface="Cambria Math" panose="02040503050406030204" pitchFamily="18" charset="0"/>
                            <a:sym typeface="Wingdings" panose="05000000000000000000" pitchFamily="2" charset="2"/>
                          </a:rPr>
                          <m:t>U</m:t>
                        </m:r>
                      </m:e>
                    </m:sPre>
                  </m:oMath>
                </a14:m>
                <a:r>
                  <a:rPr lang="en-US" sz="2800" dirty="0" smtClean="0"/>
                  <a:t>			</a:t>
                </a:r>
                <a14:m>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sup>
                        <m:r>
                          <a:rPr lang="en-US" sz="2800">
                            <a:latin typeface="Cambria Math" panose="02040503050406030204" pitchFamily="18" charset="0"/>
                            <a:sym typeface="Wingdings" panose="05000000000000000000" pitchFamily="2" charset="2"/>
                          </a:rPr>
                          <m:t>2</m:t>
                        </m:r>
                        <m:r>
                          <a:rPr lang="en-US" sz="2800" b="0" i="1" smtClean="0">
                            <a:latin typeface="Cambria Math" panose="02040503050406030204" pitchFamily="18" charset="0"/>
                            <a:sym typeface="Wingdings" panose="05000000000000000000" pitchFamily="2" charset="2"/>
                          </a:rPr>
                          <m:t>06</m:t>
                        </m:r>
                      </m:sup>
                      <m:e>
                        <m:r>
                          <m:rPr>
                            <m:sty m:val="p"/>
                          </m:rPr>
                          <a:rPr lang="en-US" sz="2800">
                            <a:latin typeface="Cambria Math" panose="02040503050406030204" pitchFamily="18" charset="0"/>
                            <a:sym typeface="Wingdings" panose="05000000000000000000" pitchFamily="2" charset="2"/>
                          </a:rPr>
                          <m:t>P</m:t>
                        </m:r>
                        <m:r>
                          <m:rPr>
                            <m:sty m:val="p"/>
                          </m:rPr>
                          <a:rPr lang="en-US" sz="2800" b="0" i="0" smtClean="0">
                            <a:latin typeface="Cambria Math" panose="02040503050406030204" pitchFamily="18" charset="0"/>
                            <a:sym typeface="Wingdings" panose="05000000000000000000" pitchFamily="2" charset="2"/>
                          </a:rPr>
                          <m:t>b</m:t>
                        </m:r>
                      </m:e>
                    </m:sPre>
                  </m:oMath>
                </a14:m>
                <a:endParaRPr lang="en-US" sz="2800" baseline="-25000" dirty="0"/>
              </a:p>
            </p:txBody>
          </p:sp>
        </mc:Choice>
        <mc:Fallback xmlns="">
          <p:sp>
            <p:nvSpPr>
              <p:cNvPr id="4" name="TextBox 3"/>
              <p:cNvSpPr txBox="1">
                <a:spLocks noRot="1" noChangeAspect="1" noMove="1" noResize="1" noEditPoints="1" noAdjustHandles="1" noChangeArrowheads="1" noChangeShapeType="1" noTextEdit="1"/>
              </p:cNvSpPr>
              <p:nvPr/>
            </p:nvSpPr>
            <p:spPr>
              <a:xfrm>
                <a:off x="0" y="5567680"/>
                <a:ext cx="12192000" cy="575992"/>
              </a:xfrm>
              <a:prstGeom prst="rect">
                <a:avLst/>
              </a:prstGeom>
              <a:blipFill rotWithShape="0">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2458766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mc:AlternateContent xmlns:mc="http://schemas.openxmlformats.org/markup-compatibility/2006" xmlns:a14="http://schemas.microsoft.com/office/drawing/2010/main">
        <mc:Choice Requires="a14">
          <p:sp>
            <p:nvSpPr>
              <p:cNvPr id="8" name="TextBox 7"/>
              <p:cNvSpPr txBox="1"/>
              <p:nvPr/>
            </p:nvSpPr>
            <p:spPr>
              <a:xfrm>
                <a:off x="0" y="2320506"/>
                <a:ext cx="12192000" cy="575992"/>
              </a:xfrm>
              <a:prstGeom prst="rect">
                <a:avLst/>
              </a:prstGeom>
              <a:noFill/>
            </p:spPr>
            <p:txBody>
              <a:bodyPr wrap="square" rtlCol="0">
                <a:spAutoFit/>
              </a:bodyPr>
              <a:lstStyle/>
              <a:p>
                <a:pPr algn="ctr"/>
                <a:r>
                  <a:rPr lang="en-US" sz="2800" dirty="0" smtClean="0"/>
                  <a:t>Which substance has chemical properties similar to those of radioactive </a:t>
                </a:r>
                <a14:m>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sup>
                        <m:r>
                          <a:rPr lang="en-US" sz="2800">
                            <a:latin typeface="Cambria Math" panose="02040503050406030204" pitchFamily="18" charset="0"/>
                            <a:sym typeface="Wingdings" panose="05000000000000000000" pitchFamily="2" charset="2"/>
                          </a:rPr>
                          <m:t>23</m:t>
                        </m:r>
                        <m:r>
                          <a:rPr lang="en-US" sz="2800" b="0" i="1" smtClean="0">
                            <a:latin typeface="Cambria Math" panose="02040503050406030204" pitchFamily="18" charset="0"/>
                            <a:sym typeface="Wingdings" panose="05000000000000000000" pitchFamily="2" charset="2"/>
                          </a:rPr>
                          <m:t>5</m:t>
                        </m:r>
                      </m:sup>
                      <m:e>
                        <m:r>
                          <m:rPr>
                            <m:sty m:val="p"/>
                          </m:rPr>
                          <a:rPr lang="en-US" sz="2800" b="0" i="0" smtClean="0">
                            <a:latin typeface="Cambria Math" panose="02040503050406030204" pitchFamily="18" charset="0"/>
                            <a:sym typeface="Wingdings" panose="05000000000000000000" pitchFamily="2" charset="2"/>
                          </a:rPr>
                          <m:t>U</m:t>
                        </m:r>
                      </m:e>
                    </m:sPre>
                  </m:oMath>
                </a14:m>
                <a:r>
                  <a:rPr lang="en-US" sz="2800" dirty="0" smtClean="0"/>
                  <a:t>?</a:t>
                </a:r>
                <a:endParaRPr lang="en-US" sz="2800" dirty="0"/>
              </a:p>
            </p:txBody>
          </p:sp>
        </mc:Choice>
        <mc:Fallback xmlns="">
          <p:sp>
            <p:nvSpPr>
              <p:cNvPr id="8" name="TextBox 7"/>
              <p:cNvSpPr txBox="1">
                <a:spLocks noRot="1" noChangeAspect="1" noMove="1" noResize="1" noEditPoints="1" noAdjustHandles="1" noChangeArrowheads="1" noChangeShapeType="1" noTextEdit="1"/>
              </p:cNvSpPr>
              <p:nvPr/>
            </p:nvSpPr>
            <p:spPr>
              <a:xfrm>
                <a:off x="0" y="2320506"/>
                <a:ext cx="12192000" cy="575992"/>
              </a:xfrm>
              <a:prstGeom prst="rect">
                <a:avLst/>
              </a:prstGeom>
              <a:blipFill rotWithShape="0">
                <a:blip r:embed="rId2"/>
                <a:stretch>
                  <a:fillRect t="-3191" b="-28723"/>
                </a:stretch>
              </a:blipFill>
            </p:spPr>
            <p:txBody>
              <a:bodyPr/>
              <a:lstStyle/>
              <a:p>
                <a:r>
                  <a:rPr lang="en-US">
                    <a:noFill/>
                  </a:rPr>
                  <a:t> </a:t>
                </a:r>
              </a:p>
            </p:txBody>
          </p:sp>
        </mc:Fallback>
      </mc:AlternateContent>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mc:AlternateContent xmlns:mc="http://schemas.openxmlformats.org/markup-compatibility/2006" xmlns:a14="http://schemas.microsoft.com/office/drawing/2010/main">
        <mc:Choice Requires="a14">
          <p:sp>
            <p:nvSpPr>
              <p:cNvPr id="4" name="TextBox 3"/>
              <p:cNvSpPr txBox="1"/>
              <p:nvPr/>
            </p:nvSpPr>
            <p:spPr>
              <a:xfrm>
                <a:off x="0" y="5567680"/>
                <a:ext cx="12192000" cy="575992"/>
              </a:xfrm>
              <a:prstGeom prst="rect">
                <a:avLst/>
              </a:prstGeom>
              <a:noFill/>
            </p:spPr>
            <p:txBody>
              <a:bodyPr wrap="square" rtlCol="0">
                <a:spAutoFit/>
              </a:bodyPr>
              <a:lstStyle/>
              <a:p>
                <a:r>
                  <a:rPr lang="en-US" sz="2800" dirty="0" smtClean="0"/>
                  <a:t>	    </a:t>
                </a:r>
                <a14:m>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sup>
                        <m:r>
                          <a:rPr lang="en-US" sz="2800">
                            <a:latin typeface="Cambria Math" panose="02040503050406030204" pitchFamily="18" charset="0"/>
                            <a:sym typeface="Wingdings" panose="05000000000000000000" pitchFamily="2" charset="2"/>
                          </a:rPr>
                          <m:t>23</m:t>
                        </m:r>
                        <m:r>
                          <a:rPr lang="en-US" sz="2800" b="0" i="1" smtClean="0">
                            <a:latin typeface="Cambria Math" panose="02040503050406030204" pitchFamily="18" charset="0"/>
                            <a:sym typeface="Wingdings" panose="05000000000000000000" pitchFamily="2" charset="2"/>
                          </a:rPr>
                          <m:t>5</m:t>
                        </m:r>
                      </m:sup>
                      <m:e>
                        <m:r>
                          <m:rPr>
                            <m:sty m:val="p"/>
                          </m:rPr>
                          <a:rPr lang="en-US" sz="2800">
                            <a:latin typeface="Cambria Math" panose="02040503050406030204" pitchFamily="18" charset="0"/>
                            <a:sym typeface="Wingdings" panose="05000000000000000000" pitchFamily="2" charset="2"/>
                          </a:rPr>
                          <m:t>Pa</m:t>
                        </m:r>
                      </m:e>
                    </m:sPre>
                  </m:oMath>
                </a14:m>
                <a:r>
                  <a:rPr lang="en-US" sz="2800" dirty="0" smtClean="0"/>
                  <a:t>		    </a:t>
                </a:r>
                <a14:m>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sup>
                        <m:r>
                          <a:rPr lang="en-US" sz="2800">
                            <a:latin typeface="Cambria Math" panose="02040503050406030204" pitchFamily="18" charset="0"/>
                            <a:sym typeface="Wingdings" panose="05000000000000000000" pitchFamily="2" charset="2"/>
                          </a:rPr>
                          <m:t>23</m:t>
                        </m:r>
                        <m:r>
                          <a:rPr lang="en-US" sz="2800" b="0" i="1" smtClean="0">
                            <a:latin typeface="Cambria Math" panose="02040503050406030204" pitchFamily="18" charset="0"/>
                            <a:sym typeface="Wingdings" panose="05000000000000000000" pitchFamily="2" charset="2"/>
                          </a:rPr>
                          <m:t>3</m:t>
                        </m:r>
                      </m:sup>
                      <m:e>
                        <m:r>
                          <m:rPr>
                            <m:sty m:val="p"/>
                          </m:rPr>
                          <a:rPr lang="en-US" sz="2800">
                            <a:latin typeface="Cambria Math" panose="02040503050406030204" pitchFamily="18" charset="0"/>
                            <a:sym typeface="Wingdings" panose="05000000000000000000" pitchFamily="2" charset="2"/>
                          </a:rPr>
                          <m:t>Pa</m:t>
                        </m:r>
                      </m:e>
                    </m:sPre>
                  </m:oMath>
                </a14:m>
                <a:r>
                  <a:rPr lang="en-US" sz="2800" dirty="0" smtClean="0"/>
                  <a:t>		      </a:t>
                </a:r>
                <a14:m>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sup>
                        <m:r>
                          <a:rPr lang="en-US" sz="2800">
                            <a:latin typeface="Cambria Math" panose="02040503050406030204" pitchFamily="18" charset="0"/>
                            <a:sym typeface="Wingdings" panose="05000000000000000000" pitchFamily="2" charset="2"/>
                          </a:rPr>
                          <m:t>23</m:t>
                        </m:r>
                        <m:r>
                          <a:rPr lang="en-US" sz="2800" b="0" i="1" smtClean="0">
                            <a:latin typeface="Cambria Math" panose="02040503050406030204" pitchFamily="18" charset="0"/>
                            <a:sym typeface="Wingdings" panose="05000000000000000000" pitchFamily="2" charset="2"/>
                          </a:rPr>
                          <m:t>3</m:t>
                        </m:r>
                      </m:sup>
                      <m:e>
                        <m:r>
                          <m:rPr>
                            <m:sty m:val="p"/>
                          </m:rPr>
                          <a:rPr lang="en-US" sz="2800" b="0" i="0" smtClean="0">
                            <a:latin typeface="Cambria Math" panose="02040503050406030204" pitchFamily="18" charset="0"/>
                            <a:sym typeface="Wingdings" panose="05000000000000000000" pitchFamily="2" charset="2"/>
                          </a:rPr>
                          <m:t>U</m:t>
                        </m:r>
                      </m:e>
                    </m:sPre>
                  </m:oMath>
                </a14:m>
                <a:r>
                  <a:rPr lang="en-US" sz="2800" dirty="0" smtClean="0"/>
                  <a:t>			</a:t>
                </a:r>
                <a14:m>
                  <m:oMath xmlns:m="http://schemas.openxmlformats.org/officeDocument/2006/math">
                    <m:sPre>
                      <m:sPrePr>
                        <m:ctrlPr>
                          <a:rPr lang="en-US" sz="2800" i="1">
                            <a:latin typeface="Cambria Math" panose="02040503050406030204" pitchFamily="18" charset="0"/>
                            <a:sym typeface="Wingdings" panose="05000000000000000000" pitchFamily="2" charset="2"/>
                          </a:rPr>
                        </m:ctrlPr>
                      </m:sPrePr>
                      <m:sub/>
                      <m:sup>
                        <m:r>
                          <a:rPr lang="en-US" sz="2800">
                            <a:latin typeface="Cambria Math" panose="02040503050406030204" pitchFamily="18" charset="0"/>
                            <a:sym typeface="Wingdings" panose="05000000000000000000" pitchFamily="2" charset="2"/>
                          </a:rPr>
                          <m:t>2</m:t>
                        </m:r>
                        <m:r>
                          <a:rPr lang="en-US" sz="2800" b="0" i="1" smtClean="0">
                            <a:latin typeface="Cambria Math" panose="02040503050406030204" pitchFamily="18" charset="0"/>
                            <a:sym typeface="Wingdings" panose="05000000000000000000" pitchFamily="2" charset="2"/>
                          </a:rPr>
                          <m:t>06</m:t>
                        </m:r>
                      </m:sup>
                      <m:e>
                        <m:r>
                          <m:rPr>
                            <m:sty m:val="p"/>
                          </m:rPr>
                          <a:rPr lang="en-US" sz="2800">
                            <a:latin typeface="Cambria Math" panose="02040503050406030204" pitchFamily="18" charset="0"/>
                            <a:sym typeface="Wingdings" panose="05000000000000000000" pitchFamily="2" charset="2"/>
                          </a:rPr>
                          <m:t>P</m:t>
                        </m:r>
                        <m:r>
                          <m:rPr>
                            <m:sty m:val="p"/>
                          </m:rPr>
                          <a:rPr lang="en-US" sz="2800" b="0" i="0" smtClean="0">
                            <a:latin typeface="Cambria Math" panose="02040503050406030204" pitchFamily="18" charset="0"/>
                            <a:sym typeface="Wingdings" panose="05000000000000000000" pitchFamily="2" charset="2"/>
                          </a:rPr>
                          <m:t>b</m:t>
                        </m:r>
                      </m:e>
                    </m:sPre>
                  </m:oMath>
                </a14:m>
                <a:endParaRPr lang="en-US" sz="2800" baseline="-25000" dirty="0"/>
              </a:p>
            </p:txBody>
          </p:sp>
        </mc:Choice>
        <mc:Fallback xmlns="">
          <p:sp>
            <p:nvSpPr>
              <p:cNvPr id="4" name="TextBox 3"/>
              <p:cNvSpPr txBox="1">
                <a:spLocks noRot="1" noChangeAspect="1" noMove="1" noResize="1" noEditPoints="1" noAdjustHandles="1" noChangeArrowheads="1" noChangeShapeType="1" noTextEdit="1"/>
              </p:cNvSpPr>
              <p:nvPr/>
            </p:nvSpPr>
            <p:spPr>
              <a:xfrm>
                <a:off x="0" y="5567680"/>
                <a:ext cx="12192000" cy="575992"/>
              </a:xfrm>
              <a:prstGeom prst="rect">
                <a:avLst/>
              </a:prstGeom>
              <a:blipFill rotWithShape="0">
                <a:blip r:embed="rId3"/>
                <a:stretch>
                  <a:fillRect/>
                </a:stretch>
              </a:blipFill>
            </p:spPr>
            <p:txBody>
              <a:bodyPr/>
              <a:lstStyle/>
              <a:p>
                <a:r>
                  <a:rPr lang="en-US">
                    <a:noFill/>
                  </a:rPr>
                  <a:t> </a:t>
                </a:r>
              </a:p>
            </p:txBody>
          </p:sp>
        </mc:Fallback>
      </mc:AlternateContent>
      <p:sp>
        <p:nvSpPr>
          <p:cNvPr id="13" name="Oval 12"/>
          <p:cNvSpPr/>
          <p:nvPr/>
        </p:nvSpPr>
        <p:spPr>
          <a:xfrm>
            <a:off x="6049822" y="416783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527291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3357</TotalTime>
  <Words>879</Words>
  <Application>Microsoft Office PowerPoint</Application>
  <PresentationFormat>Widescreen</PresentationFormat>
  <Paragraphs>188</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Calibri</vt:lpstr>
      <vt:lpstr>Calibri Light</vt:lpstr>
      <vt:lpstr>Cambria Math</vt:lpstr>
      <vt:lpstr>Wingdings</vt:lpstr>
      <vt:lpstr>Retrospect</vt:lpstr>
      <vt:lpstr>Nuclear Chemistry</vt:lpstr>
      <vt:lpstr>A Quick Review</vt:lpstr>
      <vt:lpstr>Stable Isotopes</vt:lpstr>
      <vt:lpstr>Half (½) Life</vt:lpstr>
      <vt:lpstr>Half (½) Life</vt:lpstr>
      <vt:lpstr>Concept Check</vt:lpstr>
      <vt:lpstr>Concept Check</vt:lpstr>
      <vt:lpstr>Concept Check</vt:lpstr>
      <vt:lpstr>Concept Check</vt:lpstr>
      <vt:lpstr>Decay and Table O</vt:lpstr>
      <vt:lpstr>Table O</vt:lpstr>
      <vt:lpstr>Table O</vt:lpstr>
      <vt:lpstr>Concept Check</vt:lpstr>
      <vt:lpstr>Concept Check</vt:lpstr>
      <vt:lpstr>Transmutation Equations</vt:lpstr>
      <vt:lpstr>Concept Check</vt:lpstr>
      <vt:lpstr>Concept Check</vt:lpstr>
      <vt:lpstr>Concept Check</vt:lpstr>
      <vt:lpstr>Concept Check</vt:lpstr>
      <vt:lpstr>Fission</vt:lpstr>
      <vt:lpstr>Fusion</vt:lpstr>
      <vt:lpstr>Radioisotopes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Teo Mesiouris</dc:creator>
  <cp:lastModifiedBy>Teo Mesiouris</cp:lastModifiedBy>
  <cp:revision>224</cp:revision>
  <dcterms:created xsi:type="dcterms:W3CDTF">2013-11-27T15:32:32Z</dcterms:created>
  <dcterms:modified xsi:type="dcterms:W3CDTF">2016-06-08T14:24:40Z</dcterms:modified>
</cp:coreProperties>
</file>