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57" r:id="rId2"/>
    <p:sldId id="358" r:id="rId3"/>
    <p:sldId id="359" r:id="rId4"/>
    <p:sldId id="371" r:id="rId5"/>
    <p:sldId id="372" r:id="rId6"/>
    <p:sldId id="373" r:id="rId7"/>
    <p:sldId id="374" r:id="rId8"/>
    <p:sldId id="375" r:id="rId9"/>
    <p:sldId id="376" r:id="rId10"/>
    <p:sldId id="360" r:id="rId11"/>
    <p:sldId id="361" r:id="rId12"/>
    <p:sldId id="362" r:id="rId13"/>
    <p:sldId id="363" r:id="rId14"/>
    <p:sldId id="369" r:id="rId15"/>
    <p:sldId id="370" r:id="rId16"/>
    <p:sldId id="364" r:id="rId17"/>
    <p:sldId id="367" r:id="rId18"/>
    <p:sldId id="365" r:id="rId19"/>
    <p:sldId id="3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63" d="100"/>
          <a:sy n="63" d="100"/>
        </p:scale>
        <p:origin x="81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152895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138094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48003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8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73152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423108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46323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70936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6E938D-EF1A-4803-9BCC-FE5FDD82DABC}" type="datetimeFigureOut">
              <a:rPr lang="en-US" smtClean="0"/>
              <a:t>2/29/2016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A7E132-889E-4055-8E72-18315C371BA8}" type="slidenum">
              <a:rPr lang="en-US" smtClean="0"/>
              <a:t>‹#›</a:t>
            </a:fld>
            <a:endParaRPr lang="en-US" dirty="0"/>
          </a:p>
        </p:txBody>
      </p:sp>
    </p:spTree>
    <p:extLst>
      <p:ext uri="{BB962C8B-B14F-4D97-AF65-F5344CB8AC3E}">
        <p14:creationId xmlns:p14="http://schemas.microsoft.com/office/powerpoint/2010/main" val="250922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E938D-EF1A-4803-9BCC-FE5FDD82DABC}"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88846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6E938D-EF1A-4803-9BCC-FE5FDD82DABC}" type="datetimeFigureOut">
              <a:rPr lang="en-US" smtClean="0"/>
              <a:t>2/29/2016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A7E132-889E-4055-8E72-18315C371BA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15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Digestion</a:t>
            </a:r>
            <a:endParaRPr lang="en-US" dirty="0"/>
          </a:p>
        </p:txBody>
      </p:sp>
      <p:sp>
        <p:nvSpPr>
          <p:cNvPr id="3" name="Subtitle 2"/>
          <p:cNvSpPr>
            <a:spLocks noGrp="1"/>
          </p:cNvSpPr>
          <p:nvPr>
            <p:ph type="subTitle" idx="1"/>
          </p:nvPr>
        </p:nvSpPr>
        <p:spPr/>
        <p:txBody>
          <a:bodyPr/>
          <a:lstStyle/>
          <a:p>
            <a:r>
              <a:rPr lang="en-US" dirty="0"/>
              <a:t>Mr. </a:t>
            </a:r>
            <a:r>
              <a:rPr lang="en-US" dirty="0" err="1"/>
              <a:t>Mesiouris</a:t>
            </a:r>
            <a:endParaRPr lang="en-US" dirty="0"/>
          </a:p>
          <a:p>
            <a:endParaRPr lang="en-US" dirty="0"/>
          </a:p>
        </p:txBody>
      </p:sp>
    </p:spTree>
    <p:extLst>
      <p:ext uri="{BB962C8B-B14F-4D97-AF65-F5344CB8AC3E}">
        <p14:creationId xmlns:p14="http://schemas.microsoft.com/office/powerpoint/2010/main" val="245406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Digestive System</a:t>
            </a:r>
            <a:endParaRPr lang="en-US" dirty="0"/>
          </a:p>
        </p:txBody>
      </p:sp>
      <p:sp>
        <p:nvSpPr>
          <p:cNvPr id="3" name="Content Placeholder 2"/>
          <p:cNvSpPr>
            <a:spLocks noGrp="1"/>
          </p:cNvSpPr>
          <p:nvPr>
            <p:ph idx="1"/>
          </p:nvPr>
        </p:nvSpPr>
        <p:spPr>
          <a:xfrm>
            <a:off x="1097280" y="1845733"/>
            <a:ext cx="10058400" cy="4253141"/>
          </a:xfrm>
        </p:spPr>
        <p:txBody>
          <a:bodyPr/>
          <a:lstStyle/>
          <a:p>
            <a:r>
              <a:rPr lang="en-US" dirty="0" smtClean="0"/>
              <a:t>There are 5 parts to the digestive system:</a:t>
            </a:r>
          </a:p>
          <a:p>
            <a:endParaRPr lang="en-US" dirty="0"/>
          </a:p>
          <a:p>
            <a:r>
              <a:rPr lang="en-US" dirty="0" smtClean="0"/>
              <a:t>The mouth, the esophagus, the stomach, the small intestine, the large intestine</a:t>
            </a:r>
          </a:p>
          <a:p>
            <a:endParaRPr lang="en-US" dirty="0"/>
          </a:p>
          <a:p>
            <a:r>
              <a:rPr lang="en-US" dirty="0" smtClean="0"/>
              <a:t>Each piece of the digestive system works to break down the food that you eat and then get the molecules into your bloodstream.</a:t>
            </a:r>
          </a:p>
          <a:p>
            <a:endParaRPr lang="en-US" dirty="0"/>
          </a:p>
          <a:p>
            <a:r>
              <a:rPr lang="en-US" dirty="0" smtClean="0"/>
              <a:t>There is mechanical digestion and chemical digestion.</a:t>
            </a:r>
            <a:endParaRPr lang="en-US" dirty="0"/>
          </a:p>
        </p:txBody>
      </p:sp>
    </p:spTree>
    <p:extLst>
      <p:ext uri="{BB962C8B-B14F-4D97-AF65-F5344CB8AC3E}">
        <p14:creationId xmlns:p14="http://schemas.microsoft.com/office/powerpoint/2010/main" val="777069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Mouth</a:t>
            </a:r>
            <a:endParaRPr lang="en-US" dirty="0"/>
          </a:p>
        </p:txBody>
      </p:sp>
      <p:sp>
        <p:nvSpPr>
          <p:cNvPr id="3" name="Content Placeholder 2"/>
          <p:cNvSpPr>
            <a:spLocks noGrp="1"/>
          </p:cNvSpPr>
          <p:nvPr>
            <p:ph idx="1"/>
          </p:nvPr>
        </p:nvSpPr>
        <p:spPr>
          <a:xfrm>
            <a:off x="1097280" y="1845734"/>
            <a:ext cx="10058400" cy="4626186"/>
          </a:xfrm>
        </p:spPr>
        <p:txBody>
          <a:bodyPr>
            <a:normAutofit/>
          </a:bodyPr>
          <a:lstStyle/>
          <a:p>
            <a:pPr marL="0" indent="0">
              <a:buNone/>
            </a:pPr>
            <a:r>
              <a:rPr lang="en-US" dirty="0" smtClean="0"/>
              <a:t>In the mouth, mechanical and chemical digestion start.</a:t>
            </a:r>
          </a:p>
          <a:p>
            <a:pPr marL="0" indent="0">
              <a:buNone/>
            </a:pPr>
            <a:endParaRPr lang="en-US" dirty="0"/>
          </a:p>
          <a:p>
            <a:pPr marL="0" indent="0">
              <a:buNone/>
            </a:pPr>
            <a:r>
              <a:rPr lang="en-US" dirty="0" smtClean="0"/>
              <a:t>The teeth break food into smaller pieces by chewing (mechanical digestion)</a:t>
            </a:r>
          </a:p>
          <a:p>
            <a:pPr marL="0" indent="0">
              <a:buNone/>
            </a:pPr>
            <a:endParaRPr lang="en-US" dirty="0"/>
          </a:p>
          <a:p>
            <a:pPr marL="0" indent="0">
              <a:buNone/>
            </a:pPr>
            <a:r>
              <a:rPr lang="en-US" dirty="0" smtClean="0"/>
              <a:t>Saliva starts to chemically break down food as you chew</a:t>
            </a:r>
          </a:p>
          <a:p>
            <a:pPr marL="0" indent="0">
              <a:buNone/>
            </a:pPr>
            <a:endParaRPr lang="en-US" dirty="0"/>
          </a:p>
          <a:p>
            <a:pPr marL="0" indent="0">
              <a:buNone/>
            </a:pPr>
            <a:r>
              <a:rPr lang="en-US" dirty="0" smtClean="0"/>
              <a:t>What happens to the surface area of food as you chew</a:t>
            </a:r>
            <a:r>
              <a:rPr lang="en-US" dirty="0" smtClean="0"/>
              <a:t>?</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70" t="14736" r="14100" b="12944"/>
          <a:stretch/>
        </p:blipFill>
        <p:spPr>
          <a:xfrm>
            <a:off x="8652294" y="3316486"/>
            <a:ext cx="3539706" cy="3015304"/>
          </a:xfrm>
          <a:prstGeom prst="rect">
            <a:avLst/>
          </a:prstGeom>
        </p:spPr>
      </p:pic>
    </p:spTree>
    <p:extLst>
      <p:ext uri="{BB962C8B-B14F-4D97-AF65-F5344CB8AC3E}">
        <p14:creationId xmlns:p14="http://schemas.microsoft.com/office/powerpoint/2010/main" val="60841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Esophagus</a:t>
            </a:r>
            <a:endParaRPr lang="en-US" dirty="0"/>
          </a:p>
        </p:txBody>
      </p:sp>
      <p:sp>
        <p:nvSpPr>
          <p:cNvPr id="3" name="Content Placeholder 2"/>
          <p:cNvSpPr>
            <a:spLocks noGrp="1"/>
          </p:cNvSpPr>
          <p:nvPr>
            <p:ph idx="1"/>
          </p:nvPr>
        </p:nvSpPr>
        <p:spPr>
          <a:xfrm>
            <a:off x="91440" y="1845734"/>
            <a:ext cx="11064240" cy="4748106"/>
          </a:xfrm>
        </p:spPr>
        <p:txBody>
          <a:bodyPr>
            <a:normAutofit/>
          </a:bodyPr>
          <a:lstStyle/>
          <a:p>
            <a:r>
              <a:rPr lang="en-US" dirty="0" smtClean="0"/>
              <a:t>When you swallow, you push food out of your mouth and into your esophagus</a:t>
            </a:r>
            <a:r>
              <a:rPr lang="en-US" dirty="0" smtClean="0"/>
              <a:t>.</a:t>
            </a:r>
          </a:p>
          <a:p>
            <a:endParaRPr lang="en-US" sz="300" dirty="0" smtClean="0"/>
          </a:p>
          <a:p>
            <a:r>
              <a:rPr lang="en-US" dirty="0"/>
              <a:t>At the back of your throat, a small flap of skin called the epiglottis </a:t>
            </a:r>
            <a:r>
              <a:rPr lang="en-US" dirty="0" smtClean="0"/>
              <a:t>makes sure the food goes into your throat and not your windpipe</a:t>
            </a:r>
            <a:endParaRPr lang="en-US" dirty="0"/>
          </a:p>
          <a:p>
            <a:endParaRPr lang="en-US" dirty="0"/>
          </a:p>
          <a:p>
            <a:r>
              <a:rPr lang="en-US" dirty="0" smtClean="0"/>
              <a:t>The food moves to your stomach through peristalsis</a:t>
            </a:r>
          </a:p>
          <a:p>
            <a:endParaRPr lang="en-US" sz="100" dirty="0"/>
          </a:p>
          <a:p>
            <a:r>
              <a:rPr lang="en-US" dirty="0" smtClean="0"/>
              <a:t>The muscles in your esophagus relax and </a:t>
            </a:r>
            <a:r>
              <a:rPr lang="en-US" dirty="0" smtClean="0"/>
              <a:t>contract to </a:t>
            </a:r>
            <a:r>
              <a:rPr lang="en-US" dirty="0" smtClean="0"/>
              <a:t>push </a:t>
            </a:r>
            <a:r>
              <a:rPr lang="en-US" dirty="0" smtClean="0"/>
              <a:t>                                                   the </a:t>
            </a:r>
            <a:r>
              <a:rPr lang="en-US" dirty="0" smtClean="0"/>
              <a:t>food. </a:t>
            </a:r>
            <a:endParaRPr lang="en-US" dirty="0"/>
          </a:p>
          <a:p>
            <a:endParaRPr lang="en-US" sz="100" dirty="0" smtClean="0"/>
          </a:p>
          <a:p>
            <a:r>
              <a:rPr lang="en-US" dirty="0" smtClean="0"/>
              <a:t>This is why you can swallow lying down </a:t>
            </a:r>
          </a:p>
          <a:p>
            <a:endParaRPr lang="en-US" dirty="0"/>
          </a:p>
          <a:p>
            <a:endParaRPr lang="en-US" dirty="0"/>
          </a:p>
        </p:txBody>
      </p:sp>
      <p:pic>
        <p:nvPicPr>
          <p:cNvPr id="2050" name="Picture 2" descr="http://arenis.wikispaces.com/file/view/images_(5).jpg/274812684/362x308/images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498" y="2918459"/>
            <a:ext cx="4583502" cy="393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6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Stomach</a:t>
            </a:r>
            <a:endParaRPr lang="en-US" dirty="0"/>
          </a:p>
        </p:txBody>
      </p:sp>
      <p:sp>
        <p:nvSpPr>
          <p:cNvPr id="3" name="Content Placeholder 2"/>
          <p:cNvSpPr>
            <a:spLocks noGrp="1"/>
          </p:cNvSpPr>
          <p:nvPr>
            <p:ph idx="1"/>
          </p:nvPr>
        </p:nvSpPr>
        <p:spPr>
          <a:xfrm>
            <a:off x="307975" y="1837108"/>
            <a:ext cx="10670576" cy="4248732"/>
          </a:xfrm>
        </p:spPr>
        <p:txBody>
          <a:bodyPr>
            <a:normAutofit/>
          </a:bodyPr>
          <a:lstStyle/>
          <a:p>
            <a:r>
              <a:rPr lang="en-US" dirty="0" smtClean="0"/>
              <a:t>The stomach constantly moves to mix the food you eat with the digestive chemicals that are inside. </a:t>
            </a:r>
          </a:p>
          <a:p>
            <a:endParaRPr lang="en-US" sz="1000" dirty="0"/>
          </a:p>
          <a:p>
            <a:r>
              <a:rPr lang="en-US" dirty="0" smtClean="0"/>
              <a:t>The chemicals in your stomach (including hydrochloric acid) </a:t>
            </a:r>
          </a:p>
          <a:p>
            <a:r>
              <a:rPr lang="en-US" dirty="0" smtClean="0"/>
              <a:t>break down the food that you ate even more, making the </a:t>
            </a:r>
          </a:p>
          <a:p>
            <a:r>
              <a:rPr lang="en-US" dirty="0" smtClean="0"/>
              <a:t>big molecules smaller and smaller.</a:t>
            </a:r>
          </a:p>
          <a:p>
            <a:endParaRPr lang="en-US" sz="1000" dirty="0"/>
          </a:p>
          <a:p>
            <a:r>
              <a:rPr lang="en-US" dirty="0" smtClean="0"/>
              <a:t>People often think that stomach acid causes ulcers (small holes                                          in the stomach lining), but they are actually caused by a special                                        bacteria in the stomach that eats at the lining</a:t>
            </a:r>
          </a:p>
          <a:p>
            <a:endParaRPr lang="en-US" dirty="0"/>
          </a:p>
        </p:txBody>
      </p:sp>
      <p:sp>
        <p:nvSpPr>
          <p:cNvPr id="4" name="AutoShape 2" descr="stomachach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tomachache"/>
          <p:cNvSpPr>
            <a:spLocks noChangeAspect="1" noChangeArrowheads="1"/>
          </p:cNvSpPr>
          <p:nvPr/>
        </p:nvSpPr>
        <p:spPr bwMode="auto">
          <a:xfrm>
            <a:off x="307975" y="7937"/>
            <a:ext cx="5488976" cy="54889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howto-get-rid-of.net/wp-content/uploads/2014/08/stomachach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howto-get-rid-of.net/wp-content/uploads/2014/08/stomachach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505" y="2924355"/>
            <a:ext cx="3778495" cy="3377426"/>
          </a:xfrm>
          <a:prstGeom prst="rect">
            <a:avLst/>
          </a:prstGeom>
        </p:spPr>
      </p:pic>
    </p:spTree>
    <p:extLst>
      <p:ext uri="{BB962C8B-B14F-4D97-AF65-F5344CB8AC3E}">
        <p14:creationId xmlns:p14="http://schemas.microsoft.com/office/powerpoint/2010/main" val="3626793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Concept Check</a:t>
            </a:r>
            <a:endParaRPr lang="en-US" dirty="0">
              <a:latin typeface="+mn-lt"/>
            </a:endParaRPr>
          </a:p>
        </p:txBody>
      </p:sp>
      <p:sp>
        <p:nvSpPr>
          <p:cNvPr id="4" name="TextBox 3"/>
          <p:cNvSpPr txBox="1"/>
          <p:nvPr/>
        </p:nvSpPr>
        <p:spPr>
          <a:xfrm>
            <a:off x="30480" y="2327520"/>
            <a:ext cx="12191999" cy="461665"/>
          </a:xfrm>
          <a:prstGeom prst="rect">
            <a:avLst/>
          </a:prstGeom>
          <a:noFill/>
        </p:spPr>
        <p:txBody>
          <a:bodyPr wrap="square" rtlCol="0">
            <a:spAutoFit/>
          </a:bodyPr>
          <a:lstStyle/>
          <a:p>
            <a:pPr algn="ctr"/>
            <a:r>
              <a:rPr lang="en-US" sz="2400" dirty="0" smtClean="0"/>
              <a:t>Is the digestion in the stomach mechanical, chemical, or both?</a:t>
            </a:r>
            <a:endParaRPr lang="en-US" sz="2400" dirty="0"/>
          </a:p>
        </p:txBody>
      </p:sp>
      <p:sp>
        <p:nvSpPr>
          <p:cNvPr id="14" name="TextBox 13"/>
          <p:cNvSpPr txBox="1"/>
          <p:nvPr/>
        </p:nvSpPr>
        <p:spPr>
          <a:xfrm>
            <a:off x="1649371" y="3748677"/>
            <a:ext cx="1233577" cy="1569660"/>
          </a:xfrm>
          <a:prstGeom prst="rect">
            <a:avLst/>
          </a:prstGeom>
          <a:noFill/>
        </p:spPr>
        <p:txBody>
          <a:bodyPr wrap="square" rtlCol="0">
            <a:spAutoFit/>
          </a:bodyPr>
          <a:lstStyle/>
          <a:p>
            <a:r>
              <a:rPr lang="en-US" sz="9600" dirty="0" smtClean="0">
                <a:solidFill>
                  <a:srgbClr val="FF0000"/>
                </a:solidFill>
              </a:rPr>
              <a:t>1.</a:t>
            </a:r>
            <a:endParaRPr lang="en-US" dirty="0">
              <a:solidFill>
                <a:srgbClr val="FF0000"/>
              </a:solidFill>
            </a:endParaRPr>
          </a:p>
        </p:txBody>
      </p:sp>
      <p:sp>
        <p:nvSpPr>
          <p:cNvPr id="15" name="TextBox 14"/>
          <p:cNvSpPr txBox="1"/>
          <p:nvPr/>
        </p:nvSpPr>
        <p:spPr>
          <a:xfrm>
            <a:off x="9816062" y="3748677"/>
            <a:ext cx="1233577" cy="1569660"/>
          </a:xfrm>
          <a:prstGeom prst="rect">
            <a:avLst/>
          </a:prstGeom>
          <a:noFill/>
        </p:spPr>
        <p:txBody>
          <a:bodyPr wrap="square" rtlCol="0">
            <a:spAutoFit/>
          </a:bodyPr>
          <a:lstStyle/>
          <a:p>
            <a:r>
              <a:rPr lang="en-US" sz="9600" dirty="0" smtClean="0">
                <a:solidFill>
                  <a:srgbClr val="FF0000"/>
                </a:solidFill>
              </a:rPr>
              <a:t>3.</a:t>
            </a:r>
            <a:endParaRPr lang="en-US" dirty="0">
              <a:solidFill>
                <a:srgbClr val="FF0000"/>
              </a:solidFill>
            </a:endParaRPr>
          </a:p>
        </p:txBody>
      </p:sp>
      <p:sp>
        <p:nvSpPr>
          <p:cNvPr id="16" name="TextBox 15"/>
          <p:cNvSpPr txBox="1"/>
          <p:nvPr/>
        </p:nvSpPr>
        <p:spPr>
          <a:xfrm>
            <a:off x="5720185" y="3748677"/>
            <a:ext cx="1233577" cy="1569660"/>
          </a:xfrm>
          <a:prstGeom prst="rect">
            <a:avLst/>
          </a:prstGeom>
          <a:noFill/>
        </p:spPr>
        <p:txBody>
          <a:bodyPr wrap="square" rtlCol="0">
            <a:spAutoFit/>
          </a:bodyPr>
          <a:lstStyle/>
          <a:p>
            <a:r>
              <a:rPr lang="en-US" sz="9600" dirty="0" smtClean="0">
                <a:solidFill>
                  <a:srgbClr val="FF0000"/>
                </a:solidFill>
              </a:rPr>
              <a:t>2.</a:t>
            </a:r>
            <a:endParaRPr lang="en-US" dirty="0">
              <a:solidFill>
                <a:srgbClr val="FF0000"/>
              </a:solidFill>
            </a:endParaRPr>
          </a:p>
        </p:txBody>
      </p:sp>
      <p:sp>
        <p:nvSpPr>
          <p:cNvPr id="17" name="TextBox 16"/>
          <p:cNvSpPr txBox="1"/>
          <p:nvPr/>
        </p:nvSpPr>
        <p:spPr>
          <a:xfrm>
            <a:off x="975410" y="5318337"/>
            <a:ext cx="2241143" cy="584775"/>
          </a:xfrm>
          <a:prstGeom prst="rect">
            <a:avLst/>
          </a:prstGeom>
          <a:noFill/>
        </p:spPr>
        <p:txBody>
          <a:bodyPr wrap="square" rtlCol="0">
            <a:spAutoFit/>
          </a:bodyPr>
          <a:lstStyle/>
          <a:p>
            <a:pPr algn="ctr"/>
            <a:r>
              <a:rPr lang="en-US" sz="3200" dirty="0" smtClean="0"/>
              <a:t>Mechanical</a:t>
            </a:r>
            <a:endParaRPr lang="en-US" sz="3200" dirty="0"/>
          </a:p>
        </p:txBody>
      </p:sp>
      <p:sp>
        <p:nvSpPr>
          <p:cNvPr id="18" name="TextBox 17"/>
          <p:cNvSpPr txBox="1"/>
          <p:nvPr/>
        </p:nvSpPr>
        <p:spPr>
          <a:xfrm>
            <a:off x="5203017" y="5323722"/>
            <a:ext cx="1846924" cy="584775"/>
          </a:xfrm>
          <a:prstGeom prst="rect">
            <a:avLst/>
          </a:prstGeom>
          <a:noFill/>
        </p:spPr>
        <p:txBody>
          <a:bodyPr wrap="square" rtlCol="0">
            <a:spAutoFit/>
          </a:bodyPr>
          <a:lstStyle/>
          <a:p>
            <a:pPr algn="ctr"/>
            <a:r>
              <a:rPr lang="en-US" sz="3200" dirty="0" smtClean="0"/>
              <a:t>Chemical</a:t>
            </a:r>
            <a:endParaRPr lang="en-US" sz="3200" dirty="0"/>
          </a:p>
        </p:txBody>
      </p:sp>
      <p:sp>
        <p:nvSpPr>
          <p:cNvPr id="19" name="TextBox 18"/>
          <p:cNvSpPr txBox="1"/>
          <p:nvPr/>
        </p:nvSpPr>
        <p:spPr>
          <a:xfrm>
            <a:off x="9464904" y="5323722"/>
            <a:ext cx="1690776" cy="584775"/>
          </a:xfrm>
          <a:prstGeom prst="rect">
            <a:avLst/>
          </a:prstGeom>
          <a:noFill/>
        </p:spPr>
        <p:txBody>
          <a:bodyPr wrap="square" rtlCol="0">
            <a:spAutoFit/>
          </a:bodyPr>
          <a:lstStyle/>
          <a:p>
            <a:pPr algn="ctr"/>
            <a:r>
              <a:rPr lang="en-US" sz="3200" dirty="0" smtClean="0"/>
              <a:t>Both</a:t>
            </a:r>
            <a:endParaRPr lang="en-US" sz="3200" dirty="0"/>
          </a:p>
        </p:txBody>
      </p:sp>
    </p:spTree>
    <p:extLst>
      <p:ext uri="{BB962C8B-B14F-4D97-AF65-F5344CB8AC3E}">
        <p14:creationId xmlns:p14="http://schemas.microsoft.com/office/powerpoint/2010/main" val="691576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Concept Check</a:t>
            </a:r>
            <a:endParaRPr lang="en-US" dirty="0">
              <a:latin typeface="+mn-lt"/>
            </a:endParaRPr>
          </a:p>
        </p:txBody>
      </p:sp>
      <p:sp>
        <p:nvSpPr>
          <p:cNvPr id="4" name="TextBox 3"/>
          <p:cNvSpPr txBox="1"/>
          <p:nvPr/>
        </p:nvSpPr>
        <p:spPr>
          <a:xfrm>
            <a:off x="30480" y="2327520"/>
            <a:ext cx="12191999" cy="461665"/>
          </a:xfrm>
          <a:prstGeom prst="rect">
            <a:avLst/>
          </a:prstGeom>
          <a:noFill/>
        </p:spPr>
        <p:txBody>
          <a:bodyPr wrap="square" rtlCol="0">
            <a:spAutoFit/>
          </a:bodyPr>
          <a:lstStyle/>
          <a:p>
            <a:pPr algn="ctr"/>
            <a:r>
              <a:rPr lang="en-US" sz="2400" dirty="0" smtClean="0"/>
              <a:t>Is the digestion in the stomach mechanical, chemical, or both?</a:t>
            </a:r>
            <a:endParaRPr lang="en-US" sz="2400" dirty="0"/>
          </a:p>
        </p:txBody>
      </p:sp>
      <p:sp>
        <p:nvSpPr>
          <p:cNvPr id="14" name="TextBox 13"/>
          <p:cNvSpPr txBox="1"/>
          <p:nvPr/>
        </p:nvSpPr>
        <p:spPr>
          <a:xfrm>
            <a:off x="1649371" y="3748677"/>
            <a:ext cx="1233577" cy="1569660"/>
          </a:xfrm>
          <a:prstGeom prst="rect">
            <a:avLst/>
          </a:prstGeom>
          <a:noFill/>
        </p:spPr>
        <p:txBody>
          <a:bodyPr wrap="square" rtlCol="0">
            <a:spAutoFit/>
          </a:bodyPr>
          <a:lstStyle/>
          <a:p>
            <a:r>
              <a:rPr lang="en-US" sz="9600" dirty="0" smtClean="0">
                <a:solidFill>
                  <a:srgbClr val="FF0000"/>
                </a:solidFill>
              </a:rPr>
              <a:t>1.</a:t>
            </a:r>
            <a:endParaRPr lang="en-US" dirty="0">
              <a:solidFill>
                <a:srgbClr val="FF0000"/>
              </a:solidFill>
            </a:endParaRPr>
          </a:p>
        </p:txBody>
      </p:sp>
      <p:sp>
        <p:nvSpPr>
          <p:cNvPr id="15" name="TextBox 14"/>
          <p:cNvSpPr txBox="1"/>
          <p:nvPr/>
        </p:nvSpPr>
        <p:spPr>
          <a:xfrm>
            <a:off x="9816062" y="3748677"/>
            <a:ext cx="1233577" cy="1569660"/>
          </a:xfrm>
          <a:prstGeom prst="rect">
            <a:avLst/>
          </a:prstGeom>
          <a:noFill/>
        </p:spPr>
        <p:txBody>
          <a:bodyPr wrap="square" rtlCol="0">
            <a:spAutoFit/>
          </a:bodyPr>
          <a:lstStyle/>
          <a:p>
            <a:r>
              <a:rPr lang="en-US" sz="9600" dirty="0" smtClean="0">
                <a:solidFill>
                  <a:srgbClr val="FF0000"/>
                </a:solidFill>
              </a:rPr>
              <a:t>3.</a:t>
            </a:r>
            <a:endParaRPr lang="en-US" dirty="0">
              <a:solidFill>
                <a:srgbClr val="FF0000"/>
              </a:solidFill>
            </a:endParaRPr>
          </a:p>
        </p:txBody>
      </p:sp>
      <p:sp>
        <p:nvSpPr>
          <p:cNvPr id="16" name="TextBox 15"/>
          <p:cNvSpPr txBox="1"/>
          <p:nvPr/>
        </p:nvSpPr>
        <p:spPr>
          <a:xfrm>
            <a:off x="5720185" y="3748677"/>
            <a:ext cx="1233577" cy="1569660"/>
          </a:xfrm>
          <a:prstGeom prst="rect">
            <a:avLst/>
          </a:prstGeom>
          <a:noFill/>
        </p:spPr>
        <p:txBody>
          <a:bodyPr wrap="square" rtlCol="0">
            <a:spAutoFit/>
          </a:bodyPr>
          <a:lstStyle/>
          <a:p>
            <a:r>
              <a:rPr lang="en-US" sz="9600" dirty="0" smtClean="0">
                <a:solidFill>
                  <a:srgbClr val="FF0000"/>
                </a:solidFill>
              </a:rPr>
              <a:t>2.</a:t>
            </a:r>
            <a:endParaRPr lang="en-US" dirty="0">
              <a:solidFill>
                <a:srgbClr val="FF0000"/>
              </a:solidFill>
            </a:endParaRPr>
          </a:p>
        </p:txBody>
      </p:sp>
      <p:sp>
        <p:nvSpPr>
          <p:cNvPr id="17" name="TextBox 16"/>
          <p:cNvSpPr txBox="1"/>
          <p:nvPr/>
        </p:nvSpPr>
        <p:spPr>
          <a:xfrm>
            <a:off x="975410" y="5318337"/>
            <a:ext cx="2241143" cy="584775"/>
          </a:xfrm>
          <a:prstGeom prst="rect">
            <a:avLst/>
          </a:prstGeom>
          <a:noFill/>
        </p:spPr>
        <p:txBody>
          <a:bodyPr wrap="square" rtlCol="0">
            <a:spAutoFit/>
          </a:bodyPr>
          <a:lstStyle/>
          <a:p>
            <a:pPr algn="ctr"/>
            <a:r>
              <a:rPr lang="en-US" sz="3200" dirty="0" smtClean="0"/>
              <a:t>Mechanical</a:t>
            </a:r>
            <a:endParaRPr lang="en-US" sz="3200" dirty="0"/>
          </a:p>
        </p:txBody>
      </p:sp>
      <p:sp>
        <p:nvSpPr>
          <p:cNvPr id="18" name="TextBox 17"/>
          <p:cNvSpPr txBox="1"/>
          <p:nvPr/>
        </p:nvSpPr>
        <p:spPr>
          <a:xfrm>
            <a:off x="5203017" y="5323722"/>
            <a:ext cx="1846924" cy="584775"/>
          </a:xfrm>
          <a:prstGeom prst="rect">
            <a:avLst/>
          </a:prstGeom>
          <a:noFill/>
        </p:spPr>
        <p:txBody>
          <a:bodyPr wrap="square" rtlCol="0">
            <a:spAutoFit/>
          </a:bodyPr>
          <a:lstStyle/>
          <a:p>
            <a:pPr algn="ctr"/>
            <a:r>
              <a:rPr lang="en-US" sz="3200" dirty="0" smtClean="0"/>
              <a:t>Chemical</a:t>
            </a:r>
            <a:endParaRPr lang="en-US" sz="3200" dirty="0"/>
          </a:p>
        </p:txBody>
      </p:sp>
      <p:sp>
        <p:nvSpPr>
          <p:cNvPr id="19" name="TextBox 18"/>
          <p:cNvSpPr txBox="1"/>
          <p:nvPr/>
        </p:nvSpPr>
        <p:spPr>
          <a:xfrm>
            <a:off x="9464904" y="5323722"/>
            <a:ext cx="1690776" cy="584775"/>
          </a:xfrm>
          <a:prstGeom prst="rect">
            <a:avLst/>
          </a:prstGeom>
          <a:noFill/>
        </p:spPr>
        <p:txBody>
          <a:bodyPr wrap="square" rtlCol="0">
            <a:spAutoFit/>
          </a:bodyPr>
          <a:lstStyle/>
          <a:p>
            <a:pPr algn="ctr"/>
            <a:r>
              <a:rPr lang="en-US" sz="3200" dirty="0" smtClean="0"/>
              <a:t>Both</a:t>
            </a:r>
            <a:endParaRPr lang="en-US" sz="3200" dirty="0"/>
          </a:p>
        </p:txBody>
      </p:sp>
      <p:sp>
        <p:nvSpPr>
          <p:cNvPr id="11" name="Oval 10"/>
          <p:cNvSpPr/>
          <p:nvPr/>
        </p:nvSpPr>
        <p:spPr>
          <a:xfrm>
            <a:off x="8795493" y="3379345"/>
            <a:ext cx="3029597" cy="296011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83325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Small Intestine</a:t>
            </a:r>
            <a:endParaRPr lang="en-US" dirty="0"/>
          </a:p>
        </p:txBody>
      </p:sp>
      <p:sp>
        <p:nvSpPr>
          <p:cNvPr id="3" name="Content Placeholder 2"/>
          <p:cNvSpPr>
            <a:spLocks noGrp="1"/>
          </p:cNvSpPr>
          <p:nvPr>
            <p:ph idx="1"/>
          </p:nvPr>
        </p:nvSpPr>
        <p:spPr/>
        <p:txBody>
          <a:bodyPr/>
          <a:lstStyle/>
          <a:p>
            <a:r>
              <a:rPr lang="en-US" dirty="0" smtClean="0"/>
              <a:t>After the stomach finishes churning the food and breaking it down, it empties into the small intestine.</a:t>
            </a:r>
          </a:p>
          <a:p>
            <a:endParaRPr lang="en-US" dirty="0"/>
          </a:p>
          <a:p>
            <a:r>
              <a:rPr lang="en-US" dirty="0" smtClean="0"/>
              <a:t>As the food enters the small intestine, the liver </a:t>
            </a:r>
            <a:r>
              <a:rPr lang="en-US" dirty="0" smtClean="0"/>
              <a:t>adds bile and the pancreas adds </a:t>
            </a:r>
            <a:r>
              <a:rPr lang="en-US" dirty="0" smtClean="0"/>
              <a:t>enzymes to help chemically break down the food one final time. </a:t>
            </a:r>
          </a:p>
          <a:p>
            <a:endParaRPr lang="en-US" dirty="0"/>
          </a:p>
          <a:p>
            <a:r>
              <a:rPr lang="en-US" dirty="0" smtClean="0"/>
              <a:t>As the food travels the small intestine, small structures called villi capture the nutrients and bring them to the bloodstream.</a:t>
            </a:r>
            <a:endParaRPr lang="en-US" dirty="0"/>
          </a:p>
        </p:txBody>
      </p:sp>
    </p:spTree>
    <p:extLst>
      <p:ext uri="{BB962C8B-B14F-4D97-AF65-F5344CB8AC3E}">
        <p14:creationId xmlns:p14="http://schemas.microsoft.com/office/powerpoint/2010/main" val="249204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Villi and the Small intestine</a:t>
            </a:r>
            <a:endParaRPr lang="en-US" dirty="0"/>
          </a:p>
        </p:txBody>
      </p:sp>
      <p:sp>
        <p:nvSpPr>
          <p:cNvPr id="3" name="Content Placeholder 2"/>
          <p:cNvSpPr>
            <a:spLocks noGrp="1"/>
          </p:cNvSpPr>
          <p:nvPr>
            <p:ph idx="1"/>
          </p:nvPr>
        </p:nvSpPr>
        <p:spPr>
          <a:xfrm>
            <a:off x="531111" y="1948613"/>
            <a:ext cx="4647913" cy="4080932"/>
          </a:xfrm>
        </p:spPr>
        <p:txBody>
          <a:bodyPr/>
          <a:lstStyle/>
          <a:p>
            <a:r>
              <a:rPr lang="en-US" dirty="0" smtClean="0"/>
              <a:t>The surface area of the small intestine is almost as big as a tennis court. </a:t>
            </a:r>
          </a:p>
          <a:p>
            <a:endParaRPr lang="en-US" dirty="0"/>
          </a:p>
          <a:p>
            <a:r>
              <a:rPr lang="en-US" dirty="0" smtClean="0"/>
              <a:t>This is because of the villi in the small intestine. </a:t>
            </a:r>
          </a:p>
          <a:p>
            <a:endParaRPr lang="en-US" dirty="0"/>
          </a:p>
          <a:p>
            <a:endParaRPr lang="en-US" dirty="0"/>
          </a:p>
        </p:txBody>
      </p:sp>
      <p:pic>
        <p:nvPicPr>
          <p:cNvPr id="4098" name="Picture 2" descr="http://sciencelearn.org.nz/var/sciencelearn/storage/images/contexts/digestion-chemistry/sci-media/images/villi-in-the-small-intestine/492032-1-eng-NZ/Villi-in-the-small-intestine.jpg"/>
          <p:cNvPicPr>
            <a:picLocks noChangeAspect="1" noChangeArrowheads="1"/>
          </p:cNvPicPr>
          <p:nvPr/>
        </p:nvPicPr>
        <p:blipFill rotWithShape="1">
          <a:blip r:embed="rId2">
            <a:extLst>
              <a:ext uri="{28A0092B-C50C-407E-A947-70E740481C1C}">
                <a14:useLocalDpi xmlns:a14="http://schemas.microsoft.com/office/drawing/2010/main" val="0"/>
              </a:ext>
            </a:extLst>
          </a:blip>
          <a:srcRect t="3442" r="1830" b="6535"/>
          <a:stretch/>
        </p:blipFill>
        <p:spPr bwMode="auto">
          <a:xfrm>
            <a:off x="5179024" y="1845415"/>
            <a:ext cx="7012976" cy="428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97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Large Intestine</a:t>
            </a:r>
            <a:endParaRPr lang="en-US" dirty="0"/>
          </a:p>
        </p:txBody>
      </p:sp>
      <p:sp>
        <p:nvSpPr>
          <p:cNvPr id="3" name="Content Placeholder 2"/>
          <p:cNvSpPr>
            <a:spLocks noGrp="1"/>
          </p:cNvSpPr>
          <p:nvPr>
            <p:ph idx="1"/>
          </p:nvPr>
        </p:nvSpPr>
        <p:spPr>
          <a:xfrm>
            <a:off x="1097280" y="1845734"/>
            <a:ext cx="10058400" cy="4250266"/>
          </a:xfrm>
        </p:spPr>
        <p:txBody>
          <a:bodyPr>
            <a:normAutofit/>
          </a:bodyPr>
          <a:lstStyle/>
          <a:p>
            <a:r>
              <a:rPr lang="en-US" dirty="0" smtClean="0"/>
              <a:t>When food leaves the small intestine, almost all of the nutrients have been taken out. </a:t>
            </a:r>
            <a:endParaRPr lang="en-US" dirty="0"/>
          </a:p>
          <a:p>
            <a:endParaRPr lang="en-US" dirty="0" smtClean="0"/>
          </a:p>
          <a:p>
            <a:r>
              <a:rPr lang="en-US" dirty="0" smtClean="0"/>
              <a:t>All that is left is water and indigestible substances like cellulose.</a:t>
            </a:r>
          </a:p>
          <a:p>
            <a:endParaRPr lang="en-US" dirty="0"/>
          </a:p>
          <a:p>
            <a:r>
              <a:rPr lang="en-US" dirty="0" smtClean="0"/>
              <a:t>The large intestine’s job is to take in water from that mixture for the body to use. </a:t>
            </a:r>
          </a:p>
          <a:p>
            <a:endParaRPr lang="en-US" dirty="0"/>
          </a:p>
          <a:p>
            <a:r>
              <a:rPr lang="en-US" dirty="0" smtClean="0"/>
              <a:t>If too little water is removed, you get diarrhea. If too much water is removed, you become constipated.</a:t>
            </a:r>
          </a:p>
        </p:txBody>
      </p:sp>
    </p:spTree>
    <p:extLst>
      <p:ext uri="{BB962C8B-B14F-4D97-AF65-F5344CB8AC3E}">
        <p14:creationId xmlns:p14="http://schemas.microsoft.com/office/powerpoint/2010/main" val="23100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Backwards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How does the digestive system work to help cellular respiration?</a:t>
            </a:r>
            <a:endParaRPr lang="en-US" dirty="0"/>
          </a:p>
        </p:txBody>
      </p:sp>
    </p:spTree>
    <p:extLst>
      <p:ext uri="{BB962C8B-B14F-4D97-AF65-F5344CB8AC3E}">
        <p14:creationId xmlns:p14="http://schemas.microsoft.com/office/powerpoint/2010/main" val="140069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 </a:t>
            </a:r>
            <a:endParaRPr lang="en-US" dirty="0"/>
          </a:p>
        </p:txBody>
      </p:sp>
      <p:sp>
        <p:nvSpPr>
          <p:cNvPr id="3" name="Content Placeholder 2"/>
          <p:cNvSpPr>
            <a:spLocks noGrp="1"/>
          </p:cNvSpPr>
          <p:nvPr>
            <p:ph idx="1"/>
          </p:nvPr>
        </p:nvSpPr>
        <p:spPr/>
        <p:txBody>
          <a:bodyPr>
            <a:normAutofit lnSpcReduction="10000"/>
          </a:bodyPr>
          <a:lstStyle/>
          <a:p>
            <a:r>
              <a:rPr lang="en-US" dirty="0" smtClean="0"/>
              <a:t>Your body needs certain things in order to remain healthy. We’ve learned about some of these things but not others:</a:t>
            </a:r>
          </a:p>
          <a:p>
            <a:endParaRPr lang="en-US" sz="1050" dirty="0"/>
          </a:p>
          <a:p>
            <a:r>
              <a:rPr lang="en-US" dirty="0" smtClean="0"/>
              <a:t>Water</a:t>
            </a:r>
          </a:p>
          <a:p>
            <a:r>
              <a:rPr lang="en-US" dirty="0" smtClean="0"/>
              <a:t>Carbohydrates</a:t>
            </a:r>
          </a:p>
          <a:p>
            <a:r>
              <a:rPr lang="en-US" dirty="0" smtClean="0"/>
              <a:t>Fats</a:t>
            </a:r>
          </a:p>
          <a:p>
            <a:r>
              <a:rPr lang="en-US" dirty="0" smtClean="0"/>
              <a:t>Proteins</a:t>
            </a:r>
          </a:p>
          <a:p>
            <a:r>
              <a:rPr lang="en-US" dirty="0" smtClean="0"/>
              <a:t>Vitamins </a:t>
            </a:r>
          </a:p>
          <a:p>
            <a:r>
              <a:rPr lang="en-US" dirty="0" smtClean="0"/>
              <a:t>Minerals</a:t>
            </a:r>
            <a:endParaRPr lang="en-US" dirty="0"/>
          </a:p>
        </p:txBody>
      </p:sp>
    </p:spTree>
    <p:extLst>
      <p:ext uri="{BB962C8B-B14F-4D97-AF65-F5344CB8AC3E}">
        <p14:creationId xmlns:p14="http://schemas.microsoft.com/office/powerpoint/2010/main" val="939569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 and Minerals</a:t>
            </a:r>
            <a:endParaRPr lang="en-US" dirty="0"/>
          </a:p>
        </p:txBody>
      </p:sp>
      <p:sp>
        <p:nvSpPr>
          <p:cNvPr id="3" name="Content Placeholder 2"/>
          <p:cNvSpPr>
            <a:spLocks noGrp="1"/>
          </p:cNvSpPr>
          <p:nvPr>
            <p:ph idx="1"/>
          </p:nvPr>
        </p:nvSpPr>
        <p:spPr/>
        <p:txBody>
          <a:bodyPr/>
          <a:lstStyle/>
          <a:p>
            <a:r>
              <a:rPr lang="en-US" dirty="0" smtClean="0"/>
              <a:t>Vitamins are </a:t>
            </a:r>
            <a:r>
              <a:rPr lang="en-US" i="1" dirty="0" smtClean="0"/>
              <a:t>organic</a:t>
            </a:r>
            <a:r>
              <a:rPr lang="en-US" dirty="0" smtClean="0"/>
              <a:t> compounds that our bodies use to help in different processes.</a:t>
            </a:r>
          </a:p>
          <a:p>
            <a:endParaRPr lang="en-US" dirty="0"/>
          </a:p>
          <a:p>
            <a:r>
              <a:rPr lang="en-US" dirty="0" smtClean="0"/>
              <a:t>Minerals are </a:t>
            </a:r>
            <a:r>
              <a:rPr lang="en-US" i="1" dirty="0" smtClean="0"/>
              <a:t>inorganic</a:t>
            </a:r>
            <a:r>
              <a:rPr lang="en-US" dirty="0" smtClean="0"/>
              <a:t> substances, usually elements, that the body needs to use in different processes.</a:t>
            </a:r>
          </a:p>
          <a:p>
            <a:endParaRPr lang="en-US" dirty="0"/>
          </a:p>
          <a:p>
            <a:r>
              <a:rPr lang="en-US" dirty="0" smtClean="0"/>
              <a:t>Both vitamins and minerals are necessary to keep us healthy, but we can’t make many of the vitamins and minerals that we need, so we have to get them in our food. </a:t>
            </a:r>
            <a:endParaRPr lang="en-US" dirty="0"/>
          </a:p>
        </p:txBody>
      </p:sp>
    </p:spTree>
    <p:extLst>
      <p:ext uri="{BB962C8B-B14F-4D97-AF65-F5344CB8AC3E}">
        <p14:creationId xmlns:p14="http://schemas.microsoft.com/office/powerpoint/2010/main" val="96926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Diet</a:t>
            </a:r>
            <a:endParaRPr lang="en-US" dirty="0"/>
          </a:p>
        </p:txBody>
      </p:sp>
      <p:sp>
        <p:nvSpPr>
          <p:cNvPr id="3" name="Content Placeholder 2"/>
          <p:cNvSpPr>
            <a:spLocks noGrp="1"/>
          </p:cNvSpPr>
          <p:nvPr>
            <p:ph idx="1"/>
          </p:nvPr>
        </p:nvSpPr>
        <p:spPr/>
        <p:txBody>
          <a:bodyPr/>
          <a:lstStyle/>
          <a:p>
            <a:r>
              <a:rPr lang="en-US" dirty="0" smtClean="0"/>
              <a:t>What makes a balanced diet important?</a:t>
            </a:r>
            <a:endParaRPr lang="en-US" dirty="0"/>
          </a:p>
        </p:txBody>
      </p:sp>
    </p:spTree>
    <p:extLst>
      <p:ext uri="{BB962C8B-B14F-4D97-AF65-F5344CB8AC3E}">
        <p14:creationId xmlns:p14="http://schemas.microsoft.com/office/powerpoint/2010/main" val="105401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Diet</a:t>
            </a:r>
            <a:endParaRPr lang="en-US" dirty="0"/>
          </a:p>
        </p:txBody>
      </p:sp>
      <p:sp>
        <p:nvSpPr>
          <p:cNvPr id="3" name="Content Placeholder 2"/>
          <p:cNvSpPr>
            <a:spLocks noGrp="1"/>
          </p:cNvSpPr>
          <p:nvPr>
            <p:ph idx="1"/>
          </p:nvPr>
        </p:nvSpPr>
        <p:spPr/>
        <p:txBody>
          <a:bodyPr/>
          <a:lstStyle/>
          <a:p>
            <a:r>
              <a:rPr lang="en-US" dirty="0" smtClean="0"/>
              <a:t>What makes a balanced diet important?</a:t>
            </a:r>
          </a:p>
          <a:p>
            <a:endParaRPr lang="en-US" dirty="0"/>
          </a:p>
          <a:p>
            <a:r>
              <a:rPr lang="en-US" dirty="0" smtClean="0"/>
              <a:t>A balanced diet provides our bodies with the right amount of all the nutrients needed to keep it running. </a:t>
            </a:r>
          </a:p>
          <a:p>
            <a:endParaRPr lang="en-US" dirty="0"/>
          </a:p>
          <a:p>
            <a:r>
              <a:rPr lang="en-US" dirty="0" smtClean="0"/>
              <a:t>Nutritionists created the food pyramid to help people understand what a balanced diet should look like</a:t>
            </a:r>
            <a:endParaRPr lang="en-US" dirty="0"/>
          </a:p>
        </p:txBody>
      </p:sp>
    </p:spTree>
    <p:extLst>
      <p:ext uri="{BB962C8B-B14F-4D97-AF65-F5344CB8AC3E}">
        <p14:creationId xmlns:p14="http://schemas.microsoft.com/office/powerpoint/2010/main" val="3426873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480"/>
            <a:ext cx="10058400" cy="924560"/>
          </a:xfrm>
        </p:spPr>
        <p:txBody>
          <a:bodyPr/>
          <a:lstStyle/>
          <a:p>
            <a:r>
              <a:rPr lang="en-US" dirty="0" smtClean="0"/>
              <a:t>The Food Pyramid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3976"/>
            <a:ext cx="7497605" cy="5844024"/>
          </a:xfrm>
        </p:spPr>
      </p:pic>
      <p:sp>
        <p:nvSpPr>
          <p:cNvPr id="6" name="TextBox 5"/>
          <p:cNvSpPr txBox="1"/>
          <p:nvPr/>
        </p:nvSpPr>
        <p:spPr>
          <a:xfrm>
            <a:off x="7680960" y="1996996"/>
            <a:ext cx="4297680" cy="4154984"/>
          </a:xfrm>
          <a:prstGeom prst="rect">
            <a:avLst/>
          </a:prstGeom>
          <a:noFill/>
        </p:spPr>
        <p:txBody>
          <a:bodyPr wrap="square" rtlCol="0">
            <a:spAutoFit/>
          </a:bodyPr>
          <a:lstStyle/>
          <a:p>
            <a:r>
              <a:rPr lang="en-US" sz="2400" dirty="0" smtClean="0"/>
              <a:t>The original food pyramid showed:</a:t>
            </a:r>
          </a:p>
          <a:p>
            <a:endParaRPr lang="en-US" sz="2400" dirty="0"/>
          </a:p>
          <a:p>
            <a:r>
              <a:rPr lang="en-US" sz="2400" dirty="0" smtClean="0"/>
              <a:t>Carbs should be eaten the most, </a:t>
            </a:r>
          </a:p>
          <a:p>
            <a:endParaRPr lang="en-US" sz="2400" dirty="0"/>
          </a:p>
          <a:p>
            <a:r>
              <a:rPr lang="en-US" sz="2400" dirty="0" smtClean="0"/>
              <a:t>Fruits, veggies, dairy, and proteins should be eaten second most, </a:t>
            </a:r>
          </a:p>
          <a:p>
            <a:endParaRPr lang="en-US" sz="2400" dirty="0"/>
          </a:p>
          <a:p>
            <a:r>
              <a:rPr lang="en-US" sz="2400" dirty="0" smtClean="0"/>
              <a:t>Fats and oils should be eaten the least</a:t>
            </a:r>
          </a:p>
        </p:txBody>
      </p:sp>
    </p:spTree>
    <p:extLst>
      <p:ext uri="{BB962C8B-B14F-4D97-AF65-F5344CB8AC3E}">
        <p14:creationId xmlns:p14="http://schemas.microsoft.com/office/powerpoint/2010/main" val="369414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480"/>
            <a:ext cx="10058400" cy="924560"/>
          </a:xfrm>
        </p:spPr>
        <p:txBody>
          <a:bodyPr/>
          <a:lstStyle/>
          <a:p>
            <a:r>
              <a:rPr lang="en-US" dirty="0" smtClean="0"/>
              <a:t>The Food Pyramid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592"/>
            <a:ext cx="7597697" cy="5870408"/>
          </a:xfrm>
          <a:prstGeom prst="rect">
            <a:avLst/>
          </a:prstGeom>
        </p:spPr>
      </p:pic>
      <p:sp>
        <p:nvSpPr>
          <p:cNvPr id="6" name="TextBox 5"/>
          <p:cNvSpPr txBox="1"/>
          <p:nvPr/>
        </p:nvSpPr>
        <p:spPr>
          <a:xfrm>
            <a:off x="7680960" y="1996996"/>
            <a:ext cx="4297680" cy="2677656"/>
          </a:xfrm>
          <a:prstGeom prst="rect">
            <a:avLst/>
          </a:prstGeom>
          <a:noFill/>
        </p:spPr>
        <p:txBody>
          <a:bodyPr wrap="square" rtlCol="0">
            <a:spAutoFit/>
          </a:bodyPr>
          <a:lstStyle/>
          <a:p>
            <a:r>
              <a:rPr lang="en-US" sz="2400" dirty="0" smtClean="0"/>
              <a:t>A newer, updated food pyramid showed:</a:t>
            </a:r>
          </a:p>
          <a:p>
            <a:endParaRPr lang="en-US" sz="2400" dirty="0"/>
          </a:p>
          <a:p>
            <a:r>
              <a:rPr lang="en-US" sz="2400" dirty="0" smtClean="0"/>
              <a:t>All groups should be eaten in about the same proportions, except for sweets, which aren’t on the pyramid anymore</a:t>
            </a:r>
          </a:p>
        </p:txBody>
      </p:sp>
    </p:spTree>
    <p:extLst>
      <p:ext uri="{BB962C8B-B14F-4D97-AF65-F5344CB8AC3E}">
        <p14:creationId xmlns:p14="http://schemas.microsoft.com/office/powerpoint/2010/main" val="394907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480"/>
            <a:ext cx="10058400" cy="924560"/>
          </a:xfrm>
        </p:spPr>
        <p:txBody>
          <a:bodyPr/>
          <a:lstStyle/>
          <a:p>
            <a:r>
              <a:rPr lang="en-US" dirty="0" smtClean="0"/>
              <a:t>The Food Pyramid</a:t>
            </a:r>
            <a:endParaRPr lang="en-US" dirty="0"/>
          </a:p>
        </p:txBody>
      </p:sp>
      <p:pic>
        <p:nvPicPr>
          <p:cNvPr id="3" name="Picture 2"/>
          <p:cNvPicPr>
            <a:picLocks noChangeAspect="1"/>
          </p:cNvPicPr>
          <p:nvPr/>
        </p:nvPicPr>
        <p:blipFill rotWithShape="1">
          <a:blip r:embed="rId2"/>
          <a:srcRect l="2914" t="2779" r="1994" b="2663"/>
          <a:stretch/>
        </p:blipFill>
        <p:spPr>
          <a:xfrm>
            <a:off x="0" y="779960"/>
            <a:ext cx="6634480" cy="6078040"/>
          </a:xfrm>
          <a:prstGeom prst="rect">
            <a:avLst/>
          </a:prstGeom>
        </p:spPr>
      </p:pic>
      <p:sp>
        <p:nvSpPr>
          <p:cNvPr id="6" name="TextBox 5"/>
          <p:cNvSpPr txBox="1"/>
          <p:nvPr/>
        </p:nvSpPr>
        <p:spPr>
          <a:xfrm>
            <a:off x="7548880" y="2652357"/>
            <a:ext cx="4297680" cy="2308324"/>
          </a:xfrm>
          <a:prstGeom prst="rect">
            <a:avLst/>
          </a:prstGeom>
          <a:noFill/>
        </p:spPr>
        <p:txBody>
          <a:bodyPr wrap="square" rtlCol="0">
            <a:spAutoFit/>
          </a:bodyPr>
          <a:lstStyle/>
          <a:p>
            <a:r>
              <a:rPr lang="en-US" sz="2400" dirty="0" smtClean="0"/>
              <a:t>The latest idea is the ‘healthy plate’:</a:t>
            </a:r>
          </a:p>
          <a:p>
            <a:endParaRPr lang="en-US" sz="2400" dirty="0"/>
          </a:p>
          <a:p>
            <a:r>
              <a:rPr lang="en-US" sz="2400" dirty="0" smtClean="0"/>
              <a:t>Each meal should be about half fruits/veggies, half grains and proteins, with a glass of dairy</a:t>
            </a:r>
          </a:p>
        </p:txBody>
      </p:sp>
    </p:spTree>
    <p:extLst>
      <p:ext uri="{BB962C8B-B14F-4D97-AF65-F5344CB8AC3E}">
        <p14:creationId xmlns:p14="http://schemas.microsoft.com/office/powerpoint/2010/main" val="3728815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22960"/>
            <a:ext cx="10058400" cy="924560"/>
          </a:xfrm>
        </p:spPr>
        <p:txBody>
          <a:bodyPr/>
          <a:lstStyle/>
          <a:p>
            <a:r>
              <a:rPr lang="en-US" dirty="0" smtClean="0"/>
              <a:t>The Food Pyramid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760" y="0"/>
            <a:ext cx="3474720" cy="6817360"/>
          </a:xfrm>
          <a:prstGeom prst="rect">
            <a:avLst/>
          </a:prstGeom>
        </p:spPr>
      </p:pic>
      <p:sp>
        <p:nvSpPr>
          <p:cNvPr id="5" name="TextBox 4"/>
          <p:cNvSpPr txBox="1"/>
          <p:nvPr/>
        </p:nvSpPr>
        <p:spPr>
          <a:xfrm>
            <a:off x="1097280" y="2037308"/>
            <a:ext cx="6177280" cy="3416320"/>
          </a:xfrm>
          <a:prstGeom prst="rect">
            <a:avLst/>
          </a:prstGeom>
          <a:noFill/>
        </p:spPr>
        <p:txBody>
          <a:bodyPr wrap="square" rtlCol="0">
            <a:spAutoFit/>
          </a:bodyPr>
          <a:lstStyle/>
          <a:p>
            <a:r>
              <a:rPr lang="en-US" sz="2400" dirty="0" smtClean="0"/>
              <a:t>Nutrition Fact labels are created by nutritionists with the same ideas as the food pyramids.</a:t>
            </a:r>
          </a:p>
          <a:p>
            <a:endParaRPr lang="en-US" sz="2400" dirty="0"/>
          </a:p>
          <a:p>
            <a:r>
              <a:rPr lang="en-US" sz="2400" dirty="0" smtClean="0"/>
              <a:t>The percentages are the ‘daily recommended values’ for healthy living </a:t>
            </a:r>
          </a:p>
          <a:p>
            <a:endParaRPr lang="en-US" sz="2400" dirty="0"/>
          </a:p>
          <a:p>
            <a:r>
              <a:rPr lang="en-US" sz="2400" dirty="0" smtClean="0"/>
              <a:t>The label tells you the size of a serving and breaks down the nutrients present in each serving</a:t>
            </a:r>
          </a:p>
        </p:txBody>
      </p:sp>
    </p:spTree>
    <p:extLst>
      <p:ext uri="{BB962C8B-B14F-4D97-AF65-F5344CB8AC3E}">
        <p14:creationId xmlns:p14="http://schemas.microsoft.com/office/powerpoint/2010/main" val="501367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3563</TotalTime>
  <Words>805</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Calibri Light</vt:lpstr>
      <vt:lpstr>Retrospect</vt:lpstr>
      <vt:lpstr>Digestion</vt:lpstr>
      <vt:lpstr>Nutrients </vt:lpstr>
      <vt:lpstr>Vitamins and Minerals</vt:lpstr>
      <vt:lpstr>Balanced Diet</vt:lpstr>
      <vt:lpstr>Balanced Diet</vt:lpstr>
      <vt:lpstr>The Food Pyramid</vt:lpstr>
      <vt:lpstr>The Food Pyramid</vt:lpstr>
      <vt:lpstr>The Food Pyramid</vt:lpstr>
      <vt:lpstr>The Food Pyramid</vt:lpstr>
      <vt:lpstr>The Digestive System</vt:lpstr>
      <vt:lpstr>The Mouth</vt:lpstr>
      <vt:lpstr>The Esophagus</vt:lpstr>
      <vt:lpstr>The Stomach</vt:lpstr>
      <vt:lpstr>Concept Check</vt:lpstr>
      <vt:lpstr>Concept Check</vt:lpstr>
      <vt:lpstr>The Small Intestine</vt:lpstr>
      <vt:lpstr>Villi and the Small intestine</vt:lpstr>
      <vt:lpstr>The Large Intestine</vt:lpstr>
      <vt:lpstr>Connecting Backwards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 Mesiouris</dc:creator>
  <cp:lastModifiedBy>Teo Mesiouris</cp:lastModifiedBy>
  <cp:revision>429</cp:revision>
  <dcterms:created xsi:type="dcterms:W3CDTF">2013-11-27T15:32:32Z</dcterms:created>
  <dcterms:modified xsi:type="dcterms:W3CDTF">2016-02-29T23:17:53Z</dcterms:modified>
</cp:coreProperties>
</file>