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39" r:id="rId3"/>
    <p:sldId id="360" r:id="rId4"/>
    <p:sldId id="361" r:id="rId5"/>
    <p:sldId id="342" r:id="rId6"/>
    <p:sldId id="345" r:id="rId7"/>
    <p:sldId id="343" r:id="rId8"/>
    <p:sldId id="344" r:id="rId9"/>
    <p:sldId id="347" r:id="rId10"/>
    <p:sldId id="348" r:id="rId11"/>
    <p:sldId id="349" r:id="rId12"/>
    <p:sldId id="350" r:id="rId13"/>
    <p:sldId id="362" r:id="rId14"/>
    <p:sldId id="363" r:id="rId15"/>
    <p:sldId id="337" r:id="rId16"/>
    <p:sldId id="364" r:id="rId17"/>
    <p:sldId id="352" r:id="rId18"/>
    <p:sldId id="353" r:id="rId19"/>
    <p:sldId id="376" r:id="rId20"/>
    <p:sldId id="370" r:id="rId21"/>
    <p:sldId id="371" r:id="rId22"/>
    <p:sldId id="359" r:id="rId23"/>
    <p:sldId id="372" r:id="rId24"/>
    <p:sldId id="377" r:id="rId25"/>
    <p:sldId id="378" r:id="rId26"/>
    <p:sldId id="379" r:id="rId27"/>
    <p:sldId id="354" r:id="rId28"/>
    <p:sldId id="355" r:id="rId29"/>
    <p:sldId id="365" r:id="rId30"/>
    <p:sldId id="357" r:id="rId31"/>
    <p:sldId id="366" r:id="rId32"/>
    <p:sldId id="358" r:id="rId33"/>
    <p:sldId id="367" r:id="rId34"/>
    <p:sldId id="368" r:id="rId35"/>
    <p:sldId id="36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58" d="100"/>
          <a:sy n="58" d="100"/>
        </p:scale>
        <p:origin x="8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33259-0707-46EC-B8C5-4D8DEE08FE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3E9DD-2E5A-48E3-8A08-84182FDEF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9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01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5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2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18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1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7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2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5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6E938D-EF1A-4803-9BCC-FE5FDD82DABC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7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8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6E938D-EF1A-4803-9BCC-FE5FDD82DABC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5A7E132-889E-4055-8E72-18315C371B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8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9555"/>
            <a:ext cx="12192000" cy="3566160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Phases of Matter and Energy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766171"/>
            <a:ext cx="10058400" cy="1143000"/>
          </a:xfrm>
        </p:spPr>
        <p:txBody>
          <a:bodyPr/>
          <a:lstStyle/>
          <a:p>
            <a:r>
              <a:rPr lang="en-US" dirty="0"/>
              <a:t>Mr. Mesiouris</a:t>
            </a:r>
          </a:p>
        </p:txBody>
      </p:sp>
    </p:spTree>
    <p:extLst>
      <p:ext uri="{BB962C8B-B14F-4D97-AF65-F5344CB8AC3E}">
        <p14:creationId xmlns:p14="http://schemas.microsoft.com/office/powerpoint/2010/main" val="363290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between phases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it back now y’all</a:t>
            </a:r>
          </a:p>
          <a:p>
            <a:endParaRPr lang="en-US" dirty="0"/>
          </a:p>
          <a:p>
            <a:r>
              <a:rPr lang="en-US" dirty="0"/>
              <a:t>Going from a gas to a liquid is called condensation</a:t>
            </a:r>
          </a:p>
          <a:p>
            <a:endParaRPr lang="en-US" dirty="0"/>
          </a:p>
          <a:p>
            <a:r>
              <a:rPr lang="en-US" dirty="0"/>
              <a:t>The particles in the gas come closer together, gaining a definite volume and taking the shape of the container that holds them</a:t>
            </a:r>
          </a:p>
          <a:p>
            <a:endParaRPr lang="en-US" dirty="0"/>
          </a:p>
          <a:p>
            <a:r>
              <a:rPr lang="en-US" dirty="0"/>
              <a:t>Endothermic process or exothermic process?</a:t>
            </a:r>
          </a:p>
        </p:txBody>
      </p:sp>
    </p:spTree>
    <p:extLst>
      <p:ext uri="{BB962C8B-B14F-4D97-AF65-F5344CB8AC3E}">
        <p14:creationId xmlns:p14="http://schemas.microsoft.com/office/powerpoint/2010/main" val="1250493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between phases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Going from a liquid to a solid is called freezing or fusion</a:t>
            </a:r>
          </a:p>
          <a:p>
            <a:endParaRPr lang="en-US" dirty="0"/>
          </a:p>
          <a:p>
            <a:r>
              <a:rPr lang="en-US" dirty="0"/>
              <a:t>The particles in the liquid come closer and closer together, joining together in a structured way, becoming a solid with definite shape and volume.</a:t>
            </a:r>
          </a:p>
          <a:p>
            <a:endParaRPr lang="en-US" dirty="0"/>
          </a:p>
          <a:p>
            <a:r>
              <a:rPr lang="en-US" dirty="0"/>
              <a:t>Endothermic process or exothermic process?</a:t>
            </a:r>
          </a:p>
        </p:txBody>
      </p:sp>
    </p:spTree>
    <p:extLst>
      <p:ext uri="{BB962C8B-B14F-4D97-AF65-F5344CB8AC3E}">
        <p14:creationId xmlns:p14="http://schemas.microsoft.com/office/powerpoint/2010/main" val="91614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between phases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84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hops this time</a:t>
            </a:r>
          </a:p>
          <a:p>
            <a:endParaRPr lang="en-US" dirty="0"/>
          </a:p>
          <a:p>
            <a:r>
              <a:rPr lang="en-US" dirty="0"/>
              <a:t>Sometimes a solid will skip the liquid phase and become a gas. This is called sublimation. </a:t>
            </a:r>
          </a:p>
          <a:p>
            <a:endParaRPr lang="en-US" sz="1200" dirty="0"/>
          </a:p>
          <a:p>
            <a:r>
              <a:rPr lang="en-US" dirty="0"/>
              <a:t>Endothermic process or exothermic process?</a:t>
            </a:r>
          </a:p>
          <a:p>
            <a:endParaRPr lang="en-US" dirty="0"/>
          </a:p>
          <a:p>
            <a:r>
              <a:rPr lang="en-US" dirty="0"/>
              <a:t>A gas can sometimes skip liquid and become a solid, this is called deposition.</a:t>
            </a:r>
          </a:p>
          <a:p>
            <a:endParaRPr lang="en-US" sz="1200" dirty="0"/>
          </a:p>
          <a:p>
            <a:r>
              <a:rPr lang="en-US" dirty="0"/>
              <a:t>Endothermic process or exothermic process?</a:t>
            </a:r>
          </a:p>
        </p:txBody>
      </p:sp>
    </p:spTree>
    <p:extLst>
      <p:ext uri="{BB962C8B-B14F-4D97-AF65-F5344CB8AC3E}">
        <p14:creationId xmlns:p14="http://schemas.microsoft.com/office/powerpoint/2010/main" val="427618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Which change results in a release of energy?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22103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676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(s)</a:t>
            </a:r>
            <a:r>
              <a:rPr lang="en-US" sz="2800" dirty="0">
                <a:sym typeface="Wingdings" panose="05000000000000000000" pitchFamily="2" charset="2"/>
              </a:rPr>
              <a:t>H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O</a:t>
            </a:r>
            <a:r>
              <a:rPr lang="en-US" sz="2800" baseline="-25000" dirty="0">
                <a:sym typeface="Wingdings" panose="05000000000000000000" pitchFamily="2" charset="2"/>
              </a:rPr>
              <a:t>(g)</a:t>
            </a:r>
            <a:r>
              <a:rPr lang="en-US" sz="2800" dirty="0">
                <a:sym typeface="Wingdings" panose="05000000000000000000" pitchFamily="2" charset="2"/>
              </a:rPr>
              <a:t>	CO</a:t>
            </a:r>
            <a:r>
              <a:rPr lang="en-US" sz="2800" baseline="-25000" dirty="0">
                <a:sym typeface="Wingdings" panose="05000000000000000000" pitchFamily="2" charset="2"/>
              </a:rPr>
              <a:t>2(s)</a:t>
            </a:r>
            <a:r>
              <a:rPr lang="en-US" sz="2800" dirty="0">
                <a:sym typeface="Wingdings" panose="05000000000000000000" pitchFamily="2" charset="2"/>
              </a:rPr>
              <a:t>CO</a:t>
            </a:r>
            <a:r>
              <a:rPr lang="en-US" sz="2800" baseline="-25000" dirty="0">
                <a:sym typeface="Wingdings" panose="05000000000000000000" pitchFamily="2" charset="2"/>
              </a:rPr>
              <a:t>2(l)</a:t>
            </a:r>
            <a:r>
              <a:rPr lang="en-US" sz="2800" dirty="0">
                <a:sym typeface="Wingdings" panose="05000000000000000000" pitchFamily="2" charset="2"/>
              </a:rPr>
              <a:t>	H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S</a:t>
            </a:r>
            <a:r>
              <a:rPr lang="en-US" sz="2800" baseline="-25000" dirty="0">
                <a:sym typeface="Wingdings" panose="05000000000000000000" pitchFamily="2" charset="2"/>
              </a:rPr>
              <a:t>(g)</a:t>
            </a:r>
            <a:r>
              <a:rPr lang="en-US" sz="2800" dirty="0">
                <a:sym typeface="Wingdings" panose="05000000000000000000" pitchFamily="2" charset="2"/>
              </a:rPr>
              <a:t>H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S</a:t>
            </a:r>
            <a:r>
              <a:rPr lang="en-US" sz="2800" baseline="-25000" dirty="0">
                <a:sym typeface="Wingdings" panose="05000000000000000000" pitchFamily="2" charset="2"/>
              </a:rPr>
              <a:t>(l)	 </a:t>
            </a:r>
            <a:r>
              <a:rPr lang="en-US" sz="2800" dirty="0">
                <a:sym typeface="Wingdings" panose="05000000000000000000" pitchFamily="2" charset="2"/>
              </a:rPr>
              <a:t>	    NH</a:t>
            </a:r>
            <a:r>
              <a:rPr lang="en-US" sz="2800" baseline="-25000" dirty="0">
                <a:sym typeface="Wingdings" panose="05000000000000000000" pitchFamily="2" charset="2"/>
              </a:rPr>
              <a:t>3(l)</a:t>
            </a:r>
            <a:r>
              <a:rPr lang="en-US" sz="2800" dirty="0">
                <a:sym typeface="Wingdings" panose="05000000000000000000" pitchFamily="2" charset="2"/>
              </a:rPr>
              <a:t>NH</a:t>
            </a:r>
            <a:r>
              <a:rPr lang="en-US" sz="2800" baseline="-25000" dirty="0">
                <a:sym typeface="Wingdings" panose="05000000000000000000" pitchFamily="2" charset="2"/>
              </a:rPr>
              <a:t>3(g)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7253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Which change results in a release of energy?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22103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676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(s)</a:t>
            </a:r>
            <a:r>
              <a:rPr lang="en-US" sz="2800" dirty="0">
                <a:sym typeface="Wingdings" panose="05000000000000000000" pitchFamily="2" charset="2"/>
              </a:rPr>
              <a:t>H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O</a:t>
            </a:r>
            <a:r>
              <a:rPr lang="en-US" sz="2800" baseline="-25000" dirty="0">
                <a:sym typeface="Wingdings" panose="05000000000000000000" pitchFamily="2" charset="2"/>
              </a:rPr>
              <a:t>(g)</a:t>
            </a:r>
            <a:r>
              <a:rPr lang="en-US" sz="2800" dirty="0">
                <a:sym typeface="Wingdings" panose="05000000000000000000" pitchFamily="2" charset="2"/>
              </a:rPr>
              <a:t>	CO</a:t>
            </a:r>
            <a:r>
              <a:rPr lang="en-US" sz="2800" baseline="-25000" dirty="0">
                <a:sym typeface="Wingdings" panose="05000000000000000000" pitchFamily="2" charset="2"/>
              </a:rPr>
              <a:t>2(s)</a:t>
            </a:r>
            <a:r>
              <a:rPr lang="en-US" sz="2800" dirty="0">
                <a:sym typeface="Wingdings" panose="05000000000000000000" pitchFamily="2" charset="2"/>
              </a:rPr>
              <a:t>CO</a:t>
            </a:r>
            <a:r>
              <a:rPr lang="en-US" sz="2800" baseline="-25000" dirty="0">
                <a:sym typeface="Wingdings" panose="05000000000000000000" pitchFamily="2" charset="2"/>
              </a:rPr>
              <a:t>2(l)</a:t>
            </a:r>
            <a:r>
              <a:rPr lang="en-US" sz="2800" dirty="0">
                <a:sym typeface="Wingdings" panose="05000000000000000000" pitchFamily="2" charset="2"/>
              </a:rPr>
              <a:t>	H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S</a:t>
            </a:r>
            <a:r>
              <a:rPr lang="en-US" sz="2800" baseline="-25000" dirty="0">
                <a:sym typeface="Wingdings" panose="05000000000000000000" pitchFamily="2" charset="2"/>
              </a:rPr>
              <a:t>(g)</a:t>
            </a:r>
            <a:r>
              <a:rPr lang="en-US" sz="2800" dirty="0">
                <a:sym typeface="Wingdings" panose="05000000000000000000" pitchFamily="2" charset="2"/>
              </a:rPr>
              <a:t>H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S</a:t>
            </a:r>
            <a:r>
              <a:rPr lang="en-US" sz="2800" baseline="-25000" dirty="0">
                <a:sym typeface="Wingdings" panose="05000000000000000000" pitchFamily="2" charset="2"/>
              </a:rPr>
              <a:t>(l)	 </a:t>
            </a:r>
            <a:r>
              <a:rPr lang="en-US" sz="2800" dirty="0">
                <a:sym typeface="Wingdings" panose="05000000000000000000" pitchFamily="2" charset="2"/>
              </a:rPr>
              <a:t>	    NH</a:t>
            </a:r>
            <a:r>
              <a:rPr lang="en-US" sz="2800" baseline="-25000" dirty="0">
                <a:sym typeface="Wingdings" panose="05000000000000000000" pitchFamily="2" charset="2"/>
              </a:rPr>
              <a:t>3(l)</a:t>
            </a:r>
            <a:r>
              <a:rPr lang="en-US" sz="2800" dirty="0">
                <a:sym typeface="Wingdings" panose="05000000000000000000" pitchFamily="2" charset="2"/>
              </a:rPr>
              <a:t>NH</a:t>
            </a:r>
            <a:r>
              <a:rPr lang="en-US" sz="2800" baseline="-25000" dirty="0">
                <a:sym typeface="Wingdings" panose="05000000000000000000" pitchFamily="2" charset="2"/>
              </a:rPr>
              <a:t>3(g)</a:t>
            </a:r>
            <a:endParaRPr lang="en-US" sz="2800" baseline="-25000" dirty="0"/>
          </a:p>
        </p:txBody>
      </p:sp>
      <p:sp>
        <p:nvSpPr>
          <p:cNvPr id="13" name="Oval 12"/>
          <p:cNvSpPr/>
          <p:nvPr/>
        </p:nvSpPr>
        <p:spPr>
          <a:xfrm>
            <a:off x="6049822" y="416783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3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Concept Check</a:t>
            </a:r>
          </a:p>
        </p:txBody>
      </p:sp>
      <p:pic>
        <p:nvPicPr>
          <p:cNvPr id="5122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" y="232752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substance with low potential energy has _______ kinetic energy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3349" y="5041338"/>
            <a:ext cx="124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High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2310" y="5027597"/>
            <a:ext cx="159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2737563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Concept Check</a:t>
            </a:r>
          </a:p>
        </p:txBody>
      </p:sp>
      <p:pic>
        <p:nvPicPr>
          <p:cNvPr id="5122" name="Picture 2" descr="http://www.clker.com/cliparts/4/9/5/1/1195422024781490459liftarn_Sign_language_S_fis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0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lker.com/cliparts/3/0/7/3/1197096732794508954johnny_automatic_hand_-_palm_facing_ou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310" y="3235777"/>
            <a:ext cx="1019371" cy="1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" y="232752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substance with low potential energy has _______ kinetic energy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3349" y="5041338"/>
            <a:ext cx="124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High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2310" y="5027597"/>
            <a:ext cx="159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Low</a:t>
            </a:r>
          </a:p>
        </p:txBody>
      </p:sp>
      <p:sp>
        <p:nvSpPr>
          <p:cNvPr id="8" name="Oval 7"/>
          <p:cNvSpPr/>
          <p:nvPr/>
        </p:nvSpPr>
        <p:spPr>
          <a:xfrm>
            <a:off x="1381760" y="2997201"/>
            <a:ext cx="2994346" cy="2836682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54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4415"/>
            <a:ext cx="10058400" cy="748532"/>
          </a:xfrm>
        </p:spPr>
        <p:txBody>
          <a:bodyPr/>
          <a:lstStyle/>
          <a:p>
            <a:r>
              <a:rPr lang="en-US" dirty="0"/>
              <a:t>Heating / Cooling Curves</a:t>
            </a:r>
          </a:p>
        </p:txBody>
      </p:sp>
      <p:pic>
        <p:nvPicPr>
          <p:cNvPr id="1026" name="Picture 2" descr="http://www.kentchemistry.com/images/links/matter/aim10.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3" y="871442"/>
            <a:ext cx="10419354" cy="59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5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Curve Calculations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Q = m C </a:t>
            </a:r>
            <a:r>
              <a:rPr lang="el-GR" sz="3600" dirty="0"/>
              <a:t>Δ</a:t>
            </a:r>
            <a:r>
              <a:rPr lang="en-US" sz="3600" dirty="0"/>
              <a:t>T     </a:t>
            </a:r>
            <a:r>
              <a:rPr lang="en-US" dirty="0"/>
              <a:t>Used for calculating heat needed to increase the 					temperature of a substance (slants)</a:t>
            </a:r>
            <a:endParaRPr lang="en-US" baseline="-25000" dirty="0"/>
          </a:p>
          <a:p>
            <a:endParaRPr lang="en-US" dirty="0"/>
          </a:p>
          <a:p>
            <a:r>
              <a:rPr lang="en-US" sz="3600" dirty="0"/>
              <a:t>Q = m </a:t>
            </a:r>
            <a:r>
              <a:rPr lang="en-US" sz="3600" dirty="0" err="1"/>
              <a:t>H</a:t>
            </a:r>
            <a:r>
              <a:rPr lang="en-US" sz="3600" baseline="-25000" dirty="0" err="1"/>
              <a:t>f</a:t>
            </a:r>
            <a:r>
              <a:rPr lang="en-US" sz="3600" baseline="-25000" dirty="0"/>
              <a:t> </a:t>
            </a:r>
            <a:r>
              <a:rPr lang="en-US" sz="3600" dirty="0"/>
              <a:t>      </a:t>
            </a:r>
            <a:r>
              <a:rPr lang="en-US" dirty="0"/>
              <a:t>Used for calculating heat needed to go from solid to liquid 			         (first plateau)</a:t>
            </a:r>
            <a:endParaRPr lang="en-US" baseline="-25000" dirty="0"/>
          </a:p>
          <a:p>
            <a:endParaRPr lang="en-US" dirty="0"/>
          </a:p>
          <a:p>
            <a:r>
              <a:rPr lang="en-US" sz="3600" dirty="0"/>
              <a:t>Q = m </a:t>
            </a:r>
            <a:r>
              <a:rPr lang="en-US" sz="3600" dirty="0" err="1"/>
              <a:t>H</a:t>
            </a:r>
            <a:r>
              <a:rPr lang="en-US" sz="3600" baseline="-25000" dirty="0" err="1"/>
              <a:t>v</a:t>
            </a:r>
            <a:r>
              <a:rPr lang="en-US" sz="3600" baseline="-25000" dirty="0"/>
              <a:t>        </a:t>
            </a:r>
            <a:r>
              <a:rPr lang="en-US" dirty="0"/>
              <a:t>Used for calculating heat needed to go from liquid to gas 			        (second plateau)</a:t>
            </a:r>
            <a:endParaRPr lang="en-US" baseline="-25000" dirty="0"/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054153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B754B5-DF41-4F6D-9067-C888A913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469" y="0"/>
            <a:ext cx="5212531" cy="2993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9D229E-5E58-4C6A-8799-172B7B38485D}"/>
              </a:ext>
            </a:extLst>
          </p:cNvPr>
          <p:cNvSpPr txBox="1"/>
          <p:nvPr/>
        </p:nvSpPr>
        <p:spPr>
          <a:xfrm>
            <a:off x="524539" y="255181"/>
            <a:ext cx="5571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much energy is needed to increase the temperature of 50 g of water by 30 </a:t>
            </a:r>
            <a:r>
              <a:rPr lang="en-US" sz="2400" baseline="30000" dirty="0" err="1"/>
              <a:t>o</a:t>
            </a:r>
            <a:r>
              <a:rPr lang="en-US" sz="2400" dirty="0" err="1"/>
              <a:t>C</a:t>
            </a:r>
            <a:r>
              <a:rPr lang="en-US" sz="2400" dirty="0"/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0C0B9-FCE5-481E-B518-5E329B6247AC}"/>
              </a:ext>
            </a:extLst>
          </p:cNvPr>
          <p:cNvSpPr txBox="1"/>
          <p:nvPr/>
        </p:nvSpPr>
        <p:spPr>
          <a:xfrm>
            <a:off x="322519" y="3429000"/>
            <a:ext cx="5571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much energy is needed to melt 400 g of copper if the heat of fusion is 0.5 J/g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63BE0B-4F9B-4CDA-A27E-1BC9100ADA10}"/>
              </a:ext>
            </a:extLst>
          </p:cNvPr>
          <p:cNvSpPr txBox="1"/>
          <p:nvPr/>
        </p:nvSpPr>
        <p:spPr>
          <a:xfrm>
            <a:off x="6620539" y="3429000"/>
            <a:ext cx="5571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much energy is needed to change the temperature of 50 g of iron from 10 to 80 </a:t>
            </a:r>
            <a:r>
              <a:rPr lang="en-US" sz="2400" baseline="30000" dirty="0" err="1"/>
              <a:t>o</a:t>
            </a:r>
            <a:r>
              <a:rPr lang="en-US" sz="2400" dirty="0" err="1"/>
              <a:t>C</a:t>
            </a:r>
            <a:r>
              <a:rPr lang="en-US" sz="2400" dirty="0"/>
              <a:t> ? (the specific heat of iron is 2 J/</a:t>
            </a:r>
            <a:r>
              <a:rPr lang="en-US" sz="2400" dirty="0" err="1"/>
              <a:t>g</a:t>
            </a:r>
            <a:r>
              <a:rPr lang="en-US" sz="2400" baseline="30000" dirty="0" err="1"/>
              <a:t>o</a:t>
            </a:r>
            <a:r>
              <a:rPr lang="en-US" sz="2400" dirty="0" err="1"/>
              <a:t>C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313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25" y="285175"/>
            <a:ext cx="2305139" cy="1450757"/>
          </a:xfrm>
        </p:spPr>
        <p:txBody>
          <a:bodyPr/>
          <a:lstStyle/>
          <a:p>
            <a:pPr algn="ctr"/>
            <a:r>
              <a:rPr lang="en-US" dirty="0"/>
              <a:t>Solids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25" y="1736884"/>
            <a:ext cx="2305139" cy="4023360"/>
          </a:xfrm>
        </p:spPr>
        <p:txBody>
          <a:bodyPr/>
          <a:lstStyle/>
          <a:p>
            <a:pPr marL="201168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/>
              <a:t>Definite volume</a:t>
            </a:r>
          </a:p>
          <a:p>
            <a:pPr marL="201168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00" dirty="0"/>
          </a:p>
          <a:p>
            <a:pPr marL="201168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/>
              <a:t>Definite shape</a:t>
            </a:r>
          </a:p>
          <a:p>
            <a:pPr marL="201168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00" dirty="0"/>
          </a:p>
          <a:p>
            <a:pPr marL="201168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/>
              <a:t>Particles are fixed in their place, and only vibrate slightly</a:t>
            </a:r>
          </a:p>
        </p:txBody>
      </p:sp>
      <p:pic>
        <p:nvPicPr>
          <p:cNvPr id="1026" name="Picture 2" descr="http://wps.prenhall.com/wps/media/objects/602/616516/Media_Assets/Chapter10/Text_Images/FG10_01a-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3" t="9273" r="3869" b="28885"/>
          <a:stretch/>
        </p:blipFill>
        <p:spPr bwMode="auto">
          <a:xfrm>
            <a:off x="241686" y="4196751"/>
            <a:ext cx="2682815" cy="264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6070F86-F438-445A-A057-E35C1A76081D}"/>
              </a:ext>
            </a:extLst>
          </p:cNvPr>
          <p:cNvSpPr txBox="1">
            <a:spLocks/>
          </p:cNvSpPr>
          <p:nvPr/>
        </p:nvSpPr>
        <p:spPr>
          <a:xfrm>
            <a:off x="4774873" y="285175"/>
            <a:ext cx="219881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Liquids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FAA43F-C015-4206-8212-6698BA3C0CFD}"/>
              </a:ext>
            </a:extLst>
          </p:cNvPr>
          <p:cNvSpPr txBox="1">
            <a:spLocks/>
          </p:cNvSpPr>
          <p:nvPr/>
        </p:nvSpPr>
        <p:spPr>
          <a:xfrm>
            <a:off x="9012163" y="285175"/>
            <a:ext cx="1911734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Gases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48FF2D-3D64-4B12-AE8F-72294B0E6852}"/>
              </a:ext>
            </a:extLst>
          </p:cNvPr>
          <p:cNvSpPr txBox="1">
            <a:spLocks/>
          </p:cNvSpPr>
          <p:nvPr/>
        </p:nvSpPr>
        <p:spPr>
          <a:xfrm>
            <a:off x="3699715" y="1758149"/>
            <a:ext cx="4349131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dirty="0"/>
              <a:t>Definite volume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lang="en-US" sz="1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dirty="0"/>
              <a:t>No definite shape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lang="en-US" sz="1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dirty="0"/>
              <a:t>Liquids take the shape of the container that they are in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lang="en-US" sz="1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dirty="0"/>
              <a:t>The particles move freely past each other, they have no regular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dirty="0"/>
              <a:t>pattern or arrangement</a:t>
            </a:r>
          </a:p>
        </p:txBody>
      </p:sp>
      <p:pic>
        <p:nvPicPr>
          <p:cNvPr id="8" name="Picture 2" descr="http://wps.prenhall.com/wps/media/objects/602/616516/Media_Assets/Chapter10/Text_Images/FG10_01a-c.JPG">
            <a:extLst>
              <a:ext uri="{FF2B5EF4-FFF2-40B4-BE49-F238E27FC236}">
                <a16:creationId xmlns:a16="http://schemas.microsoft.com/office/drawing/2014/main" id="{3263E104-712B-4687-88E4-49DA299B3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2" t="9474" r="37093" b="28887"/>
          <a:stretch/>
        </p:blipFill>
        <p:spPr bwMode="auto">
          <a:xfrm>
            <a:off x="4101642" y="4165266"/>
            <a:ext cx="2682815" cy="267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17366D-6FB1-48A7-8085-8E0A593A6EE8}"/>
              </a:ext>
            </a:extLst>
          </p:cNvPr>
          <p:cNvSpPr txBox="1">
            <a:spLocks/>
          </p:cNvSpPr>
          <p:nvPr/>
        </p:nvSpPr>
        <p:spPr>
          <a:xfrm>
            <a:off x="8186388" y="1740661"/>
            <a:ext cx="384966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000" dirty="0"/>
              <a:t>No definite shape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endParaRPr lang="en-US" sz="100" dirty="0"/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000" dirty="0"/>
              <a:t>No definite volume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endParaRPr lang="en-US" sz="100" dirty="0"/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000" dirty="0"/>
              <a:t>Gases fill the containers that they are in entirely, from wall to wall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endParaRPr lang="en-US" sz="100" dirty="0"/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000" dirty="0"/>
              <a:t>The particles move in straight lines until they collide with another particle or a wall</a:t>
            </a:r>
          </a:p>
        </p:txBody>
      </p:sp>
      <p:pic>
        <p:nvPicPr>
          <p:cNvPr id="10" name="Picture 2" descr="http://wps.prenhall.com/wps/media/objects/602/616516/Media_Assets/Chapter10/Text_Images/FG10_01a-c.JPG">
            <a:extLst>
              <a:ext uri="{FF2B5EF4-FFF2-40B4-BE49-F238E27FC236}">
                <a16:creationId xmlns:a16="http://schemas.microsoft.com/office/drawing/2014/main" id="{3CA1C839-2C03-4657-AA4C-393AD62EE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9676" r="69790" b="29087"/>
          <a:stretch/>
        </p:blipFill>
        <p:spPr bwMode="auto">
          <a:xfrm>
            <a:off x="8652501" y="4191033"/>
            <a:ext cx="2631057" cy="262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68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heat of fusion of a substance is the energy measured during a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22103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676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phase change	       temp change 	      chemical change         pressure change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570976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heat of fusion of a substance is the energy measured during a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22103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676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phase change	       temp change 	      chemical change         pressure change</a:t>
            </a:r>
            <a:endParaRPr lang="en-US" sz="2800" baseline="-25000" dirty="0"/>
          </a:p>
        </p:txBody>
      </p:sp>
      <p:sp>
        <p:nvSpPr>
          <p:cNvPr id="13" name="Oval 12"/>
          <p:cNvSpPr/>
          <p:nvPr/>
        </p:nvSpPr>
        <p:spPr>
          <a:xfrm>
            <a:off x="237063" y="416783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17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0"/>
          <a:stretch/>
        </p:blipFill>
        <p:spPr>
          <a:xfrm>
            <a:off x="5557520" y="71257"/>
            <a:ext cx="6634480" cy="6170707"/>
          </a:xfrm>
        </p:spPr>
      </p:pic>
      <p:sp>
        <p:nvSpPr>
          <p:cNvPr id="7" name="TextBox 6"/>
          <p:cNvSpPr txBox="1"/>
          <p:nvPr/>
        </p:nvSpPr>
        <p:spPr>
          <a:xfrm>
            <a:off x="264160" y="1798320"/>
            <a:ext cx="5222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Liquids are constantly evaporating, slowly becoming gases (also vice versa, we’ll get there)</a:t>
            </a:r>
          </a:p>
          <a:p>
            <a:endParaRPr lang="en-US" sz="2400" dirty="0"/>
          </a:p>
          <a:p>
            <a:r>
              <a:rPr lang="en-US" sz="2400" dirty="0"/>
              <a:t>As these liquids become gas, the gas exerts pressure on the sides of the container (and the air above the surface of the liquid)</a:t>
            </a:r>
          </a:p>
          <a:p>
            <a:endParaRPr lang="en-US" sz="2400" dirty="0"/>
          </a:p>
          <a:p>
            <a:r>
              <a:rPr lang="en-US" sz="2400" dirty="0"/>
              <a:t>The boiling point of the liquid is when the vapor pressure = atmospheric pressure</a:t>
            </a:r>
          </a:p>
        </p:txBody>
      </p:sp>
    </p:spTree>
    <p:extLst>
      <p:ext uri="{BB962C8B-B14F-4D97-AF65-F5344CB8AC3E}">
        <p14:creationId xmlns:p14="http://schemas.microsoft.com/office/powerpoint/2010/main" val="376955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197194" cy="1450757"/>
          </a:xfrm>
        </p:spPr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8287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283" y="338287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2141" y="338287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21486"/>
            <a:ext cx="5316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If the pressure on the surface of </a:t>
            </a:r>
            <a:r>
              <a:rPr lang="en-US" sz="2800" dirty="0" err="1"/>
              <a:t>propanone</a:t>
            </a:r>
            <a:r>
              <a:rPr lang="en-US" sz="2800" dirty="0"/>
              <a:t> in the liquid state is 90 </a:t>
            </a:r>
            <a:r>
              <a:rPr lang="en-US" sz="2800" dirty="0" err="1"/>
              <a:t>kPa</a:t>
            </a:r>
            <a:r>
              <a:rPr lang="en-US" sz="2800" dirty="0"/>
              <a:t>, the liquid will boil at about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52569" y="3366450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4946" y="4748973"/>
            <a:ext cx="5890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0</a:t>
            </a:r>
            <a:r>
              <a:rPr lang="en-US" sz="2800" baseline="30000" dirty="0"/>
              <a:t>o</a:t>
            </a:r>
            <a:r>
              <a:rPr lang="en-US" sz="2800" dirty="0"/>
              <a:t>C	       55</a:t>
            </a:r>
            <a:r>
              <a:rPr lang="en-US" sz="2800" baseline="30000" dirty="0"/>
              <a:t>o</a:t>
            </a:r>
            <a:r>
              <a:rPr lang="en-US" sz="2800" dirty="0"/>
              <a:t>C         80</a:t>
            </a:r>
            <a:r>
              <a:rPr lang="en-US" sz="2800" baseline="30000" dirty="0"/>
              <a:t>o</a:t>
            </a:r>
            <a:r>
              <a:rPr lang="en-US" sz="2800" dirty="0"/>
              <a:t>C         100</a:t>
            </a:r>
            <a:r>
              <a:rPr lang="en-US" sz="2800" baseline="30000" dirty="0"/>
              <a:t>o</a:t>
            </a:r>
            <a:r>
              <a:rPr lang="en-US" sz="2800" dirty="0"/>
              <a:t>C</a:t>
            </a:r>
            <a:endParaRPr lang="en-US" sz="2800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329C9-1A4F-4F7D-A46C-B01D5163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856" y="0"/>
            <a:ext cx="6633023" cy="61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15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197194" cy="1450757"/>
          </a:xfrm>
        </p:spPr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8287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283" y="338287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2141" y="338287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21486"/>
            <a:ext cx="5316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If the pressure on the surface of </a:t>
            </a:r>
            <a:r>
              <a:rPr lang="en-US" sz="2800" dirty="0" err="1"/>
              <a:t>propanone</a:t>
            </a:r>
            <a:r>
              <a:rPr lang="en-US" sz="2800" dirty="0"/>
              <a:t> in the liquid state is 90 </a:t>
            </a:r>
            <a:r>
              <a:rPr lang="en-US" sz="2800" dirty="0" err="1"/>
              <a:t>kPa</a:t>
            </a:r>
            <a:r>
              <a:rPr lang="en-US" sz="2800" dirty="0"/>
              <a:t>, the liquid will boil at about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52569" y="3366450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4946" y="4748973"/>
            <a:ext cx="5890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0</a:t>
            </a:r>
            <a:r>
              <a:rPr lang="en-US" sz="2800" baseline="30000" dirty="0"/>
              <a:t>o</a:t>
            </a:r>
            <a:r>
              <a:rPr lang="en-US" sz="2800" dirty="0"/>
              <a:t>C	       55</a:t>
            </a:r>
            <a:r>
              <a:rPr lang="en-US" sz="2800" baseline="30000" dirty="0"/>
              <a:t>o</a:t>
            </a:r>
            <a:r>
              <a:rPr lang="en-US" sz="2800" dirty="0"/>
              <a:t>C         80</a:t>
            </a:r>
            <a:r>
              <a:rPr lang="en-US" sz="2800" baseline="30000" dirty="0"/>
              <a:t>o</a:t>
            </a:r>
            <a:r>
              <a:rPr lang="en-US" sz="2800" dirty="0"/>
              <a:t>C         100</a:t>
            </a:r>
            <a:r>
              <a:rPr lang="en-US" sz="2800" baseline="30000" dirty="0"/>
              <a:t>o</a:t>
            </a:r>
            <a:r>
              <a:rPr lang="en-US" sz="2800" dirty="0"/>
              <a:t>C</a:t>
            </a:r>
            <a:endParaRPr lang="en-US" sz="2800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329C9-1A4F-4F7D-A46C-B01D5163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856" y="0"/>
            <a:ext cx="6633023" cy="616968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BF13A7-14A4-40B5-A796-0F5C68F78513}"/>
              </a:ext>
            </a:extLst>
          </p:cNvPr>
          <p:cNvSpPr/>
          <p:nvPr/>
        </p:nvSpPr>
        <p:spPr>
          <a:xfrm>
            <a:off x="973806" y="3450480"/>
            <a:ext cx="1679452" cy="1843193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58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197194" cy="1450757"/>
          </a:xfrm>
        </p:spPr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8287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283" y="338287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2141" y="338287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21486"/>
            <a:ext cx="5316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Water will boil at a temperature of 70</a:t>
            </a:r>
            <a:r>
              <a:rPr lang="en-US" sz="2800" baseline="30000" dirty="0"/>
              <a:t>o</a:t>
            </a:r>
            <a:r>
              <a:rPr lang="en-US" sz="2800" dirty="0"/>
              <a:t>C when the pressure on its surface is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52569" y="3366450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329C9-1A4F-4F7D-A46C-B01D5163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856" y="0"/>
            <a:ext cx="6633023" cy="61696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106ADA-A595-42A5-AA3F-156501D43C4D}"/>
              </a:ext>
            </a:extLst>
          </p:cNvPr>
          <p:cNvSpPr txBox="1"/>
          <p:nvPr/>
        </p:nvSpPr>
        <p:spPr>
          <a:xfrm>
            <a:off x="0" y="4673961"/>
            <a:ext cx="558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121 kPa    91 kPa    31 kPa     61 kPa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979903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197194" cy="1450757"/>
          </a:xfrm>
        </p:spPr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8287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283" y="338287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2141" y="338287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21486"/>
            <a:ext cx="5316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Water will boil at a temperature of 70</a:t>
            </a:r>
            <a:r>
              <a:rPr lang="en-US" sz="2800" baseline="30000" dirty="0"/>
              <a:t>o</a:t>
            </a:r>
            <a:r>
              <a:rPr lang="en-US" sz="2800" dirty="0"/>
              <a:t>C when the pressure on its surface is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52569" y="3366450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329C9-1A4F-4F7D-A46C-B01D5163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856" y="0"/>
            <a:ext cx="6633023" cy="616968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BF13A7-14A4-40B5-A796-0F5C68F78513}"/>
              </a:ext>
            </a:extLst>
          </p:cNvPr>
          <p:cNvSpPr/>
          <p:nvPr/>
        </p:nvSpPr>
        <p:spPr>
          <a:xfrm>
            <a:off x="2408835" y="3536483"/>
            <a:ext cx="1679452" cy="1843193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06ADA-A595-42A5-AA3F-156501D43C4D}"/>
              </a:ext>
            </a:extLst>
          </p:cNvPr>
          <p:cNvSpPr txBox="1"/>
          <p:nvPr/>
        </p:nvSpPr>
        <p:spPr>
          <a:xfrm>
            <a:off x="0" y="4673961"/>
            <a:ext cx="558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121 kPa    91 kPa    31 kPa     61 kPa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295556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two objects are in direct contact with each other, and no heat can escape, heat will equalize.</a:t>
            </a:r>
          </a:p>
          <a:p>
            <a:endParaRPr lang="en-US" dirty="0"/>
          </a:p>
          <a:p>
            <a:r>
              <a:rPr lang="en-US" dirty="0"/>
              <a:t>What does this look like?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9035" y="2924355"/>
            <a:ext cx="6219645" cy="24844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  <a:endCxn id="4" idx="0"/>
          </p:cNvCxnSpPr>
          <p:nvPr/>
        </p:nvCxnSpPr>
        <p:spPr>
          <a:xfrm flipV="1">
            <a:off x="7888858" y="2924355"/>
            <a:ext cx="0" cy="248440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59162" y="3631722"/>
            <a:ext cx="194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70 </a:t>
            </a:r>
            <a:r>
              <a:rPr lang="en-US" sz="5400" baseline="30000" dirty="0" err="1"/>
              <a:t>o</a:t>
            </a:r>
            <a:r>
              <a:rPr lang="en-US" sz="5400" dirty="0" err="1"/>
              <a:t>C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8468984" y="3631722"/>
            <a:ext cx="194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30 </a:t>
            </a:r>
            <a:r>
              <a:rPr lang="en-US" sz="5400" baseline="30000" dirty="0" err="1"/>
              <a:t>o</a:t>
            </a:r>
            <a:r>
              <a:rPr lang="en-US" sz="5400" dirty="0" err="1"/>
              <a:t>C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82445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Concept Check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4568" y="1993573"/>
            <a:ext cx="6219645" cy="24844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2"/>
            <a:endCxn id="8" idx="0"/>
          </p:cNvCxnSpPr>
          <p:nvPr/>
        </p:nvCxnSpPr>
        <p:spPr>
          <a:xfrm flipV="1">
            <a:off x="6194391" y="1993573"/>
            <a:ext cx="0" cy="248440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64695" y="2700940"/>
            <a:ext cx="194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60 </a:t>
            </a:r>
            <a:r>
              <a:rPr lang="en-US" sz="5400" baseline="30000" dirty="0" err="1"/>
              <a:t>o</a:t>
            </a:r>
            <a:r>
              <a:rPr lang="en-US" sz="5400" dirty="0" err="1"/>
              <a:t>C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74517" y="2700940"/>
            <a:ext cx="194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40 </a:t>
            </a:r>
            <a:r>
              <a:rPr lang="en-US" sz="5400" baseline="30000" dirty="0" err="1"/>
              <a:t>o</a:t>
            </a:r>
            <a:r>
              <a:rPr lang="en-US" sz="5400" dirty="0" err="1"/>
              <a:t>C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649371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6062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0185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6073" y="5728465"/>
            <a:ext cx="172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8729" y="5728465"/>
            <a:ext cx="159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64904" y="572846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569871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Concept Check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4568" y="1993573"/>
            <a:ext cx="6219645" cy="24844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2"/>
            <a:endCxn id="8" idx="0"/>
          </p:cNvCxnSpPr>
          <p:nvPr/>
        </p:nvCxnSpPr>
        <p:spPr>
          <a:xfrm flipV="1">
            <a:off x="6194391" y="1993573"/>
            <a:ext cx="0" cy="248440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64695" y="2700940"/>
            <a:ext cx="194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60 </a:t>
            </a:r>
            <a:r>
              <a:rPr lang="en-US" sz="5400" baseline="30000" dirty="0" err="1"/>
              <a:t>o</a:t>
            </a:r>
            <a:r>
              <a:rPr lang="en-US" sz="5400" dirty="0" err="1"/>
              <a:t>C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74517" y="2700940"/>
            <a:ext cx="194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40 </a:t>
            </a:r>
            <a:r>
              <a:rPr lang="en-US" sz="5400" baseline="30000" dirty="0" err="1"/>
              <a:t>o</a:t>
            </a:r>
            <a:r>
              <a:rPr lang="en-US" sz="5400" dirty="0" err="1"/>
              <a:t>C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649371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6062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0185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6073" y="5728465"/>
            <a:ext cx="172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8729" y="5728465"/>
            <a:ext cx="159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64904" y="572846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7" name="Oval 16"/>
          <p:cNvSpPr/>
          <p:nvPr/>
        </p:nvSpPr>
        <p:spPr>
          <a:xfrm>
            <a:off x="4850942" y="422879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3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 which sample are the particles arranged in a regular geometric pattern?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22103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676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	   </a:t>
            </a:r>
            <a:r>
              <a:rPr lang="en-US" sz="3600" dirty="0" err="1"/>
              <a:t>HCl</a:t>
            </a:r>
            <a:r>
              <a:rPr lang="en-US" sz="3600" baseline="-25000" dirty="0"/>
              <a:t>(L)</a:t>
            </a:r>
            <a:r>
              <a:rPr lang="en-US" sz="3600" dirty="0"/>
              <a:t>		  </a:t>
            </a:r>
            <a:r>
              <a:rPr lang="en-US" sz="3600" dirty="0" err="1"/>
              <a:t>NaCl</a:t>
            </a:r>
            <a:r>
              <a:rPr lang="en-US" sz="3600" baseline="-25000" dirty="0"/>
              <a:t>(</a:t>
            </a:r>
            <a:r>
              <a:rPr lang="en-US" sz="3600" baseline="-25000" dirty="0" err="1"/>
              <a:t>aq</a:t>
            </a:r>
            <a:r>
              <a:rPr lang="en-US" sz="3600" baseline="-25000" dirty="0"/>
              <a:t>)</a:t>
            </a:r>
            <a:r>
              <a:rPr lang="en-US" sz="3600" dirty="0"/>
              <a:t>		       N</a:t>
            </a:r>
            <a:r>
              <a:rPr lang="en-US" sz="3600" baseline="-25000" dirty="0"/>
              <a:t>2(g)</a:t>
            </a:r>
            <a:r>
              <a:rPr lang="en-US" sz="3600" dirty="0"/>
              <a:t>			</a:t>
            </a:r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US" sz="3600" baseline="-25000" dirty="0"/>
              <a:t>2(s)</a:t>
            </a:r>
          </a:p>
        </p:txBody>
      </p:sp>
    </p:spTree>
    <p:extLst>
      <p:ext uri="{BB962C8B-B14F-4D97-AF65-F5344CB8AC3E}">
        <p14:creationId xmlns:p14="http://schemas.microsoft.com/office/powerpoint/2010/main" val="2328155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Concept Check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4568" y="1993573"/>
            <a:ext cx="6219645" cy="24844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2"/>
            <a:endCxn id="8" idx="0"/>
          </p:cNvCxnSpPr>
          <p:nvPr/>
        </p:nvCxnSpPr>
        <p:spPr>
          <a:xfrm flipV="1">
            <a:off x="6194391" y="1993573"/>
            <a:ext cx="0" cy="248440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64695" y="2700940"/>
            <a:ext cx="194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90 </a:t>
            </a:r>
            <a:r>
              <a:rPr lang="en-US" sz="5400" baseline="30000" dirty="0" err="1"/>
              <a:t>o</a:t>
            </a:r>
            <a:r>
              <a:rPr lang="en-US" sz="5400" dirty="0" err="1"/>
              <a:t>C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74517" y="2700940"/>
            <a:ext cx="194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50 </a:t>
            </a:r>
            <a:r>
              <a:rPr lang="en-US" sz="5400" baseline="30000" dirty="0" err="1"/>
              <a:t>o</a:t>
            </a:r>
            <a:r>
              <a:rPr lang="en-US" sz="5400" dirty="0" err="1"/>
              <a:t>C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649371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6062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0185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6073" y="5728465"/>
            <a:ext cx="172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8729" y="5728465"/>
            <a:ext cx="159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64904" y="572846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888429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Concept Check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4568" y="1993573"/>
            <a:ext cx="6219645" cy="24844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2"/>
            <a:endCxn id="8" idx="0"/>
          </p:cNvCxnSpPr>
          <p:nvPr/>
        </p:nvCxnSpPr>
        <p:spPr>
          <a:xfrm flipV="1">
            <a:off x="6194391" y="1993573"/>
            <a:ext cx="0" cy="248440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64695" y="2700940"/>
            <a:ext cx="194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90 </a:t>
            </a:r>
            <a:r>
              <a:rPr lang="en-US" sz="5400" baseline="30000" dirty="0" err="1"/>
              <a:t>o</a:t>
            </a:r>
            <a:r>
              <a:rPr lang="en-US" sz="5400" dirty="0" err="1"/>
              <a:t>C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74517" y="2700940"/>
            <a:ext cx="194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50 </a:t>
            </a:r>
            <a:r>
              <a:rPr lang="en-US" sz="5400" baseline="30000" dirty="0" err="1"/>
              <a:t>o</a:t>
            </a:r>
            <a:r>
              <a:rPr lang="en-US" sz="5400" dirty="0" err="1"/>
              <a:t>C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649371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6062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0185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6073" y="5728465"/>
            <a:ext cx="172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8729" y="5728465"/>
            <a:ext cx="159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64904" y="572846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90</a:t>
            </a:r>
          </a:p>
        </p:txBody>
      </p:sp>
      <p:sp>
        <p:nvSpPr>
          <p:cNvPr id="17" name="Oval 16"/>
          <p:cNvSpPr/>
          <p:nvPr/>
        </p:nvSpPr>
        <p:spPr>
          <a:xfrm>
            <a:off x="4891582" y="416783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76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Concept Check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4568" y="1993573"/>
            <a:ext cx="6219645" cy="24844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2"/>
            <a:endCxn id="8" idx="0"/>
          </p:cNvCxnSpPr>
          <p:nvPr/>
        </p:nvCxnSpPr>
        <p:spPr>
          <a:xfrm flipV="1">
            <a:off x="6194391" y="1993573"/>
            <a:ext cx="0" cy="248440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64695" y="2700940"/>
            <a:ext cx="194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10 </a:t>
            </a:r>
            <a:r>
              <a:rPr lang="en-US" sz="5400" baseline="30000" dirty="0" err="1"/>
              <a:t>o</a:t>
            </a:r>
            <a:r>
              <a:rPr lang="en-US" sz="5400" dirty="0" err="1"/>
              <a:t>C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74517" y="2700940"/>
            <a:ext cx="194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80 </a:t>
            </a:r>
            <a:r>
              <a:rPr lang="en-US" sz="5400" baseline="30000" dirty="0" err="1"/>
              <a:t>o</a:t>
            </a:r>
            <a:r>
              <a:rPr lang="en-US" sz="5400" dirty="0" err="1"/>
              <a:t>C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649371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6062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0185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6073" y="5728465"/>
            <a:ext cx="172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8729" y="5728465"/>
            <a:ext cx="159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64904" y="572846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212674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Concept Check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4568" y="1993573"/>
            <a:ext cx="6219645" cy="24844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2"/>
            <a:endCxn id="8" idx="0"/>
          </p:cNvCxnSpPr>
          <p:nvPr/>
        </p:nvCxnSpPr>
        <p:spPr>
          <a:xfrm flipV="1">
            <a:off x="6194391" y="1993573"/>
            <a:ext cx="0" cy="248440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64695" y="2700940"/>
            <a:ext cx="194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10 </a:t>
            </a:r>
            <a:r>
              <a:rPr lang="en-US" sz="5400" baseline="30000" dirty="0" err="1"/>
              <a:t>o</a:t>
            </a:r>
            <a:r>
              <a:rPr lang="en-US" sz="5400" dirty="0" err="1"/>
              <a:t>C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74517" y="2700940"/>
            <a:ext cx="194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80 </a:t>
            </a:r>
            <a:r>
              <a:rPr lang="en-US" sz="5400" baseline="30000" dirty="0" err="1"/>
              <a:t>o</a:t>
            </a:r>
            <a:r>
              <a:rPr lang="en-US" sz="5400" dirty="0" err="1"/>
              <a:t>C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649371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6062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0185" y="4477981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6073" y="5728465"/>
            <a:ext cx="172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8729" y="5728465"/>
            <a:ext cx="159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64904" y="572846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7" name="Oval 16"/>
          <p:cNvSpPr/>
          <p:nvPr/>
        </p:nvSpPr>
        <p:spPr>
          <a:xfrm>
            <a:off x="4861102" y="416783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86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Solid X is placed in contact with solid Y. Heat will flow spontaneously from X to Y when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22103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83605"/>
            <a:ext cx="1254760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 is 20</a:t>
            </a:r>
            <a:r>
              <a:rPr lang="en-US" sz="2400" baseline="30000" dirty="0"/>
              <a:t>o</a:t>
            </a:r>
            <a:r>
              <a:rPr lang="en-US" sz="2400" dirty="0"/>
              <a:t>C and Y is 20</a:t>
            </a:r>
            <a:r>
              <a:rPr lang="en-US" sz="2400" baseline="30000" dirty="0"/>
              <a:t>o</a:t>
            </a:r>
            <a:r>
              <a:rPr lang="en-US" sz="2400" dirty="0"/>
              <a:t>C	        X is 10</a:t>
            </a:r>
            <a:r>
              <a:rPr lang="en-US" sz="2400" baseline="30000" dirty="0"/>
              <a:t>o</a:t>
            </a:r>
            <a:r>
              <a:rPr lang="en-US" sz="2400" dirty="0"/>
              <a:t>C and Y is 5</a:t>
            </a:r>
            <a:r>
              <a:rPr lang="en-US" sz="2400" baseline="30000" dirty="0"/>
              <a:t>o</a:t>
            </a:r>
            <a:r>
              <a:rPr lang="en-US" sz="2400" dirty="0"/>
              <a:t>C    X is -25</a:t>
            </a:r>
            <a:r>
              <a:rPr lang="en-US" sz="2400" baseline="30000" dirty="0"/>
              <a:t>o</a:t>
            </a:r>
            <a:r>
              <a:rPr lang="en-US" sz="2400" dirty="0"/>
              <a:t>C and Y is -10</a:t>
            </a:r>
            <a:r>
              <a:rPr lang="en-US" sz="2400" baseline="30000" dirty="0"/>
              <a:t>o</a:t>
            </a:r>
            <a:r>
              <a:rPr lang="en-US" sz="2400" dirty="0"/>
              <a:t>C    X is 25</a:t>
            </a:r>
            <a:r>
              <a:rPr lang="en-US" sz="2400" baseline="30000" dirty="0"/>
              <a:t>o</a:t>
            </a:r>
            <a:r>
              <a:rPr lang="en-US" sz="2400" dirty="0"/>
              <a:t>C and Y is 30</a:t>
            </a:r>
            <a:r>
              <a:rPr lang="en-US" sz="2400" baseline="30000" dirty="0"/>
              <a:t>o</a:t>
            </a:r>
            <a:r>
              <a:rPr lang="en-US" sz="2400" dirty="0"/>
              <a:t>C</a:t>
            </a:r>
            <a:endParaRPr lang="en-US" sz="2400" baseline="-25000" dirty="0"/>
          </a:p>
          <a:p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1352515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Solid X is placed in contact with solid Y. Heat will flow spontaneously from X to Y when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22103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83605"/>
            <a:ext cx="1254760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 is 20</a:t>
            </a:r>
            <a:r>
              <a:rPr lang="en-US" sz="2400" baseline="30000" dirty="0"/>
              <a:t>o</a:t>
            </a:r>
            <a:r>
              <a:rPr lang="en-US" sz="2400" dirty="0"/>
              <a:t>C and Y is 20</a:t>
            </a:r>
            <a:r>
              <a:rPr lang="en-US" sz="2400" baseline="30000" dirty="0"/>
              <a:t>o</a:t>
            </a:r>
            <a:r>
              <a:rPr lang="en-US" sz="2400" dirty="0"/>
              <a:t>C	        X is 10</a:t>
            </a:r>
            <a:r>
              <a:rPr lang="en-US" sz="2400" baseline="30000" dirty="0"/>
              <a:t>o</a:t>
            </a:r>
            <a:r>
              <a:rPr lang="en-US" sz="2400" dirty="0"/>
              <a:t>C and Y is 5</a:t>
            </a:r>
            <a:r>
              <a:rPr lang="en-US" sz="2400" baseline="30000" dirty="0"/>
              <a:t>o</a:t>
            </a:r>
            <a:r>
              <a:rPr lang="en-US" sz="2400" dirty="0"/>
              <a:t>C    X is -25</a:t>
            </a:r>
            <a:r>
              <a:rPr lang="en-US" sz="2400" baseline="30000" dirty="0"/>
              <a:t>o</a:t>
            </a:r>
            <a:r>
              <a:rPr lang="en-US" sz="2400" dirty="0"/>
              <a:t>C and Y is -10</a:t>
            </a:r>
            <a:r>
              <a:rPr lang="en-US" sz="2400" baseline="30000" dirty="0"/>
              <a:t>o</a:t>
            </a:r>
            <a:r>
              <a:rPr lang="en-US" sz="2400" dirty="0"/>
              <a:t>C    X is 25</a:t>
            </a:r>
            <a:r>
              <a:rPr lang="en-US" sz="2400" baseline="30000" dirty="0"/>
              <a:t>o</a:t>
            </a:r>
            <a:r>
              <a:rPr lang="en-US" sz="2400" dirty="0"/>
              <a:t>C and Y is 30</a:t>
            </a:r>
            <a:r>
              <a:rPr lang="en-US" sz="2400" baseline="30000" dirty="0"/>
              <a:t>o</a:t>
            </a:r>
            <a:r>
              <a:rPr lang="en-US" sz="2400" dirty="0"/>
              <a:t>C</a:t>
            </a:r>
            <a:endParaRPr lang="en-US" sz="2400" baseline="-25000" dirty="0"/>
          </a:p>
          <a:p>
            <a:endParaRPr lang="en-US" sz="3200" baseline="-25000" dirty="0"/>
          </a:p>
        </p:txBody>
      </p:sp>
      <p:sp>
        <p:nvSpPr>
          <p:cNvPr id="13" name="Oval 12"/>
          <p:cNvSpPr/>
          <p:nvPr/>
        </p:nvSpPr>
        <p:spPr>
          <a:xfrm>
            <a:off x="3037665" y="3857759"/>
            <a:ext cx="3105311" cy="2938282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1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 which sample are the particles arranged in a regular geometric pattern?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22103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676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	   </a:t>
            </a:r>
            <a:r>
              <a:rPr lang="en-US" sz="3600" dirty="0" err="1"/>
              <a:t>HCl</a:t>
            </a:r>
            <a:r>
              <a:rPr lang="en-US" sz="3600" baseline="-25000" dirty="0"/>
              <a:t>(L)</a:t>
            </a:r>
            <a:r>
              <a:rPr lang="en-US" sz="3600" dirty="0"/>
              <a:t>		  </a:t>
            </a:r>
            <a:r>
              <a:rPr lang="en-US" sz="3600" dirty="0" err="1"/>
              <a:t>NaCl</a:t>
            </a:r>
            <a:r>
              <a:rPr lang="en-US" sz="3600" baseline="-25000" dirty="0"/>
              <a:t>(</a:t>
            </a:r>
            <a:r>
              <a:rPr lang="en-US" sz="3600" baseline="-25000" dirty="0" err="1"/>
              <a:t>aq</a:t>
            </a:r>
            <a:r>
              <a:rPr lang="en-US" sz="3600" baseline="-25000" dirty="0"/>
              <a:t>)</a:t>
            </a:r>
            <a:r>
              <a:rPr lang="en-US" sz="3600" dirty="0"/>
              <a:t>		       N</a:t>
            </a:r>
            <a:r>
              <a:rPr lang="en-US" sz="3600" baseline="-25000" dirty="0"/>
              <a:t>2(g)</a:t>
            </a:r>
            <a:r>
              <a:rPr lang="en-US" sz="3600" dirty="0"/>
              <a:t>			</a:t>
            </a:r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US" sz="3600" baseline="-25000" dirty="0"/>
              <a:t>2(s)</a:t>
            </a:r>
          </a:p>
        </p:txBody>
      </p:sp>
      <p:sp>
        <p:nvSpPr>
          <p:cNvPr id="13" name="Oval 12"/>
          <p:cNvSpPr/>
          <p:nvPr/>
        </p:nvSpPr>
        <p:spPr>
          <a:xfrm>
            <a:off x="9089995" y="416783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7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Energy is the ability to do work</a:t>
            </a:r>
          </a:p>
          <a:p>
            <a:endParaRPr lang="en-US" dirty="0"/>
          </a:p>
          <a:p>
            <a:r>
              <a:rPr lang="en-US" dirty="0"/>
              <a:t>ENERGY IS NEVER CREATED OR DESTROYED, ONLY TRANSFORMED FROM ONE FORM TO ANOTHER</a:t>
            </a:r>
          </a:p>
          <a:p>
            <a:endParaRPr lang="en-US" dirty="0"/>
          </a:p>
          <a:p>
            <a:r>
              <a:rPr lang="en-US" dirty="0"/>
              <a:t>All chemical substances have potential energy. </a:t>
            </a:r>
          </a:p>
          <a:p>
            <a:endParaRPr lang="en-US" dirty="0"/>
          </a:p>
          <a:p>
            <a:r>
              <a:rPr lang="en-US" dirty="0"/>
              <a:t>Potential energy is stored energy; the energy of position or composition, waiting to be released or used in a reaction or change. </a:t>
            </a:r>
          </a:p>
        </p:txBody>
      </p:sp>
    </p:spTree>
    <p:extLst>
      <p:ext uri="{BB962C8B-B14F-4D97-AF65-F5344CB8AC3E}">
        <p14:creationId xmlns:p14="http://schemas.microsoft.com/office/powerpoint/2010/main" val="375175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36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Kinetic energy is the energy that a particle has due to motion. It is the direct opposite of potential energy.</a:t>
            </a:r>
          </a:p>
          <a:p>
            <a:r>
              <a:rPr lang="en-US" sz="2800" dirty="0"/>
              <a:t>Temperature is a measure of the average kinetic energy of a substance.</a:t>
            </a:r>
          </a:p>
          <a:p>
            <a:endParaRPr lang="en-US" sz="2800" dirty="0"/>
          </a:p>
          <a:p>
            <a:r>
              <a:rPr lang="en-US" sz="2800" dirty="0"/>
              <a:t>Something with a high temperature has a high kinetic energy</a:t>
            </a:r>
          </a:p>
          <a:p>
            <a:r>
              <a:rPr lang="en-US" sz="2800" dirty="0"/>
              <a:t>Something with a low temperature has a low kinetic energy</a:t>
            </a:r>
          </a:p>
          <a:p>
            <a:endParaRPr lang="en-US" sz="2800" dirty="0"/>
          </a:p>
          <a:p>
            <a:r>
              <a:rPr lang="en-US" sz="2800" dirty="0"/>
              <a:t>All molecular motion stops at absolute zero (-273 </a:t>
            </a:r>
            <a:r>
              <a:rPr lang="en-US" sz="2800" baseline="30000" dirty="0" err="1"/>
              <a:t>o</a:t>
            </a:r>
            <a:r>
              <a:rPr lang="en-US" sz="2800" dirty="0" err="1"/>
              <a:t>C</a:t>
            </a:r>
            <a:r>
              <a:rPr lang="en-US" sz="2800" dirty="0"/>
              <a:t>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780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Energy, changes, and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two types of changes in chemistry that deal with energy:</a:t>
            </a:r>
          </a:p>
          <a:p>
            <a:endParaRPr lang="en-US" sz="300" dirty="0"/>
          </a:p>
          <a:p>
            <a:r>
              <a:rPr lang="en-US" dirty="0"/>
              <a:t>Endothermic reaction: energy is absorbed from the environment, products become less stable</a:t>
            </a:r>
          </a:p>
          <a:p>
            <a:endParaRPr lang="en-US" dirty="0"/>
          </a:p>
          <a:p>
            <a:r>
              <a:rPr lang="en-US" dirty="0"/>
              <a:t>Exothermic reaction: energy is released into the environment, products become more stable</a:t>
            </a:r>
          </a:p>
          <a:p>
            <a:endParaRPr lang="en-US" dirty="0"/>
          </a:p>
          <a:p>
            <a:r>
              <a:rPr lang="en-US" dirty="0"/>
              <a:t>We’re going to start to talk about these reactions in terms of phase changes, to ease us into the concept.</a:t>
            </a:r>
          </a:p>
        </p:txBody>
      </p:sp>
    </p:spTree>
    <p:extLst>
      <p:ext uri="{BB962C8B-B14F-4D97-AF65-F5344CB8AC3E}">
        <p14:creationId xmlns:p14="http://schemas.microsoft.com/office/powerpoint/2010/main" val="374803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between phases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Solids have the highest potential energy of the three phases of matter. </a:t>
            </a:r>
          </a:p>
          <a:p>
            <a:endParaRPr lang="en-US" dirty="0"/>
          </a:p>
          <a:p>
            <a:r>
              <a:rPr lang="en-US" dirty="0"/>
              <a:t>Going from a solid to a liquid is called melting </a:t>
            </a:r>
          </a:p>
          <a:p>
            <a:endParaRPr lang="en-US" dirty="0"/>
          </a:p>
          <a:p>
            <a:r>
              <a:rPr lang="en-US" dirty="0"/>
              <a:t>The particles in the solid break their hold on each other and begin to move around freely, losing their definite shape.</a:t>
            </a:r>
          </a:p>
          <a:p>
            <a:endParaRPr lang="en-US" dirty="0"/>
          </a:p>
          <a:p>
            <a:r>
              <a:rPr lang="en-US" dirty="0"/>
              <a:t>Endothermic process or exothermic process?</a:t>
            </a:r>
          </a:p>
        </p:txBody>
      </p:sp>
    </p:spTree>
    <p:extLst>
      <p:ext uri="{BB962C8B-B14F-4D97-AF65-F5344CB8AC3E}">
        <p14:creationId xmlns:p14="http://schemas.microsoft.com/office/powerpoint/2010/main" val="114355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between phases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Gasses have the lowest amount of potential energy of the stages of matter</a:t>
            </a:r>
          </a:p>
          <a:p>
            <a:endParaRPr lang="en-US" dirty="0"/>
          </a:p>
          <a:p>
            <a:r>
              <a:rPr lang="en-US" dirty="0"/>
              <a:t>Going from a liquid to a gas is called evaporation</a:t>
            </a:r>
          </a:p>
          <a:p>
            <a:endParaRPr lang="en-US" dirty="0"/>
          </a:p>
          <a:p>
            <a:r>
              <a:rPr lang="en-US" dirty="0"/>
              <a:t>The particles in the liquid spread apart from each other, losing their definite volume and expanding to fill up the entire container.</a:t>
            </a:r>
          </a:p>
          <a:p>
            <a:endParaRPr lang="en-US" dirty="0"/>
          </a:p>
          <a:p>
            <a:r>
              <a:rPr lang="en-US" dirty="0"/>
              <a:t>Endothermic process or exothermic process?</a:t>
            </a:r>
          </a:p>
        </p:txBody>
      </p:sp>
    </p:spTree>
    <p:extLst>
      <p:ext uri="{BB962C8B-B14F-4D97-AF65-F5344CB8AC3E}">
        <p14:creationId xmlns:p14="http://schemas.microsoft.com/office/powerpoint/2010/main" val="4117103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4243</TotalTime>
  <Words>1501</Words>
  <Application>Microsoft Office PowerPoint</Application>
  <PresentationFormat>Widescreen</PresentationFormat>
  <Paragraphs>282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Andalus</vt:lpstr>
      <vt:lpstr>Calibri</vt:lpstr>
      <vt:lpstr>Calibri Light</vt:lpstr>
      <vt:lpstr>Retrospect</vt:lpstr>
      <vt:lpstr>Phases of Matter and Energy</vt:lpstr>
      <vt:lpstr>Solids</vt:lpstr>
      <vt:lpstr>Concept Check</vt:lpstr>
      <vt:lpstr>Concept Check</vt:lpstr>
      <vt:lpstr>Energy</vt:lpstr>
      <vt:lpstr>Kinetic Energy</vt:lpstr>
      <vt:lpstr>Energy, changes, and reactions</vt:lpstr>
      <vt:lpstr>Changing between phases of matter</vt:lpstr>
      <vt:lpstr>Changing between phases of matter</vt:lpstr>
      <vt:lpstr>Changing between phases of matter</vt:lpstr>
      <vt:lpstr>Changing between phases of matter</vt:lpstr>
      <vt:lpstr>Changing between phases of matter</vt:lpstr>
      <vt:lpstr>Concept Check</vt:lpstr>
      <vt:lpstr>Concept Check</vt:lpstr>
      <vt:lpstr>Concept Check</vt:lpstr>
      <vt:lpstr>Concept Check</vt:lpstr>
      <vt:lpstr>Heating / Cooling Curves</vt:lpstr>
      <vt:lpstr>Curve Calculations </vt:lpstr>
      <vt:lpstr>PowerPoint Presentation</vt:lpstr>
      <vt:lpstr>Concept Check</vt:lpstr>
      <vt:lpstr>Concept Check</vt:lpstr>
      <vt:lpstr>Table H</vt:lpstr>
      <vt:lpstr>Concept Check</vt:lpstr>
      <vt:lpstr>Concept Check</vt:lpstr>
      <vt:lpstr>Concept Check</vt:lpstr>
      <vt:lpstr>Concept Check</vt:lpstr>
      <vt:lpstr>Heat Flow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 Mesiouris</dc:creator>
  <cp:lastModifiedBy>Mesiouris Matteo</cp:lastModifiedBy>
  <cp:revision>311</cp:revision>
  <dcterms:created xsi:type="dcterms:W3CDTF">2013-11-27T15:32:32Z</dcterms:created>
  <dcterms:modified xsi:type="dcterms:W3CDTF">2021-09-27T15:15:15Z</dcterms:modified>
</cp:coreProperties>
</file>