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80" r:id="rId2"/>
    <p:sldId id="381" r:id="rId3"/>
    <p:sldId id="383" r:id="rId4"/>
    <p:sldId id="382" r:id="rId5"/>
    <p:sldId id="384" r:id="rId6"/>
    <p:sldId id="385" r:id="rId7"/>
    <p:sldId id="386" r:id="rId8"/>
    <p:sldId id="387" r:id="rId9"/>
    <p:sldId id="388" r:id="rId10"/>
    <p:sldId id="391" r:id="rId11"/>
    <p:sldId id="389" r:id="rId12"/>
    <p:sldId id="39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660"/>
  </p:normalViewPr>
  <p:slideViewPr>
    <p:cSldViewPr snapToGrid="0">
      <p:cViewPr varScale="1">
        <p:scale>
          <a:sx n="63" d="100"/>
          <a:sy n="63" d="100"/>
        </p:scale>
        <p:origin x="812"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6E938D-EF1A-4803-9BCC-FE5FDD82DABC}" type="datetimeFigureOut">
              <a:rPr lang="en-US" smtClean="0"/>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A7E132-889E-4055-8E72-18315C371BA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31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6E938D-EF1A-4803-9BCC-FE5FDD82DABC}" type="datetimeFigureOut">
              <a:rPr lang="en-US" smtClean="0"/>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A7E132-889E-4055-8E72-18315C371BA8}" type="slidenum">
              <a:rPr lang="en-US" smtClean="0"/>
              <a:t>‹#›</a:t>
            </a:fld>
            <a:endParaRPr lang="en-US" dirty="0"/>
          </a:p>
        </p:txBody>
      </p:sp>
    </p:spTree>
    <p:extLst>
      <p:ext uri="{BB962C8B-B14F-4D97-AF65-F5344CB8AC3E}">
        <p14:creationId xmlns:p14="http://schemas.microsoft.com/office/powerpoint/2010/main" val="1528959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6E938D-EF1A-4803-9BCC-FE5FDD82DABC}" type="datetimeFigureOut">
              <a:rPr lang="en-US" smtClean="0"/>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A7E132-889E-4055-8E72-18315C371BA8}" type="slidenum">
              <a:rPr lang="en-US" smtClean="0"/>
              <a:t>‹#›</a:t>
            </a:fld>
            <a:endParaRPr lang="en-US" dirty="0"/>
          </a:p>
        </p:txBody>
      </p:sp>
    </p:spTree>
    <p:extLst>
      <p:ext uri="{BB962C8B-B14F-4D97-AF65-F5344CB8AC3E}">
        <p14:creationId xmlns:p14="http://schemas.microsoft.com/office/powerpoint/2010/main" val="1380940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F6E938D-EF1A-4803-9BCC-FE5FDD82DABC}" type="datetimeFigureOut">
              <a:rPr lang="en-US" smtClean="0"/>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A7E132-889E-4055-8E72-18315C371BA8}" type="slidenum">
              <a:rPr lang="en-US" smtClean="0"/>
              <a:t>‹#›</a:t>
            </a:fld>
            <a:endParaRPr lang="en-US" dirty="0"/>
          </a:p>
        </p:txBody>
      </p:sp>
    </p:spTree>
    <p:extLst>
      <p:ext uri="{BB962C8B-B14F-4D97-AF65-F5344CB8AC3E}">
        <p14:creationId xmlns:p14="http://schemas.microsoft.com/office/powerpoint/2010/main" val="480035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6E938D-EF1A-4803-9BCC-FE5FDD82DABC}" type="datetimeFigureOut">
              <a:rPr lang="en-US" smtClean="0"/>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A7E132-889E-4055-8E72-18315C371BA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848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6E938D-EF1A-4803-9BCC-FE5FDD82DABC}" type="datetimeFigureOut">
              <a:rPr lang="en-US" smtClean="0"/>
              <a:t>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A7E132-889E-4055-8E72-18315C371BA8}" type="slidenum">
              <a:rPr lang="en-US" smtClean="0"/>
              <a:t>‹#›</a:t>
            </a:fld>
            <a:endParaRPr lang="en-US" dirty="0"/>
          </a:p>
        </p:txBody>
      </p:sp>
    </p:spTree>
    <p:extLst>
      <p:ext uri="{BB962C8B-B14F-4D97-AF65-F5344CB8AC3E}">
        <p14:creationId xmlns:p14="http://schemas.microsoft.com/office/powerpoint/2010/main" val="3731529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6E938D-EF1A-4803-9BCC-FE5FDD82DABC}" type="datetimeFigureOut">
              <a:rPr lang="en-US" smtClean="0"/>
              <a:t>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A7E132-889E-4055-8E72-18315C371BA8}" type="slidenum">
              <a:rPr lang="en-US" smtClean="0"/>
              <a:t>‹#›</a:t>
            </a:fld>
            <a:endParaRPr lang="en-US" dirty="0"/>
          </a:p>
        </p:txBody>
      </p:sp>
    </p:spTree>
    <p:extLst>
      <p:ext uri="{BB962C8B-B14F-4D97-AF65-F5344CB8AC3E}">
        <p14:creationId xmlns:p14="http://schemas.microsoft.com/office/powerpoint/2010/main" val="423108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6E938D-EF1A-4803-9BCC-FE5FDD82DABC}" type="datetimeFigureOut">
              <a:rPr lang="en-US" smtClean="0"/>
              <a:t>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A7E132-889E-4055-8E72-18315C371BA8}" type="slidenum">
              <a:rPr lang="en-US" smtClean="0"/>
              <a:t>‹#›</a:t>
            </a:fld>
            <a:endParaRPr lang="en-US" dirty="0"/>
          </a:p>
        </p:txBody>
      </p:sp>
    </p:spTree>
    <p:extLst>
      <p:ext uri="{BB962C8B-B14F-4D97-AF65-F5344CB8AC3E}">
        <p14:creationId xmlns:p14="http://schemas.microsoft.com/office/powerpoint/2010/main" val="346323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F6E938D-EF1A-4803-9BCC-FE5FDD82DABC}" type="datetimeFigureOut">
              <a:rPr lang="en-US" smtClean="0"/>
              <a:t>1/8/2016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15A7E132-889E-4055-8E72-18315C371BA8}" type="slidenum">
              <a:rPr lang="en-US" smtClean="0"/>
              <a:t>‹#›</a:t>
            </a:fld>
            <a:endParaRPr lang="en-US" dirty="0"/>
          </a:p>
        </p:txBody>
      </p:sp>
    </p:spTree>
    <p:extLst>
      <p:ext uri="{BB962C8B-B14F-4D97-AF65-F5344CB8AC3E}">
        <p14:creationId xmlns:p14="http://schemas.microsoft.com/office/powerpoint/2010/main" val="3709366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F6E938D-EF1A-4803-9BCC-FE5FDD82DABC}" type="datetimeFigureOut">
              <a:rPr lang="en-US" smtClean="0"/>
              <a:t>1/8/2016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A7E132-889E-4055-8E72-18315C371BA8}" type="slidenum">
              <a:rPr lang="en-US" smtClean="0"/>
              <a:t>‹#›</a:t>
            </a:fld>
            <a:endParaRPr lang="en-US" dirty="0"/>
          </a:p>
        </p:txBody>
      </p:sp>
    </p:spTree>
    <p:extLst>
      <p:ext uri="{BB962C8B-B14F-4D97-AF65-F5344CB8AC3E}">
        <p14:creationId xmlns:p14="http://schemas.microsoft.com/office/powerpoint/2010/main" val="2509220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E938D-EF1A-4803-9BCC-FE5FDD82DABC}" type="datetimeFigureOut">
              <a:rPr lang="en-US" smtClean="0"/>
              <a:t>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A7E132-889E-4055-8E72-18315C371BA8}" type="slidenum">
              <a:rPr lang="en-US" smtClean="0"/>
              <a:t>‹#›</a:t>
            </a:fld>
            <a:endParaRPr lang="en-US" dirty="0"/>
          </a:p>
        </p:txBody>
      </p:sp>
    </p:spTree>
    <p:extLst>
      <p:ext uri="{BB962C8B-B14F-4D97-AF65-F5344CB8AC3E}">
        <p14:creationId xmlns:p14="http://schemas.microsoft.com/office/powerpoint/2010/main" val="3888463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F6E938D-EF1A-4803-9BCC-FE5FDD82DABC}" type="datetimeFigureOut">
              <a:rPr lang="en-US" smtClean="0"/>
              <a:t>1/8/2016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5A7E132-889E-4055-8E72-18315C371BA8}"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5154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Human Transport</a:t>
            </a:r>
            <a:endParaRPr lang="en-US" dirty="0"/>
          </a:p>
        </p:txBody>
      </p:sp>
      <p:sp>
        <p:nvSpPr>
          <p:cNvPr id="3" name="Subtitle 2"/>
          <p:cNvSpPr>
            <a:spLocks noGrp="1"/>
          </p:cNvSpPr>
          <p:nvPr>
            <p:ph type="subTitle" idx="1"/>
          </p:nvPr>
        </p:nvSpPr>
        <p:spPr/>
        <p:txBody>
          <a:bodyPr/>
          <a:lstStyle/>
          <a:p>
            <a:r>
              <a:rPr lang="en-US" dirty="0" smtClean="0"/>
              <a:t>Mr. </a:t>
            </a:r>
            <a:r>
              <a:rPr lang="en-US" dirty="0" err="1" smtClean="0"/>
              <a:t>Mesiouris</a:t>
            </a:r>
            <a:endParaRPr lang="en-US" dirty="0"/>
          </a:p>
        </p:txBody>
      </p:sp>
    </p:spTree>
    <p:extLst>
      <p:ext uri="{BB962C8B-B14F-4D97-AF65-F5344CB8AC3E}">
        <p14:creationId xmlns:p14="http://schemas.microsoft.com/office/powerpoint/2010/main" val="1525995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in the Circulatory Map</a:t>
            </a:r>
            <a:endParaRPr lang="en-US" dirty="0"/>
          </a:p>
        </p:txBody>
      </p:sp>
      <p:sp>
        <p:nvSpPr>
          <p:cNvPr id="3" name="Content Placeholder 2"/>
          <p:cNvSpPr>
            <a:spLocks noGrp="1"/>
          </p:cNvSpPr>
          <p:nvPr>
            <p:ph idx="1"/>
          </p:nvPr>
        </p:nvSpPr>
        <p:spPr>
          <a:xfrm>
            <a:off x="375920" y="1750255"/>
            <a:ext cx="11816080" cy="1033585"/>
          </a:xfrm>
        </p:spPr>
        <p:txBody>
          <a:bodyPr>
            <a:normAutofit/>
          </a:bodyPr>
          <a:lstStyle/>
          <a:p>
            <a:pPr algn="ctr"/>
            <a:r>
              <a:rPr lang="en-US" dirty="0" smtClean="0"/>
              <a:t>Label: L atrium, R atrium, L ventricle, R ventricle, veins, arteries, lungs, body, </a:t>
            </a:r>
          </a:p>
          <a:p>
            <a:pPr algn="ctr"/>
            <a:r>
              <a:rPr lang="en-US" b="1" dirty="0" smtClean="0">
                <a:solidFill>
                  <a:srgbClr val="FF0000"/>
                </a:solidFill>
              </a:rPr>
              <a:t>O</a:t>
            </a:r>
            <a:r>
              <a:rPr lang="en-US" b="1" baseline="-25000" dirty="0" smtClean="0">
                <a:solidFill>
                  <a:srgbClr val="FF0000"/>
                </a:solidFill>
              </a:rPr>
              <a:t>2 </a:t>
            </a:r>
            <a:r>
              <a:rPr lang="en-US" b="1" dirty="0" smtClean="0">
                <a:solidFill>
                  <a:srgbClr val="FF0000"/>
                </a:solidFill>
              </a:rPr>
              <a:t>rich blood</a:t>
            </a:r>
            <a:r>
              <a:rPr lang="en-US" dirty="0" smtClean="0"/>
              <a:t>, </a:t>
            </a:r>
            <a:r>
              <a:rPr lang="en-US" b="1" dirty="0" smtClean="0">
                <a:solidFill>
                  <a:srgbClr val="0070C0"/>
                </a:solidFill>
              </a:rPr>
              <a:t>O</a:t>
            </a:r>
            <a:r>
              <a:rPr lang="en-US" b="1" baseline="-25000" dirty="0" smtClean="0">
                <a:solidFill>
                  <a:srgbClr val="0070C0"/>
                </a:solidFill>
              </a:rPr>
              <a:t>2</a:t>
            </a:r>
            <a:r>
              <a:rPr lang="en-US" b="1" dirty="0" smtClean="0">
                <a:solidFill>
                  <a:srgbClr val="0070C0"/>
                </a:solidFill>
              </a:rPr>
              <a:t> poor blood</a:t>
            </a:r>
            <a:r>
              <a:rPr lang="en-US" dirty="0" smtClean="0"/>
              <a:t>, systemic &amp; pulmonary circulation</a:t>
            </a:r>
          </a:p>
        </p:txBody>
      </p:sp>
      <p:sp>
        <p:nvSpPr>
          <p:cNvPr id="4" name="Rectangle 3"/>
          <p:cNvSpPr/>
          <p:nvPr/>
        </p:nvSpPr>
        <p:spPr>
          <a:xfrm>
            <a:off x="1097280" y="4121574"/>
            <a:ext cx="2255520" cy="18931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5252" y="4032868"/>
            <a:ext cx="2380615" cy="2123882"/>
          </a:xfrm>
          <a:prstGeom prst="rect">
            <a:avLst/>
          </a:prstGeom>
        </p:spPr>
      </p:pic>
      <p:sp>
        <p:nvSpPr>
          <p:cNvPr id="8" name="Rectangle 7"/>
          <p:cNvSpPr/>
          <p:nvPr/>
        </p:nvSpPr>
        <p:spPr>
          <a:xfrm>
            <a:off x="9418319" y="4121574"/>
            <a:ext cx="2255520" cy="18931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6385559" y="4592320"/>
            <a:ext cx="0" cy="1422400"/>
          </a:xfrm>
          <a:prstGeom prst="line">
            <a:avLst/>
          </a:prstGeom>
          <a:ln w="38100"/>
        </p:spPr>
        <p:style>
          <a:lnRef idx="1">
            <a:schemeClr val="dk1"/>
          </a:lnRef>
          <a:fillRef idx="0">
            <a:schemeClr val="dk1"/>
          </a:fillRef>
          <a:effectRef idx="0">
            <a:schemeClr val="dk1"/>
          </a:effectRef>
          <a:fontRef idx="minor">
            <a:schemeClr val="tx1"/>
          </a:fontRef>
        </p:style>
      </p:cxnSp>
      <p:sp>
        <p:nvSpPr>
          <p:cNvPr id="20" name="Block Arc 19"/>
          <p:cNvSpPr/>
          <p:nvPr/>
        </p:nvSpPr>
        <p:spPr>
          <a:xfrm>
            <a:off x="2897345" y="3891280"/>
            <a:ext cx="3943667" cy="701040"/>
          </a:xfrm>
          <a:prstGeom prst="blockArc">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Block Arc 20"/>
          <p:cNvSpPr/>
          <p:nvPr/>
        </p:nvSpPr>
        <p:spPr>
          <a:xfrm>
            <a:off x="5740321" y="3904174"/>
            <a:ext cx="4126546" cy="701040"/>
          </a:xfrm>
          <a:prstGeom prst="blockArc">
            <a:avLst>
              <a:gd name="adj1" fmla="val 10863216"/>
              <a:gd name="adj2" fmla="val 0"/>
              <a:gd name="adj3" fmla="val 25000"/>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Block Arc 21"/>
          <p:cNvSpPr/>
          <p:nvPr/>
        </p:nvSpPr>
        <p:spPr>
          <a:xfrm rot="10800000">
            <a:off x="2897345" y="5303520"/>
            <a:ext cx="3320574" cy="711200"/>
          </a:xfrm>
          <a:prstGeom prst="blockArc">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Block Arc 22"/>
          <p:cNvSpPr/>
          <p:nvPr/>
        </p:nvSpPr>
        <p:spPr>
          <a:xfrm rot="10800000">
            <a:off x="6475174" y="5320454"/>
            <a:ext cx="3391693" cy="701040"/>
          </a:xfrm>
          <a:prstGeom prst="blockArc">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p:cNvCxnSpPr/>
          <p:nvPr/>
        </p:nvCxnSpPr>
        <p:spPr>
          <a:xfrm flipH="1" flipV="1">
            <a:off x="5461000" y="5074268"/>
            <a:ext cx="1752600" cy="41680"/>
          </a:xfrm>
          <a:prstGeom prst="line">
            <a:avLst/>
          </a:prstGeom>
          <a:ln w="38100"/>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6536212" y="4506613"/>
            <a:ext cx="609600" cy="523220"/>
          </a:xfrm>
          <a:prstGeom prst="rect">
            <a:avLst/>
          </a:prstGeom>
          <a:noFill/>
        </p:spPr>
        <p:txBody>
          <a:bodyPr wrap="square" rtlCol="0">
            <a:spAutoFit/>
          </a:bodyPr>
          <a:lstStyle/>
          <a:p>
            <a:r>
              <a:rPr lang="en-US" sz="2800" b="1" dirty="0">
                <a:solidFill>
                  <a:srgbClr val="FF0000"/>
                </a:solidFill>
              </a:rPr>
              <a:t>L</a:t>
            </a:r>
            <a:r>
              <a:rPr lang="en-US" sz="2800" b="1" dirty="0" smtClean="0">
                <a:solidFill>
                  <a:srgbClr val="FF0000"/>
                </a:solidFill>
              </a:rPr>
              <a:t>A</a:t>
            </a:r>
            <a:endParaRPr lang="en-US" sz="2800" b="1" dirty="0">
              <a:solidFill>
                <a:srgbClr val="FF0000"/>
              </a:solidFill>
            </a:endParaRPr>
          </a:p>
        </p:txBody>
      </p:sp>
      <p:sp>
        <p:nvSpPr>
          <p:cNvPr id="14" name="TextBox 13"/>
          <p:cNvSpPr txBox="1"/>
          <p:nvPr/>
        </p:nvSpPr>
        <p:spPr>
          <a:xfrm>
            <a:off x="6359204" y="5109827"/>
            <a:ext cx="609600" cy="523220"/>
          </a:xfrm>
          <a:prstGeom prst="rect">
            <a:avLst/>
          </a:prstGeom>
          <a:noFill/>
        </p:spPr>
        <p:txBody>
          <a:bodyPr wrap="square" rtlCol="0">
            <a:spAutoFit/>
          </a:bodyPr>
          <a:lstStyle/>
          <a:p>
            <a:r>
              <a:rPr lang="en-US" sz="2800" b="1" dirty="0" smtClean="0">
                <a:solidFill>
                  <a:srgbClr val="FF0000"/>
                </a:solidFill>
              </a:rPr>
              <a:t>L</a:t>
            </a:r>
            <a:r>
              <a:rPr lang="en-US" sz="2800" b="1" dirty="0">
                <a:solidFill>
                  <a:srgbClr val="FF0000"/>
                </a:solidFill>
              </a:rPr>
              <a:t>V</a:t>
            </a:r>
          </a:p>
        </p:txBody>
      </p:sp>
      <p:sp>
        <p:nvSpPr>
          <p:cNvPr id="15" name="TextBox 14"/>
          <p:cNvSpPr txBox="1"/>
          <p:nvPr/>
        </p:nvSpPr>
        <p:spPr>
          <a:xfrm>
            <a:off x="5529976" y="4414346"/>
            <a:ext cx="609600" cy="523220"/>
          </a:xfrm>
          <a:prstGeom prst="rect">
            <a:avLst/>
          </a:prstGeom>
          <a:noFill/>
        </p:spPr>
        <p:txBody>
          <a:bodyPr wrap="square" rtlCol="0">
            <a:spAutoFit/>
          </a:bodyPr>
          <a:lstStyle/>
          <a:p>
            <a:r>
              <a:rPr lang="en-US" sz="2800" b="1" dirty="0" smtClean="0">
                <a:solidFill>
                  <a:srgbClr val="0070C0"/>
                </a:solidFill>
              </a:rPr>
              <a:t>RA</a:t>
            </a:r>
            <a:endParaRPr lang="en-US" sz="2800" b="1" dirty="0">
              <a:solidFill>
                <a:srgbClr val="0070C0"/>
              </a:solidFill>
            </a:endParaRPr>
          </a:p>
        </p:txBody>
      </p:sp>
      <p:sp>
        <p:nvSpPr>
          <p:cNvPr id="16" name="TextBox 15"/>
          <p:cNvSpPr txBox="1"/>
          <p:nvPr/>
        </p:nvSpPr>
        <p:spPr>
          <a:xfrm>
            <a:off x="5750594" y="5068147"/>
            <a:ext cx="621112" cy="523220"/>
          </a:xfrm>
          <a:prstGeom prst="rect">
            <a:avLst/>
          </a:prstGeom>
          <a:noFill/>
        </p:spPr>
        <p:txBody>
          <a:bodyPr wrap="square" rtlCol="0">
            <a:spAutoFit/>
          </a:bodyPr>
          <a:lstStyle/>
          <a:p>
            <a:r>
              <a:rPr lang="en-US" sz="2800" b="1" dirty="0">
                <a:solidFill>
                  <a:srgbClr val="0070C0"/>
                </a:solidFill>
              </a:rPr>
              <a:t>R</a:t>
            </a:r>
            <a:r>
              <a:rPr lang="en-US" sz="2800" b="1" dirty="0" smtClean="0">
                <a:solidFill>
                  <a:srgbClr val="0070C0"/>
                </a:solidFill>
              </a:rPr>
              <a:t>V</a:t>
            </a:r>
            <a:endParaRPr lang="en-US" sz="2800" b="1" dirty="0">
              <a:solidFill>
                <a:srgbClr val="0070C0"/>
              </a:solidFill>
            </a:endParaRPr>
          </a:p>
        </p:txBody>
      </p:sp>
      <p:sp>
        <p:nvSpPr>
          <p:cNvPr id="17" name="TextBox 16"/>
          <p:cNvSpPr txBox="1"/>
          <p:nvPr/>
        </p:nvSpPr>
        <p:spPr>
          <a:xfrm>
            <a:off x="1526936" y="4768223"/>
            <a:ext cx="1632824" cy="523220"/>
          </a:xfrm>
          <a:prstGeom prst="rect">
            <a:avLst/>
          </a:prstGeom>
          <a:noFill/>
        </p:spPr>
        <p:txBody>
          <a:bodyPr wrap="square" rtlCol="0">
            <a:spAutoFit/>
          </a:bodyPr>
          <a:lstStyle/>
          <a:p>
            <a:r>
              <a:rPr lang="en-US" sz="2800" b="1" dirty="0" smtClean="0">
                <a:solidFill>
                  <a:srgbClr val="0070C0"/>
                </a:solidFill>
              </a:rPr>
              <a:t>L</a:t>
            </a:r>
            <a:r>
              <a:rPr lang="en-US" sz="2800" b="1" dirty="0" smtClean="0">
                <a:solidFill>
                  <a:srgbClr val="FF0000"/>
                </a:solidFill>
              </a:rPr>
              <a:t>U</a:t>
            </a:r>
            <a:r>
              <a:rPr lang="en-US" sz="2800" b="1" dirty="0" smtClean="0">
                <a:solidFill>
                  <a:srgbClr val="0070C0"/>
                </a:solidFill>
              </a:rPr>
              <a:t>N</a:t>
            </a:r>
            <a:r>
              <a:rPr lang="en-US" sz="2800" b="1" dirty="0" smtClean="0">
                <a:solidFill>
                  <a:srgbClr val="FF0000"/>
                </a:solidFill>
              </a:rPr>
              <a:t>G</a:t>
            </a:r>
            <a:r>
              <a:rPr lang="en-US" sz="2800" b="1" dirty="0" smtClean="0">
                <a:solidFill>
                  <a:srgbClr val="0070C0"/>
                </a:solidFill>
              </a:rPr>
              <a:t>S</a:t>
            </a:r>
            <a:endParaRPr lang="en-US" sz="2800" b="1" dirty="0">
              <a:solidFill>
                <a:srgbClr val="0070C0"/>
              </a:solidFill>
            </a:endParaRPr>
          </a:p>
        </p:txBody>
      </p:sp>
      <p:sp>
        <p:nvSpPr>
          <p:cNvPr id="18" name="TextBox 17"/>
          <p:cNvSpPr txBox="1"/>
          <p:nvPr/>
        </p:nvSpPr>
        <p:spPr>
          <a:xfrm>
            <a:off x="10029028" y="4694583"/>
            <a:ext cx="1632824" cy="523220"/>
          </a:xfrm>
          <a:prstGeom prst="rect">
            <a:avLst/>
          </a:prstGeom>
          <a:noFill/>
        </p:spPr>
        <p:txBody>
          <a:bodyPr wrap="square" rtlCol="0">
            <a:spAutoFit/>
          </a:bodyPr>
          <a:lstStyle/>
          <a:p>
            <a:r>
              <a:rPr lang="en-US" sz="2800" b="1" dirty="0" smtClean="0">
                <a:solidFill>
                  <a:srgbClr val="0070C0"/>
                </a:solidFill>
              </a:rPr>
              <a:t>B</a:t>
            </a:r>
            <a:r>
              <a:rPr lang="en-US" sz="2800" b="1" dirty="0" smtClean="0">
                <a:solidFill>
                  <a:srgbClr val="FF0000"/>
                </a:solidFill>
              </a:rPr>
              <a:t>O</a:t>
            </a:r>
            <a:r>
              <a:rPr lang="en-US" sz="2800" b="1" dirty="0" smtClean="0">
                <a:solidFill>
                  <a:srgbClr val="0070C0"/>
                </a:solidFill>
              </a:rPr>
              <a:t>D</a:t>
            </a:r>
            <a:r>
              <a:rPr lang="en-US" sz="2800" b="1" dirty="0" smtClean="0">
                <a:solidFill>
                  <a:srgbClr val="FF0000"/>
                </a:solidFill>
              </a:rPr>
              <a:t>Y</a:t>
            </a:r>
            <a:endParaRPr lang="en-US" sz="2800" b="1" dirty="0">
              <a:solidFill>
                <a:srgbClr val="FF0000"/>
              </a:solidFill>
            </a:endParaRPr>
          </a:p>
        </p:txBody>
      </p:sp>
      <p:sp>
        <p:nvSpPr>
          <p:cNvPr id="19" name="TextBox 18"/>
          <p:cNvSpPr txBox="1"/>
          <p:nvPr/>
        </p:nvSpPr>
        <p:spPr>
          <a:xfrm>
            <a:off x="3897152" y="3395143"/>
            <a:ext cx="1632824" cy="523220"/>
          </a:xfrm>
          <a:prstGeom prst="rect">
            <a:avLst/>
          </a:prstGeom>
          <a:noFill/>
        </p:spPr>
        <p:txBody>
          <a:bodyPr wrap="square" rtlCol="0">
            <a:spAutoFit/>
          </a:bodyPr>
          <a:lstStyle/>
          <a:p>
            <a:r>
              <a:rPr lang="en-US" sz="2800" b="1" dirty="0" smtClean="0">
                <a:solidFill>
                  <a:srgbClr val="FF0000"/>
                </a:solidFill>
              </a:rPr>
              <a:t>VEIN</a:t>
            </a:r>
            <a:endParaRPr lang="en-US" sz="2800" b="1" dirty="0">
              <a:solidFill>
                <a:srgbClr val="0070C0"/>
              </a:solidFill>
            </a:endParaRPr>
          </a:p>
        </p:txBody>
      </p:sp>
      <p:sp>
        <p:nvSpPr>
          <p:cNvPr id="25" name="TextBox 24"/>
          <p:cNvSpPr txBox="1"/>
          <p:nvPr/>
        </p:nvSpPr>
        <p:spPr>
          <a:xfrm>
            <a:off x="7537527" y="3407395"/>
            <a:ext cx="1632824" cy="523220"/>
          </a:xfrm>
          <a:prstGeom prst="rect">
            <a:avLst/>
          </a:prstGeom>
          <a:noFill/>
        </p:spPr>
        <p:txBody>
          <a:bodyPr wrap="square" rtlCol="0">
            <a:spAutoFit/>
          </a:bodyPr>
          <a:lstStyle/>
          <a:p>
            <a:r>
              <a:rPr lang="en-US" sz="2800" b="1" dirty="0" smtClean="0">
                <a:solidFill>
                  <a:srgbClr val="0070C0"/>
                </a:solidFill>
              </a:rPr>
              <a:t>VEIN</a:t>
            </a:r>
            <a:endParaRPr lang="en-US" sz="2800" b="1" dirty="0">
              <a:solidFill>
                <a:srgbClr val="0070C0"/>
              </a:solidFill>
            </a:endParaRPr>
          </a:p>
        </p:txBody>
      </p:sp>
      <p:sp>
        <p:nvSpPr>
          <p:cNvPr id="26" name="TextBox 25"/>
          <p:cNvSpPr txBox="1"/>
          <p:nvPr/>
        </p:nvSpPr>
        <p:spPr>
          <a:xfrm>
            <a:off x="3974979" y="5936622"/>
            <a:ext cx="1632824" cy="523220"/>
          </a:xfrm>
          <a:prstGeom prst="rect">
            <a:avLst/>
          </a:prstGeom>
          <a:noFill/>
        </p:spPr>
        <p:txBody>
          <a:bodyPr wrap="square" rtlCol="0">
            <a:spAutoFit/>
          </a:bodyPr>
          <a:lstStyle/>
          <a:p>
            <a:r>
              <a:rPr lang="en-US" sz="2800" b="1" dirty="0" smtClean="0">
                <a:solidFill>
                  <a:srgbClr val="0070C0"/>
                </a:solidFill>
              </a:rPr>
              <a:t>ARTERY</a:t>
            </a:r>
            <a:endParaRPr lang="en-US" sz="2800" b="1" dirty="0">
              <a:solidFill>
                <a:srgbClr val="0070C0"/>
              </a:solidFill>
            </a:endParaRPr>
          </a:p>
        </p:txBody>
      </p:sp>
      <p:sp>
        <p:nvSpPr>
          <p:cNvPr id="27" name="TextBox 26"/>
          <p:cNvSpPr txBox="1"/>
          <p:nvPr/>
        </p:nvSpPr>
        <p:spPr>
          <a:xfrm>
            <a:off x="7583568" y="5964391"/>
            <a:ext cx="1632824" cy="523220"/>
          </a:xfrm>
          <a:prstGeom prst="rect">
            <a:avLst/>
          </a:prstGeom>
          <a:noFill/>
        </p:spPr>
        <p:txBody>
          <a:bodyPr wrap="square" rtlCol="0">
            <a:spAutoFit/>
          </a:bodyPr>
          <a:lstStyle/>
          <a:p>
            <a:r>
              <a:rPr lang="en-US" sz="2800" b="1" dirty="0" smtClean="0">
                <a:solidFill>
                  <a:srgbClr val="FF0000"/>
                </a:solidFill>
              </a:rPr>
              <a:t>ARTERY</a:t>
            </a:r>
            <a:endParaRPr lang="en-US" sz="2800" b="1" dirty="0">
              <a:solidFill>
                <a:srgbClr val="0070C0"/>
              </a:solidFill>
            </a:endParaRPr>
          </a:p>
        </p:txBody>
      </p:sp>
      <p:sp>
        <p:nvSpPr>
          <p:cNvPr id="28" name="TextBox 27"/>
          <p:cNvSpPr txBox="1"/>
          <p:nvPr/>
        </p:nvSpPr>
        <p:spPr>
          <a:xfrm rot="5902662">
            <a:off x="3412153" y="5396807"/>
            <a:ext cx="488356" cy="923330"/>
          </a:xfrm>
          <a:prstGeom prst="rect">
            <a:avLst/>
          </a:prstGeom>
          <a:noFill/>
        </p:spPr>
        <p:txBody>
          <a:bodyPr wrap="square" rtlCol="0">
            <a:spAutoFit/>
          </a:bodyPr>
          <a:lstStyle/>
          <a:p>
            <a:r>
              <a:rPr lang="en-US" sz="5400" b="1" dirty="0" smtClean="0"/>
              <a:t>V</a:t>
            </a:r>
            <a:endParaRPr lang="en-US" sz="5400" b="1" dirty="0"/>
          </a:p>
        </p:txBody>
      </p:sp>
      <p:sp>
        <p:nvSpPr>
          <p:cNvPr id="29" name="TextBox 28"/>
          <p:cNvSpPr txBox="1"/>
          <p:nvPr/>
        </p:nvSpPr>
        <p:spPr>
          <a:xfrm rot="5201125">
            <a:off x="5250965" y="5418300"/>
            <a:ext cx="488356" cy="923330"/>
          </a:xfrm>
          <a:prstGeom prst="rect">
            <a:avLst/>
          </a:prstGeom>
          <a:noFill/>
        </p:spPr>
        <p:txBody>
          <a:bodyPr wrap="square" rtlCol="0">
            <a:spAutoFit/>
          </a:bodyPr>
          <a:lstStyle/>
          <a:p>
            <a:r>
              <a:rPr lang="en-US" sz="5400" b="1" dirty="0" smtClean="0"/>
              <a:t>V</a:t>
            </a:r>
            <a:endParaRPr lang="en-US" sz="5400" b="1" dirty="0"/>
          </a:p>
        </p:txBody>
      </p:sp>
      <p:sp>
        <p:nvSpPr>
          <p:cNvPr id="30" name="TextBox 29"/>
          <p:cNvSpPr txBox="1"/>
          <p:nvPr/>
        </p:nvSpPr>
        <p:spPr>
          <a:xfrm rot="4985901">
            <a:off x="6772869" y="3477931"/>
            <a:ext cx="488356" cy="923330"/>
          </a:xfrm>
          <a:prstGeom prst="rect">
            <a:avLst/>
          </a:prstGeom>
          <a:noFill/>
        </p:spPr>
        <p:txBody>
          <a:bodyPr wrap="square" rtlCol="0">
            <a:spAutoFit/>
          </a:bodyPr>
          <a:lstStyle/>
          <a:p>
            <a:r>
              <a:rPr lang="en-US" sz="5400" b="1" dirty="0" smtClean="0"/>
              <a:t>V</a:t>
            </a:r>
            <a:endParaRPr lang="en-US" sz="5400" b="1" dirty="0"/>
          </a:p>
        </p:txBody>
      </p:sp>
      <p:sp>
        <p:nvSpPr>
          <p:cNvPr id="31" name="TextBox 30"/>
          <p:cNvSpPr txBox="1"/>
          <p:nvPr/>
        </p:nvSpPr>
        <p:spPr>
          <a:xfrm rot="5201125">
            <a:off x="8611681" y="3499424"/>
            <a:ext cx="488356" cy="923330"/>
          </a:xfrm>
          <a:prstGeom prst="rect">
            <a:avLst/>
          </a:prstGeom>
          <a:noFill/>
        </p:spPr>
        <p:txBody>
          <a:bodyPr wrap="square" rtlCol="0">
            <a:spAutoFit/>
          </a:bodyPr>
          <a:lstStyle/>
          <a:p>
            <a:r>
              <a:rPr lang="en-US" sz="5400" b="1" dirty="0" smtClean="0"/>
              <a:t>V</a:t>
            </a:r>
            <a:endParaRPr lang="en-US" sz="5400" b="1" dirty="0"/>
          </a:p>
        </p:txBody>
      </p:sp>
      <p:sp>
        <p:nvSpPr>
          <p:cNvPr id="32" name="TextBox 31"/>
          <p:cNvSpPr txBox="1"/>
          <p:nvPr/>
        </p:nvSpPr>
        <p:spPr>
          <a:xfrm rot="15815718">
            <a:off x="3576541" y="3610202"/>
            <a:ext cx="488356" cy="923330"/>
          </a:xfrm>
          <a:prstGeom prst="rect">
            <a:avLst/>
          </a:prstGeom>
          <a:noFill/>
        </p:spPr>
        <p:txBody>
          <a:bodyPr wrap="square" rtlCol="0">
            <a:spAutoFit/>
          </a:bodyPr>
          <a:lstStyle/>
          <a:p>
            <a:r>
              <a:rPr lang="en-US" sz="5400" b="1" dirty="0" smtClean="0"/>
              <a:t>V</a:t>
            </a:r>
            <a:endParaRPr lang="en-US" sz="5400" b="1" dirty="0"/>
          </a:p>
        </p:txBody>
      </p:sp>
      <p:sp>
        <p:nvSpPr>
          <p:cNvPr id="33" name="TextBox 32"/>
          <p:cNvSpPr txBox="1"/>
          <p:nvPr/>
        </p:nvSpPr>
        <p:spPr>
          <a:xfrm rot="17017428">
            <a:off x="5232894" y="3571159"/>
            <a:ext cx="488356" cy="923330"/>
          </a:xfrm>
          <a:prstGeom prst="rect">
            <a:avLst/>
          </a:prstGeom>
          <a:noFill/>
        </p:spPr>
        <p:txBody>
          <a:bodyPr wrap="square" rtlCol="0">
            <a:spAutoFit/>
          </a:bodyPr>
          <a:lstStyle/>
          <a:p>
            <a:r>
              <a:rPr lang="en-US" sz="5400" b="1" dirty="0" smtClean="0"/>
              <a:t>V</a:t>
            </a:r>
            <a:endParaRPr lang="en-US" sz="5400" b="1" dirty="0"/>
          </a:p>
        </p:txBody>
      </p:sp>
      <p:sp>
        <p:nvSpPr>
          <p:cNvPr id="34" name="TextBox 33"/>
          <p:cNvSpPr txBox="1"/>
          <p:nvPr/>
        </p:nvSpPr>
        <p:spPr>
          <a:xfrm rot="16354511">
            <a:off x="6931883" y="5475867"/>
            <a:ext cx="488356" cy="923330"/>
          </a:xfrm>
          <a:prstGeom prst="rect">
            <a:avLst/>
          </a:prstGeom>
          <a:noFill/>
        </p:spPr>
        <p:txBody>
          <a:bodyPr wrap="square" rtlCol="0">
            <a:spAutoFit/>
          </a:bodyPr>
          <a:lstStyle/>
          <a:p>
            <a:r>
              <a:rPr lang="en-US" sz="5400" b="1" dirty="0" smtClean="0"/>
              <a:t>V</a:t>
            </a:r>
            <a:endParaRPr lang="en-US" sz="5400" b="1" dirty="0"/>
          </a:p>
        </p:txBody>
      </p:sp>
      <p:sp>
        <p:nvSpPr>
          <p:cNvPr id="35" name="TextBox 34"/>
          <p:cNvSpPr txBox="1"/>
          <p:nvPr/>
        </p:nvSpPr>
        <p:spPr>
          <a:xfrm rot="15652974">
            <a:off x="8770695" y="5497360"/>
            <a:ext cx="488356" cy="923330"/>
          </a:xfrm>
          <a:prstGeom prst="rect">
            <a:avLst/>
          </a:prstGeom>
          <a:noFill/>
        </p:spPr>
        <p:txBody>
          <a:bodyPr wrap="square" rtlCol="0">
            <a:spAutoFit/>
          </a:bodyPr>
          <a:lstStyle/>
          <a:p>
            <a:r>
              <a:rPr lang="en-US" sz="5400" b="1" dirty="0" smtClean="0"/>
              <a:t>V</a:t>
            </a:r>
            <a:endParaRPr lang="en-US" sz="5400" b="1" dirty="0"/>
          </a:p>
        </p:txBody>
      </p:sp>
    </p:spTree>
    <p:extLst>
      <p:ext uri="{BB962C8B-B14F-4D97-AF65-F5344CB8AC3E}">
        <p14:creationId xmlns:p14="http://schemas.microsoft.com/office/powerpoint/2010/main" val="426361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Circulatory Disorders</a:t>
            </a:r>
            <a:endParaRPr lang="en-US" dirty="0"/>
          </a:p>
        </p:txBody>
      </p:sp>
      <p:sp>
        <p:nvSpPr>
          <p:cNvPr id="3" name="Content Placeholder 2"/>
          <p:cNvSpPr>
            <a:spLocks noGrp="1"/>
          </p:cNvSpPr>
          <p:nvPr>
            <p:ph idx="1"/>
          </p:nvPr>
        </p:nvSpPr>
        <p:spPr>
          <a:xfrm>
            <a:off x="457200" y="2018454"/>
            <a:ext cx="6939280" cy="4023360"/>
          </a:xfrm>
        </p:spPr>
        <p:txBody>
          <a:bodyPr>
            <a:normAutofit/>
          </a:bodyPr>
          <a:lstStyle/>
          <a:p>
            <a:endParaRPr lang="en-US" dirty="0" smtClean="0"/>
          </a:p>
          <a:p>
            <a:r>
              <a:rPr lang="en-US" dirty="0" smtClean="0"/>
              <a:t>Platelet clotting – Platelets contain a special enzyme which makes platelets stick together and form the clots that stop you from bleeding. </a:t>
            </a:r>
            <a:endParaRPr lang="en-US" dirty="0"/>
          </a:p>
          <a:p>
            <a:endParaRPr lang="en-US" dirty="0" smtClean="0"/>
          </a:p>
          <a:p>
            <a:r>
              <a:rPr lang="en-US" dirty="0" smtClean="0"/>
              <a:t>Bad blood clots – cholesterol makes the platelets think there is a broken blood vessel, and cause the platelets to clot where they shouldn’t. This can lead to heart attacks and strokes.</a:t>
            </a:r>
          </a:p>
          <a:p>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369" t="9885" r="7823" b="4046"/>
          <a:stretch/>
        </p:blipFill>
        <p:spPr>
          <a:xfrm>
            <a:off x="7396480" y="477521"/>
            <a:ext cx="4809587" cy="6217920"/>
          </a:xfrm>
          <a:prstGeom prst="rect">
            <a:avLst/>
          </a:prstGeom>
        </p:spPr>
      </p:pic>
    </p:spTree>
    <p:extLst>
      <p:ext uri="{BB962C8B-B14F-4D97-AF65-F5344CB8AC3E}">
        <p14:creationId xmlns:p14="http://schemas.microsoft.com/office/powerpoint/2010/main" val="1302633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Circulatory Disorders</a:t>
            </a:r>
          </a:p>
        </p:txBody>
      </p:sp>
      <p:sp>
        <p:nvSpPr>
          <p:cNvPr id="3" name="Content Placeholder 2"/>
          <p:cNvSpPr>
            <a:spLocks noGrp="1"/>
          </p:cNvSpPr>
          <p:nvPr>
            <p:ph idx="1"/>
          </p:nvPr>
        </p:nvSpPr>
        <p:spPr/>
        <p:txBody>
          <a:bodyPr/>
          <a:lstStyle/>
          <a:p>
            <a:r>
              <a:rPr lang="en-US" dirty="0" smtClean="0"/>
              <a:t>Sickle Cell Anemia – this is a disorder where a person’s red blood cells are misshapen, causing them not to be able to carry oxygen.</a:t>
            </a:r>
          </a:p>
          <a:p>
            <a:endParaRPr lang="en-US" dirty="0"/>
          </a:p>
          <a:p>
            <a:r>
              <a:rPr lang="en-US" dirty="0" smtClean="0"/>
              <a:t>Sickle cell anemia is another example in the body of ‘shape determines function’</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419" t="7746" r="4671" b="9776"/>
          <a:stretch/>
        </p:blipFill>
        <p:spPr>
          <a:xfrm>
            <a:off x="3180080" y="3613229"/>
            <a:ext cx="5892800" cy="3244771"/>
          </a:xfrm>
          <a:prstGeom prst="rect">
            <a:avLst/>
          </a:prstGeom>
        </p:spPr>
      </p:pic>
    </p:spTree>
    <p:extLst>
      <p:ext uri="{BB962C8B-B14F-4D97-AF65-F5344CB8AC3E}">
        <p14:creationId xmlns:p14="http://schemas.microsoft.com/office/powerpoint/2010/main" val="93209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Circulatory System </a:t>
            </a:r>
            <a:endParaRPr lang="en-US" dirty="0"/>
          </a:p>
        </p:txBody>
      </p:sp>
      <p:sp>
        <p:nvSpPr>
          <p:cNvPr id="3" name="Content Placeholder 2"/>
          <p:cNvSpPr>
            <a:spLocks noGrp="1"/>
          </p:cNvSpPr>
          <p:nvPr>
            <p:ph idx="1"/>
          </p:nvPr>
        </p:nvSpPr>
        <p:spPr/>
        <p:txBody>
          <a:bodyPr/>
          <a:lstStyle/>
          <a:p>
            <a:r>
              <a:rPr lang="en-US" dirty="0" smtClean="0"/>
              <a:t>The human circulatory system moves nutrients and oxygen to cells around the body, and takes waste from those cells to get rid of it. </a:t>
            </a:r>
          </a:p>
          <a:p>
            <a:endParaRPr lang="en-US" dirty="0"/>
          </a:p>
          <a:p>
            <a:r>
              <a:rPr lang="en-US" dirty="0" smtClean="0"/>
              <a:t>The important parts of the circulatory system are:</a:t>
            </a:r>
          </a:p>
          <a:p>
            <a:r>
              <a:rPr lang="en-US" dirty="0" smtClean="0"/>
              <a:t>The heart,  the blood vessels,  and the blood itself. </a:t>
            </a:r>
            <a:endParaRPr lang="en-US" dirty="0"/>
          </a:p>
        </p:txBody>
      </p:sp>
    </p:spTree>
    <p:extLst>
      <p:ext uri="{BB962C8B-B14F-4D97-AF65-F5344CB8AC3E}">
        <p14:creationId xmlns:p14="http://schemas.microsoft.com/office/powerpoint/2010/main" val="1034979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Heart</a:t>
            </a:r>
            <a:endParaRPr lang="en-US" dirty="0"/>
          </a:p>
        </p:txBody>
      </p:sp>
      <p:sp>
        <p:nvSpPr>
          <p:cNvPr id="3" name="Content Placeholder 2"/>
          <p:cNvSpPr>
            <a:spLocks noGrp="1"/>
          </p:cNvSpPr>
          <p:nvPr>
            <p:ph idx="1"/>
          </p:nvPr>
        </p:nvSpPr>
        <p:spPr/>
        <p:txBody>
          <a:bodyPr/>
          <a:lstStyle/>
          <a:p>
            <a:r>
              <a:rPr lang="en-US" dirty="0" smtClean="0"/>
              <a:t>The heart is the main thing that moves blood throughout our body. The pumping of the heart forces the blood through its path.</a:t>
            </a:r>
          </a:p>
          <a:p>
            <a:endParaRPr lang="en-US" dirty="0"/>
          </a:p>
          <a:p>
            <a:r>
              <a:rPr lang="en-US" dirty="0" smtClean="0"/>
              <a:t>The heart has four parts. A left atrium, a right atrium, a left ventricle and a right ventricle. </a:t>
            </a:r>
          </a:p>
          <a:p>
            <a:endParaRPr lang="en-US" dirty="0"/>
          </a:p>
          <a:p>
            <a:r>
              <a:rPr lang="en-US" dirty="0" smtClean="0"/>
              <a:t>The atria receive the blood, and ventricles pump the blood out of the heart. </a:t>
            </a:r>
            <a:endParaRPr lang="en-US" dirty="0"/>
          </a:p>
        </p:txBody>
      </p:sp>
    </p:spTree>
    <p:extLst>
      <p:ext uri="{BB962C8B-B14F-4D97-AF65-F5344CB8AC3E}">
        <p14:creationId xmlns:p14="http://schemas.microsoft.com/office/powerpoint/2010/main" val="4286203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Heart</a:t>
            </a:r>
            <a:endParaRPr lang="en-US" dirty="0"/>
          </a:p>
        </p:txBody>
      </p:sp>
      <p:sp>
        <p:nvSpPr>
          <p:cNvPr id="3" name="Content Placeholder 2"/>
          <p:cNvSpPr>
            <a:spLocks noGrp="1"/>
          </p:cNvSpPr>
          <p:nvPr>
            <p:ph idx="1"/>
          </p:nvPr>
        </p:nvSpPr>
        <p:spPr>
          <a:xfrm>
            <a:off x="1097279" y="1845733"/>
            <a:ext cx="5967755" cy="4684463"/>
          </a:xfrm>
        </p:spPr>
        <p:txBody>
          <a:bodyPr>
            <a:normAutofit/>
          </a:bodyPr>
          <a:lstStyle/>
          <a:p>
            <a:r>
              <a:rPr lang="en-US" dirty="0" smtClean="0"/>
              <a:t>The left side of the heart takes in blood that received oxygen from the lungs and pumps it through your body in the arteries.</a:t>
            </a:r>
          </a:p>
          <a:p>
            <a:endParaRPr lang="en-US" dirty="0"/>
          </a:p>
          <a:p>
            <a:r>
              <a:rPr lang="en-US" dirty="0" smtClean="0"/>
              <a:t>The right side of the heart takes in blood without oxygen, from your body, and sends it to the lungs in the veins.</a:t>
            </a:r>
          </a:p>
          <a:p>
            <a:endParaRPr lang="en-US" dirty="0"/>
          </a:p>
          <a:p>
            <a:r>
              <a:rPr lang="en-US" dirty="0" smtClean="0"/>
              <a:t>The left and right halves of the heart DO NOT share their blood. They are separated by a wall of tissue</a:t>
            </a:r>
            <a:endParaRPr lang="en-US" dirty="0"/>
          </a:p>
        </p:txBody>
      </p:sp>
      <p:pic>
        <p:nvPicPr>
          <p:cNvPr id="2050" name="Picture 2" descr="http://upload.wikimedia.org/wikipedia/commons/thumb/6/67/Heart_diagram_blood_flow_en.svg/2000px-Heart_diagram_blood_flow_e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6321" y="286603"/>
            <a:ext cx="5215679" cy="584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991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Vessels</a:t>
            </a:r>
            <a:endParaRPr lang="en-US" dirty="0"/>
          </a:p>
        </p:txBody>
      </p:sp>
      <p:sp>
        <p:nvSpPr>
          <p:cNvPr id="3" name="Content Placeholder 2"/>
          <p:cNvSpPr>
            <a:spLocks noGrp="1"/>
          </p:cNvSpPr>
          <p:nvPr>
            <p:ph idx="1"/>
          </p:nvPr>
        </p:nvSpPr>
        <p:spPr/>
        <p:txBody>
          <a:bodyPr/>
          <a:lstStyle/>
          <a:p>
            <a:r>
              <a:rPr lang="en-US" dirty="0" smtClean="0"/>
              <a:t>There are three types of blood vessels in your body:</a:t>
            </a:r>
          </a:p>
          <a:p>
            <a:endParaRPr lang="en-US" sz="300" dirty="0" smtClean="0"/>
          </a:p>
          <a:p>
            <a:r>
              <a:rPr lang="en-US" dirty="0" smtClean="0"/>
              <a:t>Arteries – these carry blood away from the heart, to the rest of your body. They have thick walls and almost always carry oxygen rich blood.</a:t>
            </a:r>
          </a:p>
          <a:p>
            <a:endParaRPr lang="en-US" sz="300" dirty="0"/>
          </a:p>
          <a:p>
            <a:r>
              <a:rPr lang="en-US" dirty="0" smtClean="0"/>
              <a:t>Veins – these carry blood towards your heart, from the rest of your body. They are full of one-way valves that let blood go towards the heart but not away. </a:t>
            </a:r>
          </a:p>
          <a:p>
            <a:endParaRPr lang="en-US" sz="300" dirty="0"/>
          </a:p>
          <a:p>
            <a:r>
              <a:rPr lang="en-US" dirty="0" smtClean="0"/>
              <a:t>Capillaries – these have very thin walls (only one cell thick). They allow the oxygen to diffuse into the body cells, and wastes to diffuse into the blood. They connect veins and arteries. </a:t>
            </a:r>
            <a:endParaRPr lang="en-US" dirty="0"/>
          </a:p>
        </p:txBody>
      </p:sp>
    </p:spTree>
    <p:extLst>
      <p:ext uri="{BB962C8B-B14F-4D97-AF65-F5344CB8AC3E}">
        <p14:creationId xmlns:p14="http://schemas.microsoft.com/office/powerpoint/2010/main" val="442415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www.phschool.com/science/biology_place/biocoach/images/cardio2/BlVesSt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65" y="193232"/>
            <a:ext cx="11959087" cy="64579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93434" y="2803585"/>
            <a:ext cx="1656272" cy="3571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03762" y="3857414"/>
            <a:ext cx="1656272" cy="2361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02370" y="3401009"/>
            <a:ext cx="391064" cy="20990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486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Blood</a:t>
            </a:r>
            <a:endParaRPr lang="en-US" dirty="0"/>
          </a:p>
        </p:txBody>
      </p:sp>
      <p:sp>
        <p:nvSpPr>
          <p:cNvPr id="3" name="Content Placeholder 2"/>
          <p:cNvSpPr>
            <a:spLocks noGrp="1"/>
          </p:cNvSpPr>
          <p:nvPr>
            <p:ph idx="1"/>
          </p:nvPr>
        </p:nvSpPr>
        <p:spPr>
          <a:xfrm>
            <a:off x="812800" y="1845734"/>
            <a:ext cx="11054080" cy="4636346"/>
          </a:xfrm>
        </p:spPr>
        <p:txBody>
          <a:bodyPr>
            <a:normAutofit/>
          </a:bodyPr>
          <a:lstStyle/>
          <a:p>
            <a:r>
              <a:rPr lang="en-US" dirty="0" smtClean="0"/>
              <a:t>There are four important things in the blood:</a:t>
            </a:r>
          </a:p>
          <a:p>
            <a:endParaRPr lang="en-US" sz="3600" dirty="0" smtClean="0"/>
          </a:p>
          <a:p>
            <a:r>
              <a:rPr lang="en-US" dirty="0" smtClean="0"/>
              <a:t>Red blood cells – contain </a:t>
            </a:r>
            <a:r>
              <a:rPr lang="en-US" b="1" dirty="0" smtClean="0"/>
              <a:t>hemoglobin</a:t>
            </a:r>
            <a:r>
              <a:rPr lang="en-US" dirty="0" smtClean="0"/>
              <a:t>, a protein that carries oxygen. They also take CO</a:t>
            </a:r>
            <a:r>
              <a:rPr lang="en-US" baseline="-25000" dirty="0" smtClean="0"/>
              <a:t>2</a:t>
            </a:r>
            <a:r>
              <a:rPr lang="en-US" dirty="0" smtClean="0"/>
              <a:t> and bring it to the lungs. Made in the bone marrow</a:t>
            </a:r>
          </a:p>
          <a:p>
            <a:endParaRPr lang="en-US" sz="300" dirty="0" smtClean="0"/>
          </a:p>
          <a:p>
            <a:r>
              <a:rPr lang="en-US" dirty="0" smtClean="0"/>
              <a:t>White blood cells – Part of the immune system, fights off pathogens. Made in </a:t>
            </a:r>
            <a:r>
              <a:rPr lang="en-US" smtClean="0"/>
              <a:t>the </a:t>
            </a:r>
            <a:r>
              <a:rPr lang="en-US" smtClean="0"/>
              <a:t>lymph nodes</a:t>
            </a:r>
            <a:endParaRPr lang="en-US" dirty="0"/>
          </a:p>
          <a:p>
            <a:endParaRPr lang="en-US" sz="300" dirty="0" smtClean="0"/>
          </a:p>
          <a:p>
            <a:r>
              <a:rPr lang="en-US" dirty="0" smtClean="0"/>
              <a:t>Platelets – clot the blood</a:t>
            </a:r>
          </a:p>
          <a:p>
            <a:endParaRPr lang="en-US" sz="300" dirty="0" smtClean="0"/>
          </a:p>
          <a:p>
            <a:r>
              <a:rPr lang="en-US" dirty="0" smtClean="0"/>
              <a:t>Plasma – Carries everything else (nutrients, hormones,  wastes, </a:t>
            </a:r>
            <a:r>
              <a:rPr lang="en-US" dirty="0" err="1" smtClean="0"/>
              <a:t>etc</a:t>
            </a:r>
            <a:r>
              <a:rPr lang="en-US" dirty="0" smtClean="0"/>
              <a:t>) but not O</a:t>
            </a:r>
            <a:r>
              <a:rPr lang="en-US" baseline="-25000" dirty="0" smtClean="0"/>
              <a:t>2</a:t>
            </a:r>
            <a:r>
              <a:rPr lang="en-US" dirty="0" smtClean="0"/>
              <a:t> or CO</a:t>
            </a:r>
            <a:r>
              <a:rPr lang="en-US" baseline="-25000" dirty="0" smtClean="0"/>
              <a:t>2</a:t>
            </a:r>
            <a:endParaRPr lang="en-US" baseline="-25000" dirty="0"/>
          </a:p>
        </p:txBody>
      </p:sp>
    </p:spTree>
    <p:extLst>
      <p:ext uri="{BB962C8B-B14F-4D97-AF65-F5344CB8AC3E}">
        <p14:creationId xmlns:p14="http://schemas.microsoft.com/office/powerpoint/2010/main" val="3358912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0480" y="1001141"/>
            <a:ext cx="8067040" cy="5188752"/>
          </a:xfrm>
        </p:spPr>
      </p:pic>
      <p:sp>
        <p:nvSpPr>
          <p:cNvPr id="5" name="Title 1"/>
          <p:cNvSpPr>
            <a:spLocks noGrp="1"/>
          </p:cNvSpPr>
          <p:nvPr>
            <p:ph type="title"/>
          </p:nvPr>
        </p:nvSpPr>
        <p:spPr>
          <a:xfrm>
            <a:off x="1097280" y="286603"/>
            <a:ext cx="10058400" cy="1450757"/>
          </a:xfrm>
        </p:spPr>
        <p:txBody>
          <a:bodyPr/>
          <a:lstStyle/>
          <a:p>
            <a:r>
              <a:rPr lang="en-US" dirty="0" smtClean="0"/>
              <a:t>Blood Types</a:t>
            </a:r>
            <a:endParaRPr lang="en-US" dirty="0"/>
          </a:p>
        </p:txBody>
      </p:sp>
      <p:sp>
        <p:nvSpPr>
          <p:cNvPr id="6" name="TextBox 5"/>
          <p:cNvSpPr txBox="1"/>
          <p:nvPr/>
        </p:nvSpPr>
        <p:spPr>
          <a:xfrm>
            <a:off x="386080" y="2182560"/>
            <a:ext cx="3454400" cy="3785652"/>
          </a:xfrm>
          <a:prstGeom prst="rect">
            <a:avLst/>
          </a:prstGeom>
          <a:noFill/>
        </p:spPr>
        <p:txBody>
          <a:bodyPr wrap="square" rtlCol="0">
            <a:spAutoFit/>
          </a:bodyPr>
          <a:lstStyle/>
          <a:p>
            <a:r>
              <a:rPr lang="en-US" sz="2400" dirty="0" smtClean="0"/>
              <a:t>Blood cells have antigens on them, which are little protein markers on the cell.</a:t>
            </a:r>
          </a:p>
          <a:p>
            <a:endParaRPr lang="en-US" sz="2400" dirty="0"/>
          </a:p>
          <a:p>
            <a:r>
              <a:rPr lang="en-US" sz="2400" dirty="0" smtClean="0"/>
              <a:t>The plasma has antibodies, things made to attach to antigens and label them to be attacked by the immune system.</a:t>
            </a:r>
          </a:p>
        </p:txBody>
      </p:sp>
    </p:spTree>
    <p:extLst>
      <p:ext uri="{BB962C8B-B14F-4D97-AF65-F5344CB8AC3E}">
        <p14:creationId xmlns:p14="http://schemas.microsoft.com/office/powerpoint/2010/main" val="198720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in the Circulatory Map</a:t>
            </a:r>
            <a:endParaRPr lang="en-US" dirty="0"/>
          </a:p>
        </p:txBody>
      </p:sp>
      <p:sp>
        <p:nvSpPr>
          <p:cNvPr id="3" name="Content Placeholder 2"/>
          <p:cNvSpPr>
            <a:spLocks noGrp="1"/>
          </p:cNvSpPr>
          <p:nvPr>
            <p:ph idx="1"/>
          </p:nvPr>
        </p:nvSpPr>
        <p:spPr>
          <a:xfrm>
            <a:off x="375920" y="1750255"/>
            <a:ext cx="11816080" cy="1936520"/>
          </a:xfrm>
        </p:spPr>
        <p:txBody>
          <a:bodyPr>
            <a:normAutofit fontScale="92500" lnSpcReduction="10000"/>
          </a:bodyPr>
          <a:lstStyle/>
          <a:p>
            <a:pPr algn="ctr"/>
            <a:r>
              <a:rPr lang="en-US" dirty="0" smtClean="0"/>
              <a:t>Label: L atrium, R atrium, L ventricle, R ventricle, veins, arteries, lungs, body, </a:t>
            </a:r>
          </a:p>
          <a:p>
            <a:pPr algn="ctr"/>
            <a:r>
              <a:rPr lang="en-US" dirty="0" smtClean="0"/>
              <a:t>O</a:t>
            </a:r>
            <a:r>
              <a:rPr lang="en-US" baseline="-25000" dirty="0" smtClean="0"/>
              <a:t>2 </a:t>
            </a:r>
            <a:r>
              <a:rPr lang="en-US" dirty="0" smtClean="0"/>
              <a:t>rich blood, O</a:t>
            </a:r>
            <a:r>
              <a:rPr lang="en-US" baseline="-25000" dirty="0" smtClean="0"/>
              <a:t>2</a:t>
            </a:r>
            <a:r>
              <a:rPr lang="en-US" dirty="0" smtClean="0"/>
              <a:t> poor blood, systemic &amp; pulmonary circulation</a:t>
            </a:r>
          </a:p>
          <a:p>
            <a:endParaRPr lang="en-US" sz="100" dirty="0"/>
          </a:p>
          <a:p>
            <a:pPr algn="ctr"/>
            <a:r>
              <a:rPr lang="en-US" dirty="0" smtClean="0"/>
              <a:t>Systemic Circulation – circulation to &amp; from the body</a:t>
            </a:r>
          </a:p>
          <a:p>
            <a:pPr algn="ctr"/>
            <a:r>
              <a:rPr lang="en-US" dirty="0" smtClean="0"/>
              <a:t>Pulmonary Circulation – circulation to &amp; from the lungs</a:t>
            </a:r>
            <a:endParaRPr lang="en-US" dirty="0"/>
          </a:p>
        </p:txBody>
      </p:sp>
      <p:sp>
        <p:nvSpPr>
          <p:cNvPr id="4" name="Rectangle 3"/>
          <p:cNvSpPr/>
          <p:nvPr/>
        </p:nvSpPr>
        <p:spPr>
          <a:xfrm>
            <a:off x="1097280" y="4121574"/>
            <a:ext cx="2255520" cy="18931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5252" y="4032868"/>
            <a:ext cx="2380615" cy="2123882"/>
          </a:xfrm>
          <a:prstGeom prst="rect">
            <a:avLst/>
          </a:prstGeom>
        </p:spPr>
      </p:pic>
      <p:sp>
        <p:nvSpPr>
          <p:cNvPr id="8" name="Rectangle 7"/>
          <p:cNvSpPr/>
          <p:nvPr/>
        </p:nvSpPr>
        <p:spPr>
          <a:xfrm>
            <a:off x="9418319" y="4121574"/>
            <a:ext cx="2255520" cy="18931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6385559" y="4592320"/>
            <a:ext cx="0" cy="1422400"/>
          </a:xfrm>
          <a:prstGeom prst="line">
            <a:avLst/>
          </a:prstGeom>
          <a:ln w="38100"/>
        </p:spPr>
        <p:style>
          <a:lnRef idx="1">
            <a:schemeClr val="dk1"/>
          </a:lnRef>
          <a:fillRef idx="0">
            <a:schemeClr val="dk1"/>
          </a:fillRef>
          <a:effectRef idx="0">
            <a:schemeClr val="dk1"/>
          </a:effectRef>
          <a:fontRef idx="minor">
            <a:schemeClr val="tx1"/>
          </a:fontRef>
        </p:style>
      </p:cxnSp>
      <p:sp>
        <p:nvSpPr>
          <p:cNvPr id="20" name="Block Arc 19"/>
          <p:cNvSpPr/>
          <p:nvPr/>
        </p:nvSpPr>
        <p:spPr>
          <a:xfrm>
            <a:off x="2897345" y="3891280"/>
            <a:ext cx="3943667" cy="701040"/>
          </a:xfrm>
          <a:prstGeom prst="blockArc">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Block Arc 20"/>
          <p:cNvSpPr/>
          <p:nvPr/>
        </p:nvSpPr>
        <p:spPr>
          <a:xfrm>
            <a:off x="5740321" y="3904174"/>
            <a:ext cx="4126546" cy="701040"/>
          </a:xfrm>
          <a:prstGeom prst="blockArc">
            <a:avLst>
              <a:gd name="adj1" fmla="val 10863216"/>
              <a:gd name="adj2" fmla="val 0"/>
              <a:gd name="adj3" fmla="val 2500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Block Arc 21"/>
          <p:cNvSpPr/>
          <p:nvPr/>
        </p:nvSpPr>
        <p:spPr>
          <a:xfrm rot="10800000">
            <a:off x="2897345" y="5303520"/>
            <a:ext cx="3320574" cy="711200"/>
          </a:xfrm>
          <a:prstGeom prst="blockArc">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Block Arc 22"/>
          <p:cNvSpPr/>
          <p:nvPr/>
        </p:nvSpPr>
        <p:spPr>
          <a:xfrm rot="10800000">
            <a:off x="6475174" y="5320454"/>
            <a:ext cx="3391693" cy="701040"/>
          </a:xfrm>
          <a:prstGeom prst="blockArc">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p:cNvCxnSpPr/>
          <p:nvPr/>
        </p:nvCxnSpPr>
        <p:spPr>
          <a:xfrm flipH="1" flipV="1">
            <a:off x="5461000" y="5074268"/>
            <a:ext cx="1752600" cy="4168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1575069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5146</TotalTime>
  <Words>649</Words>
  <Application>Microsoft Office PowerPoint</Application>
  <PresentationFormat>Widescreen</PresentationFormat>
  <Paragraphs>77</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Calibri</vt:lpstr>
      <vt:lpstr>Calibri Light</vt:lpstr>
      <vt:lpstr>Retrospect</vt:lpstr>
      <vt:lpstr>Human Transport</vt:lpstr>
      <vt:lpstr>The Circulatory System </vt:lpstr>
      <vt:lpstr>The Heart</vt:lpstr>
      <vt:lpstr>The Heart</vt:lpstr>
      <vt:lpstr>Blood Vessels</vt:lpstr>
      <vt:lpstr>PowerPoint Presentation</vt:lpstr>
      <vt:lpstr>The Blood</vt:lpstr>
      <vt:lpstr>Blood Types</vt:lpstr>
      <vt:lpstr>Fill in the Circulatory Map</vt:lpstr>
      <vt:lpstr>Fill in the Circulatory Map</vt:lpstr>
      <vt:lpstr>Circulatory Disorders</vt:lpstr>
      <vt:lpstr>Circulatory Disorders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Teo Mesiouris</dc:creator>
  <cp:lastModifiedBy>Teo Mesiouris</cp:lastModifiedBy>
  <cp:revision>464</cp:revision>
  <dcterms:created xsi:type="dcterms:W3CDTF">2013-11-27T15:32:32Z</dcterms:created>
  <dcterms:modified xsi:type="dcterms:W3CDTF">2016-01-08T13:40:01Z</dcterms:modified>
</cp:coreProperties>
</file>