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6" r:id="rId2"/>
    <p:sldId id="291" r:id="rId3"/>
    <p:sldId id="292" r:id="rId4"/>
    <p:sldId id="293" r:id="rId5"/>
    <p:sldId id="294" r:id="rId6"/>
    <p:sldId id="286" r:id="rId7"/>
    <p:sldId id="342" r:id="rId8"/>
    <p:sldId id="296" r:id="rId9"/>
    <p:sldId id="343" r:id="rId10"/>
    <p:sldId id="297" r:id="rId11"/>
    <p:sldId id="344" r:id="rId12"/>
    <p:sldId id="298" r:id="rId13"/>
    <p:sldId id="345" r:id="rId14"/>
    <p:sldId id="373" r:id="rId15"/>
    <p:sldId id="365" r:id="rId16"/>
    <p:sldId id="366" r:id="rId17"/>
    <p:sldId id="371" r:id="rId18"/>
    <p:sldId id="372" r:id="rId19"/>
    <p:sldId id="299" r:id="rId20"/>
    <p:sldId id="290" r:id="rId21"/>
    <p:sldId id="346" r:id="rId22"/>
    <p:sldId id="367" r:id="rId23"/>
    <p:sldId id="368" r:id="rId24"/>
    <p:sldId id="374" r:id="rId25"/>
    <p:sldId id="301" r:id="rId26"/>
    <p:sldId id="302" r:id="rId27"/>
    <p:sldId id="306" r:id="rId28"/>
    <p:sldId id="347" r:id="rId29"/>
    <p:sldId id="307" r:id="rId30"/>
    <p:sldId id="348" r:id="rId31"/>
    <p:sldId id="309" r:id="rId32"/>
    <p:sldId id="349" r:id="rId33"/>
    <p:sldId id="311" r:id="rId34"/>
    <p:sldId id="350" r:id="rId35"/>
    <p:sldId id="303" r:id="rId36"/>
    <p:sldId id="304" r:id="rId37"/>
    <p:sldId id="305" r:id="rId38"/>
    <p:sldId id="300" r:id="rId39"/>
    <p:sldId id="351" r:id="rId40"/>
    <p:sldId id="318" r:id="rId41"/>
    <p:sldId id="313" r:id="rId42"/>
    <p:sldId id="314" r:id="rId43"/>
    <p:sldId id="315" r:id="rId44"/>
    <p:sldId id="352" r:id="rId45"/>
    <p:sldId id="316" r:id="rId46"/>
    <p:sldId id="353" r:id="rId47"/>
    <p:sldId id="317" r:id="rId48"/>
    <p:sldId id="354" r:id="rId49"/>
    <p:sldId id="369" r:id="rId50"/>
    <p:sldId id="370" r:id="rId51"/>
    <p:sldId id="319" r:id="rId52"/>
    <p:sldId id="320" r:id="rId53"/>
    <p:sldId id="321" r:id="rId54"/>
    <p:sldId id="355" r:id="rId55"/>
    <p:sldId id="322" r:id="rId56"/>
    <p:sldId id="356" r:id="rId57"/>
    <p:sldId id="323" r:id="rId58"/>
    <p:sldId id="357" r:id="rId59"/>
    <p:sldId id="324" r:id="rId60"/>
    <p:sldId id="358" r:id="rId61"/>
    <p:sldId id="325" r:id="rId62"/>
    <p:sldId id="359" r:id="rId63"/>
    <p:sldId id="326" r:id="rId64"/>
    <p:sldId id="332" r:id="rId65"/>
    <p:sldId id="333" r:id="rId66"/>
    <p:sldId id="360" r:id="rId67"/>
    <p:sldId id="327" r:id="rId68"/>
    <p:sldId id="328" r:id="rId69"/>
    <p:sldId id="330" r:id="rId70"/>
    <p:sldId id="329" r:id="rId71"/>
    <p:sldId id="361" r:id="rId72"/>
    <p:sldId id="331" r:id="rId73"/>
    <p:sldId id="362" r:id="rId74"/>
    <p:sldId id="335" r:id="rId75"/>
    <p:sldId id="336" r:id="rId76"/>
    <p:sldId id="337" r:id="rId77"/>
    <p:sldId id="363" r:id="rId78"/>
    <p:sldId id="338" r:id="rId79"/>
    <p:sldId id="339" r:id="rId80"/>
    <p:sldId id="340" r:id="rId81"/>
    <p:sldId id="364" r:id="rId82"/>
    <p:sldId id="341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33259-0707-46EC-B8C5-4D8DEE08FE67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3E9DD-2E5A-48E3-8A08-84182FDE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9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E9DD-2E5A-48E3-8A08-84182FDEFAA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1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0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5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2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6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8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7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2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55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7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8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6E938D-EF1A-4803-9BCC-FE5FDD82DAB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5A7E132-889E-4055-8E72-18315C371BA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28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9555"/>
            <a:ext cx="12192000" cy="3566160"/>
          </a:xfrm>
        </p:spPr>
        <p:txBody>
          <a:bodyPr>
            <a:noAutofit/>
          </a:bodyPr>
          <a:lstStyle/>
          <a:p>
            <a:pPr algn="ctr"/>
            <a:r>
              <a:rPr lang="en-US" sz="9600" dirty="0"/>
              <a:t>An Introduction to Chemistry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766171"/>
            <a:ext cx="10058400" cy="1143000"/>
          </a:xfrm>
        </p:spPr>
        <p:txBody>
          <a:bodyPr/>
          <a:lstStyle/>
          <a:p>
            <a:r>
              <a:rPr lang="en-US" dirty="0"/>
              <a:t>Mr. Mesiouris</a:t>
            </a:r>
          </a:p>
        </p:txBody>
      </p:sp>
    </p:spTree>
    <p:extLst>
      <p:ext uri="{BB962C8B-B14F-4D97-AF65-F5344CB8AC3E}">
        <p14:creationId xmlns:p14="http://schemas.microsoft.com/office/powerpoint/2010/main" val="363290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46" y="4882550"/>
            <a:ext cx="14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oxygen, O</a:t>
            </a:r>
            <a:r>
              <a:rPr lang="en-US" sz="2200" baseline="-25000" dirty="0"/>
              <a:t>2</a:t>
            </a:r>
            <a:r>
              <a:rPr lang="en-US" sz="2200" dirty="0"/>
              <a:t>, an element or a compound?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70714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46" y="4882550"/>
            <a:ext cx="14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oxygen, O</a:t>
            </a:r>
            <a:r>
              <a:rPr lang="en-US" sz="2200" baseline="-25000" dirty="0"/>
              <a:t>2</a:t>
            </a:r>
            <a:r>
              <a:rPr lang="en-US" sz="2200" dirty="0"/>
              <a:t>, an element or a compound?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1438490" y="293847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Molecule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7100" y="4882550"/>
            <a:ext cx="101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oxygen, O</a:t>
            </a:r>
            <a:r>
              <a:rPr lang="en-US" sz="2200" baseline="-25000" dirty="0"/>
              <a:t>2</a:t>
            </a:r>
            <a:r>
              <a:rPr lang="en-US" sz="2200" dirty="0"/>
              <a:t>, an atom or a molecule?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7165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Molecule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7100" y="4882550"/>
            <a:ext cx="101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oxygen, O</a:t>
            </a:r>
            <a:r>
              <a:rPr lang="en-US" sz="2200" baseline="-25000" dirty="0"/>
              <a:t>2</a:t>
            </a:r>
            <a:r>
              <a:rPr lang="en-US" sz="2200" dirty="0"/>
              <a:t>, an atom or a molecule?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823553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8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Diatomic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elements exist in their most stable form as molecules of 2. </a:t>
            </a:r>
          </a:p>
          <a:p>
            <a:endParaRPr lang="en-US" dirty="0"/>
          </a:p>
          <a:p>
            <a:r>
              <a:rPr lang="en-US" dirty="0"/>
              <a:t>There are 7 of these elements, called the diatomic elements. </a:t>
            </a:r>
          </a:p>
          <a:p>
            <a:endParaRPr lang="en-US" dirty="0"/>
          </a:p>
          <a:p>
            <a:r>
              <a:rPr lang="en-US" dirty="0"/>
              <a:t>They are: Br</a:t>
            </a:r>
            <a:r>
              <a:rPr lang="en-US" baseline="-25000" dirty="0"/>
              <a:t>2</a:t>
            </a:r>
            <a:r>
              <a:rPr lang="en-US" dirty="0"/>
              <a:t> I</a:t>
            </a:r>
            <a:r>
              <a:rPr lang="en-US" baseline="-25000" dirty="0"/>
              <a:t>2</a:t>
            </a:r>
            <a:r>
              <a:rPr lang="en-US" dirty="0"/>
              <a:t> N</a:t>
            </a:r>
            <a:r>
              <a:rPr lang="en-US" baseline="-25000" dirty="0"/>
              <a:t>2</a:t>
            </a:r>
            <a:r>
              <a:rPr lang="en-US" dirty="0"/>
              <a:t> Cl</a:t>
            </a:r>
            <a:r>
              <a:rPr lang="en-US" baseline="-25000" dirty="0"/>
              <a:t>2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 O</a:t>
            </a:r>
            <a:r>
              <a:rPr lang="en-US" baseline="-25000" dirty="0"/>
              <a:t>2</a:t>
            </a:r>
            <a:r>
              <a:rPr lang="en-US" dirty="0"/>
              <a:t> F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They can be easily remembered as ‘</a:t>
            </a:r>
            <a:r>
              <a:rPr lang="en-US" dirty="0" err="1"/>
              <a:t>Brinclhof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07248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substance can not be decomposed into simpler substances?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ammonia		 aluminum		   methane		     methanol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73739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substance can not be decomposed into simpler substances?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ammonia		 aluminum		   methane		     methanol</a:t>
            </a:r>
            <a:endParaRPr lang="en-US" sz="2800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78842" y="4137353"/>
            <a:ext cx="2613804" cy="2458529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formula represents a binary compound?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NH</a:t>
            </a:r>
            <a:r>
              <a:rPr lang="en-US" sz="2800" baseline="-25000" dirty="0"/>
              <a:t>4</a:t>
            </a:r>
            <a:r>
              <a:rPr lang="en-US" sz="2800" dirty="0"/>
              <a:t>NO</a:t>
            </a:r>
            <a:r>
              <a:rPr lang="en-US" sz="2800" baseline="-25000" dirty="0"/>
              <a:t>3</a:t>
            </a:r>
            <a:r>
              <a:rPr lang="en-US" sz="2800" dirty="0"/>
              <a:t>		      CH</a:t>
            </a:r>
            <a:r>
              <a:rPr lang="en-US" sz="2800" baseline="-25000" dirty="0"/>
              <a:t>4</a:t>
            </a:r>
            <a:r>
              <a:rPr lang="en-US" sz="2800" dirty="0"/>
              <a:t>		CH</a:t>
            </a:r>
            <a:r>
              <a:rPr lang="en-US" sz="2800" baseline="-25000" dirty="0"/>
              <a:t>3</a:t>
            </a:r>
            <a:r>
              <a:rPr lang="en-US" sz="2800" dirty="0"/>
              <a:t>COCH</a:t>
            </a:r>
            <a:r>
              <a:rPr lang="en-US" sz="2800" baseline="-25000" dirty="0"/>
              <a:t>3</a:t>
            </a:r>
            <a:r>
              <a:rPr lang="en-US" sz="2800" dirty="0"/>
              <a:t>		          CaCO</a:t>
            </a:r>
            <a:r>
              <a:rPr lang="en-US" sz="2800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9854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formula represents a binary compound?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NH</a:t>
            </a:r>
            <a:r>
              <a:rPr lang="en-US" sz="2800" baseline="-25000" dirty="0"/>
              <a:t>4</a:t>
            </a:r>
            <a:r>
              <a:rPr lang="en-US" sz="2800" dirty="0"/>
              <a:t>NO</a:t>
            </a:r>
            <a:r>
              <a:rPr lang="en-US" sz="2800" baseline="-25000" dirty="0"/>
              <a:t>3</a:t>
            </a:r>
            <a:r>
              <a:rPr lang="en-US" sz="2800" dirty="0"/>
              <a:t>		      CH</a:t>
            </a:r>
            <a:r>
              <a:rPr lang="en-US" sz="2800" baseline="-25000" dirty="0"/>
              <a:t>4</a:t>
            </a:r>
            <a:r>
              <a:rPr lang="en-US" sz="2800" dirty="0"/>
              <a:t>		CH</a:t>
            </a:r>
            <a:r>
              <a:rPr lang="en-US" sz="2800" baseline="-25000" dirty="0"/>
              <a:t>3</a:t>
            </a:r>
            <a:r>
              <a:rPr lang="en-US" sz="2800" dirty="0"/>
              <a:t>COCH</a:t>
            </a:r>
            <a:r>
              <a:rPr lang="en-US" sz="2800" baseline="-25000" dirty="0"/>
              <a:t>3</a:t>
            </a:r>
            <a:r>
              <a:rPr lang="en-US" sz="2800" dirty="0"/>
              <a:t>		          CaCO</a:t>
            </a:r>
            <a:r>
              <a:rPr lang="en-US" sz="2800" baseline="-25000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189115" y="4167833"/>
            <a:ext cx="2613804" cy="2458529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40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Substances and Mixtures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8025212" cy="4023360"/>
          </a:xfrm>
        </p:spPr>
        <p:txBody>
          <a:bodyPr>
            <a:normAutofit/>
          </a:bodyPr>
          <a:lstStyle/>
          <a:p>
            <a:r>
              <a:rPr lang="en-US" sz="2400" dirty="0"/>
              <a:t>A mixture is a blend of two or more kinds of matter, where each retains its properties. </a:t>
            </a:r>
          </a:p>
          <a:p>
            <a:r>
              <a:rPr lang="en-US" sz="2400" dirty="0"/>
              <a:t>There are two types of mixtures:</a:t>
            </a:r>
          </a:p>
          <a:p>
            <a:pPr lvl="1"/>
            <a:r>
              <a:rPr lang="en-US" sz="2200" dirty="0"/>
              <a:t>Heterogeneous mixture – Non uniform (concrete, rocky road ice cream)</a:t>
            </a:r>
          </a:p>
          <a:p>
            <a:pPr lvl="1"/>
            <a:r>
              <a:rPr lang="en-US" sz="2200" dirty="0"/>
              <a:t>Homogeneous mixture – Uniform (salt water, sugar water)</a:t>
            </a:r>
          </a:p>
          <a:p>
            <a:pPr lvl="1"/>
            <a:endParaRPr lang="en-US" sz="2200" dirty="0"/>
          </a:p>
          <a:p>
            <a:r>
              <a:rPr lang="en-US" sz="2400" dirty="0"/>
              <a:t>A pure substance is either an element or a compound, every sample of a pure substance has the same characteristics and composition</a:t>
            </a:r>
          </a:p>
          <a:p>
            <a:endParaRPr lang="en-US" sz="24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089" b="55350"/>
          <a:stretch/>
        </p:blipFill>
        <p:spPr>
          <a:xfrm>
            <a:off x="9122492" y="2315283"/>
            <a:ext cx="2740554" cy="308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922" y="286603"/>
            <a:ext cx="9924757" cy="1450757"/>
          </a:xfrm>
        </p:spPr>
        <p:txBody>
          <a:bodyPr/>
          <a:lstStyle/>
          <a:p>
            <a:r>
              <a:rPr lang="en-US" dirty="0"/>
              <a:t>What is chemistry?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923" y="1889695"/>
            <a:ext cx="5275385" cy="4023360"/>
          </a:xfrm>
        </p:spPr>
        <p:txBody>
          <a:bodyPr>
            <a:noAutofit/>
          </a:bodyPr>
          <a:lstStyle/>
          <a:p>
            <a:r>
              <a:rPr lang="en-US" sz="2400" dirty="0"/>
              <a:t>Chemistry is a physical science</a:t>
            </a:r>
          </a:p>
          <a:p>
            <a:endParaRPr lang="en-US" sz="2400" dirty="0"/>
          </a:p>
          <a:p>
            <a:r>
              <a:rPr lang="en-US" sz="2400" dirty="0"/>
              <a:t>It is the study of the composition, structure, and properties of </a:t>
            </a:r>
            <a:r>
              <a:rPr lang="en-US" sz="2400" b="1" i="1" dirty="0"/>
              <a:t>matter</a:t>
            </a:r>
            <a:r>
              <a:rPr lang="en-US" sz="2400" dirty="0"/>
              <a:t>, and the changes it undergoes</a:t>
            </a:r>
          </a:p>
          <a:p>
            <a:endParaRPr lang="en-US" sz="2400" dirty="0"/>
          </a:p>
          <a:p>
            <a:r>
              <a:rPr lang="en-US" sz="2400" dirty="0"/>
              <a:t>As a class we will be looking at all of these things over the course of the year, with labs and lectures.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451"/>
          <a:stretch/>
        </p:blipFill>
        <p:spPr>
          <a:xfrm>
            <a:off x="6717324" y="1799112"/>
            <a:ext cx="5231502" cy="38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76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the air around us a pure substance, a homogeneous mixture, or a heterogeneous mixture?</a:t>
            </a:r>
          </a:p>
          <a:p>
            <a:pPr algn="ctr"/>
            <a:r>
              <a:rPr lang="en-US" sz="2200" dirty="0"/>
              <a:t>Without accounting for pollution</a:t>
            </a:r>
          </a:p>
          <a:p>
            <a:pPr algn="ctr"/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112808" y="5026293"/>
            <a:ext cx="17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Pure Substance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Homogeneous Mixture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Heterogeneous Mixture</a:t>
            </a:r>
          </a:p>
        </p:txBody>
      </p:sp>
    </p:spTree>
    <p:extLst>
      <p:ext uri="{BB962C8B-B14F-4D97-AF65-F5344CB8AC3E}">
        <p14:creationId xmlns:p14="http://schemas.microsoft.com/office/powerpoint/2010/main" val="196847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the air around us a pure substance, a homogeneous mixture, or a heterogeneous mixture?</a:t>
            </a:r>
          </a:p>
          <a:p>
            <a:pPr algn="ctr"/>
            <a:r>
              <a:rPr lang="en-US" sz="2200" dirty="0"/>
              <a:t>Without accounting for pollution</a:t>
            </a:r>
          </a:p>
          <a:p>
            <a:pPr algn="ctr"/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112808" y="5026293"/>
            <a:ext cx="172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Pure Substance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Homogeneous Mixture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Heterogeneous Mixture</a:t>
            </a:r>
          </a:p>
        </p:txBody>
      </p:sp>
      <p:sp>
        <p:nvSpPr>
          <p:cNvPr id="13" name="Oval 12"/>
          <p:cNvSpPr/>
          <p:nvPr/>
        </p:nvSpPr>
        <p:spPr>
          <a:xfrm>
            <a:off x="4516970" y="33042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 example of a heterogeneous mixture 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    soil			    sugar	     carbon monoxide	carbon dioxide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120778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 example of a heterogeneous mixture 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    soil			    sugar	     carbon monoxide	carbon dioxide</a:t>
            </a:r>
            <a:endParaRPr lang="en-US" sz="2800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237063" y="4045913"/>
            <a:ext cx="2613804" cy="2458529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1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Mixtures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2986"/>
          </a:xfrm>
        </p:spPr>
        <p:txBody>
          <a:bodyPr/>
          <a:lstStyle/>
          <a:p>
            <a:r>
              <a:rPr lang="en-US" dirty="0"/>
              <a:t>Due to the fact that mixtures are not chemically combined, they can be separated back into the substances that make up the mixture.</a:t>
            </a:r>
          </a:p>
          <a:p>
            <a:endParaRPr lang="en-US" dirty="0"/>
          </a:p>
          <a:p>
            <a:r>
              <a:rPr lang="en-US" dirty="0"/>
              <a:t>Filtration: Separates mixtures by particle size</a:t>
            </a:r>
          </a:p>
          <a:p>
            <a:r>
              <a:rPr lang="en-US" dirty="0"/>
              <a:t>Distillation: separates a mixture of multiple liquids by boiling point</a:t>
            </a:r>
          </a:p>
          <a:p>
            <a:endParaRPr lang="en-US" dirty="0"/>
          </a:p>
          <a:p>
            <a:r>
              <a:rPr lang="en-US" dirty="0"/>
              <a:t>Some mixtures can also be separated using the properties of the substances that make it: using a magnet to pull iron out of sawdust, boiling away the water in salt water,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1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Properties of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Physical – can be observed without changing the identity of the substance (smell, melting point)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Chemical – relates to a substance’s ability to undergo changes that transform it into a different substance (stored energy)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29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and Physical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Change – a change to a substance without changing its identity </a:t>
            </a:r>
          </a:p>
          <a:p>
            <a:endParaRPr lang="en-US" sz="2400" dirty="0"/>
          </a:p>
          <a:p>
            <a:r>
              <a:rPr lang="en-US" sz="2400" dirty="0"/>
              <a:t>Chemical Change – a change to a substance that DOES change its identity</a:t>
            </a:r>
          </a:p>
          <a:p>
            <a:endParaRPr lang="en-US" sz="2400" dirty="0"/>
          </a:p>
          <a:p>
            <a:r>
              <a:rPr lang="en-US" sz="2400" dirty="0"/>
              <a:t>Chemical Changes are also known as chemical reactions</a:t>
            </a:r>
          </a:p>
        </p:txBody>
      </p:sp>
      <p:pic>
        <p:nvPicPr>
          <p:cNvPr id="1026" name="Picture 2" descr="http://blogs.mcgill.ca/science/files/2013/03/tearing-paper-11464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2085" y="4083141"/>
            <a:ext cx="1983102" cy="31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sccnn.com/bimg/334/58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24589" b="44920"/>
          <a:stretch/>
        </p:blipFill>
        <p:spPr bwMode="auto">
          <a:xfrm>
            <a:off x="8541876" y="3632317"/>
            <a:ext cx="3396680" cy="285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3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Ice melting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817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Ice melting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144865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5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 lit burner on a gas stove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0152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Well, what’s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Nothing, what’s the matter with you?</a:t>
            </a:r>
          </a:p>
          <a:p>
            <a:endParaRPr lang="en-US" dirty="0"/>
          </a:p>
          <a:p>
            <a:r>
              <a:rPr lang="en-US" sz="2400" dirty="0"/>
              <a:t>Matter is anything that has mass and takes up space.</a:t>
            </a:r>
          </a:p>
          <a:p>
            <a:endParaRPr lang="en-US" sz="2400" dirty="0"/>
          </a:p>
          <a:p>
            <a:r>
              <a:rPr lang="en-US" sz="2400" i="1" dirty="0"/>
              <a:t>Volume</a:t>
            </a:r>
            <a:r>
              <a:rPr lang="en-US" sz="2400" dirty="0"/>
              <a:t> is a measure of the amount of space an object occupies</a:t>
            </a:r>
          </a:p>
          <a:p>
            <a:endParaRPr lang="en-US" sz="2400" dirty="0"/>
          </a:p>
          <a:p>
            <a:r>
              <a:rPr lang="en-US" sz="2400" i="1" dirty="0"/>
              <a:t>Mass</a:t>
            </a:r>
            <a:r>
              <a:rPr lang="en-US" sz="2400" dirty="0"/>
              <a:t> is a measure of the amount of matter, it is NOT the same as weight.</a:t>
            </a:r>
          </a:p>
        </p:txBody>
      </p:sp>
      <p:pic>
        <p:nvPicPr>
          <p:cNvPr id="1026" name="Picture 2" descr="http://www.rochesterscale.com/images/TestWe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33" y="812161"/>
            <a:ext cx="3345911" cy="28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55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 lit burner on a gas stove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823553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0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Salt dissolving in water / making a drink from powder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97760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Salt dissolving in water / making a drink from powder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146897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9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Frying an egg, grilling a burger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67005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73064" y="4873923"/>
            <a:ext cx="163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8567" y="4873923"/>
            <a:ext cx="137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Frying an egg, grilling a burger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823553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5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Chemical reactions are written in a shorthand: </a:t>
            </a:r>
          </a:p>
          <a:p>
            <a:endParaRPr lang="en-US" sz="2400" dirty="0"/>
          </a:p>
          <a:p>
            <a:pPr algn="ctr"/>
            <a:r>
              <a:rPr lang="en-US" sz="2400" dirty="0"/>
              <a:t>Carbon plus oxygen yields (or forms) carbon dioxide</a:t>
            </a:r>
          </a:p>
          <a:p>
            <a:pPr algn="ctr"/>
            <a:r>
              <a:rPr lang="en-US" sz="2400" dirty="0"/>
              <a:t>Carbon + oxygen </a:t>
            </a:r>
            <a:r>
              <a:rPr lang="en-US" sz="2400" dirty="0">
                <a:sym typeface="Wingdings" panose="05000000000000000000" pitchFamily="2" charset="2"/>
              </a:rPr>
              <a:t> carbon dioxide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C + O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  CO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Where do these symbols come from?</a:t>
            </a:r>
          </a:p>
        </p:txBody>
      </p:sp>
    </p:spTree>
    <p:extLst>
      <p:ext uri="{BB962C8B-B14F-4D97-AF65-F5344CB8AC3E}">
        <p14:creationId xmlns:p14="http://schemas.microsoft.com/office/powerpoint/2010/main" val="4115716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Periodic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Contains ALL the elements that exist, arranged in increasing atomic number </a:t>
            </a:r>
          </a:p>
          <a:p>
            <a:endParaRPr lang="en-US" dirty="0"/>
          </a:p>
          <a:p>
            <a:r>
              <a:rPr lang="en-US" dirty="0"/>
              <a:t>Columns, called groups or families have similar chemical properties</a:t>
            </a:r>
          </a:p>
          <a:p>
            <a:endParaRPr lang="en-US" dirty="0"/>
          </a:p>
          <a:p>
            <a:r>
              <a:rPr lang="en-US" dirty="0"/>
              <a:t>Rows called periods don’t always have similar chemical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887886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Types of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39406"/>
          </a:xfrm>
        </p:spPr>
        <p:txBody>
          <a:bodyPr>
            <a:normAutofit/>
          </a:bodyPr>
          <a:lstStyle/>
          <a:p>
            <a:r>
              <a:rPr lang="en-US" dirty="0"/>
              <a:t>Metals – good conductors of heat and electricity. Found on the left of the periodic table</a:t>
            </a:r>
          </a:p>
          <a:p>
            <a:endParaRPr lang="en-US" sz="1200" dirty="0"/>
          </a:p>
          <a:p>
            <a:r>
              <a:rPr lang="en-US" dirty="0"/>
              <a:t>Non-metals – bad conductors of heat and electricity. Found on the right of the periodic table </a:t>
            </a:r>
          </a:p>
          <a:p>
            <a:endParaRPr lang="en-US" sz="1200" dirty="0"/>
          </a:p>
          <a:p>
            <a:r>
              <a:rPr lang="en-US" dirty="0"/>
              <a:t>Metalloids – share characteristics of both metals and nonmetals. Found on the staircase</a:t>
            </a:r>
          </a:p>
          <a:p>
            <a:endParaRPr lang="en-US" sz="1200" dirty="0"/>
          </a:p>
          <a:p>
            <a:r>
              <a:rPr lang="en-US" dirty="0"/>
              <a:t>Noble Gases – The right-most group on the periodic table. Incredibly unreactive</a:t>
            </a:r>
          </a:p>
        </p:txBody>
      </p:sp>
    </p:spTree>
    <p:extLst>
      <p:ext uri="{BB962C8B-B14F-4D97-AF65-F5344CB8AC3E}">
        <p14:creationId xmlns:p14="http://schemas.microsoft.com/office/powerpoint/2010/main" val="1961755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Os</a:t>
            </a:r>
            <a:r>
              <a:rPr lang="en-US" sz="2200" dirty="0"/>
              <a:t> (76)</a:t>
            </a:r>
          </a:p>
          <a:p>
            <a:pPr algn="ctr"/>
            <a:r>
              <a:rPr lang="en-US" sz="2200" dirty="0"/>
              <a:t>Al (13)</a:t>
            </a:r>
          </a:p>
          <a:p>
            <a:pPr algn="ctr"/>
            <a:r>
              <a:rPr lang="en-US" sz="2200" dirty="0"/>
              <a:t>H (1)</a:t>
            </a:r>
          </a:p>
          <a:p>
            <a:pPr algn="ctr"/>
            <a:r>
              <a:rPr lang="en-US" sz="2200" dirty="0"/>
              <a:t>F (9)</a:t>
            </a:r>
          </a:p>
          <a:p>
            <a:pPr algn="ctr"/>
            <a:r>
              <a:rPr lang="en-US" sz="2200" dirty="0"/>
              <a:t>Sb (51)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Metalloid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Nonmetal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90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Os</a:t>
            </a:r>
            <a:r>
              <a:rPr lang="en-US" sz="2200" dirty="0"/>
              <a:t> (76)</a:t>
            </a:r>
          </a:p>
          <a:p>
            <a:pPr algn="ctr"/>
            <a:r>
              <a:rPr lang="en-US" sz="2200" dirty="0"/>
              <a:t>Al (13)</a:t>
            </a:r>
          </a:p>
          <a:p>
            <a:pPr algn="ctr"/>
            <a:r>
              <a:rPr lang="en-US" sz="2200" dirty="0"/>
              <a:t>H (1)</a:t>
            </a:r>
          </a:p>
          <a:p>
            <a:pPr algn="ctr"/>
            <a:r>
              <a:rPr lang="en-US" sz="2200" dirty="0"/>
              <a:t>F (9)</a:t>
            </a:r>
          </a:p>
          <a:p>
            <a:pPr algn="ctr"/>
            <a:r>
              <a:rPr lang="en-US" sz="2200" dirty="0"/>
              <a:t>Sb (51)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Metalloid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Nonmetal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0497" y="1779251"/>
            <a:ext cx="2585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Metal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Metalloid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Nonmetal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Nonmetal</a:t>
            </a:r>
          </a:p>
          <a:p>
            <a:r>
              <a:rPr lang="en-US" sz="2400" b="1" dirty="0">
                <a:solidFill>
                  <a:srgbClr val="92D050"/>
                </a:solidFill>
              </a:rPr>
              <a:t>Metalloid</a:t>
            </a:r>
          </a:p>
        </p:txBody>
      </p:sp>
    </p:spTree>
    <p:extLst>
      <p:ext uri="{BB962C8B-B14F-4D97-AF65-F5344CB8AC3E}">
        <p14:creationId xmlns:p14="http://schemas.microsoft.com/office/powerpoint/2010/main" val="47290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Chemicals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interact with thousands of chemicals every day</a:t>
            </a:r>
          </a:p>
          <a:p>
            <a:r>
              <a:rPr lang="en-US" sz="2400" dirty="0"/>
              <a:t>A chemical is any substance that has a definite composition</a:t>
            </a:r>
          </a:p>
          <a:p>
            <a:endParaRPr lang="en-US" sz="2400" dirty="0"/>
          </a:p>
          <a:p>
            <a:r>
              <a:rPr lang="en-US" sz="2400" dirty="0"/>
              <a:t>They are divided into elements and compounds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237" y="3879229"/>
            <a:ext cx="3910203" cy="2443877"/>
          </a:xfrm>
          <a:prstGeom prst="rect">
            <a:avLst/>
          </a:prstGeom>
        </p:spPr>
      </p:pic>
      <p:pic>
        <p:nvPicPr>
          <p:cNvPr id="2050" name="Picture 2" descr="http://toriavey.com/images/2012/06/Salt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49" y="1845734"/>
            <a:ext cx="2485603" cy="18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jc.dk/uploads/RTEmagicC_Contamination_Ozygen-air-gas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367" y="3820013"/>
            <a:ext cx="2396274" cy="239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ining.com/wp-content/uploads/2011/03/shutterstock_636931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4" y="4058833"/>
            <a:ext cx="2304666" cy="19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04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for Scientific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1825413"/>
            <a:ext cx="11562080" cy="4819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Making a big number into scientific notation makes the exponent positive</a:t>
            </a:r>
          </a:p>
          <a:p>
            <a:pPr marL="0" indent="0">
              <a:buNone/>
            </a:pPr>
            <a:r>
              <a:rPr lang="en-US" dirty="0"/>
              <a:t>Making a small number into scientific notation makes the exponent negative</a:t>
            </a:r>
          </a:p>
          <a:p>
            <a:endParaRPr lang="en-US" dirty="0"/>
          </a:p>
          <a:p>
            <a:r>
              <a:rPr lang="en-US" dirty="0"/>
              <a:t>The leading number should be between 1 and 10</a:t>
            </a:r>
          </a:p>
          <a:p>
            <a:r>
              <a:rPr lang="en-US" dirty="0"/>
              <a:t>1.03 x 10</a:t>
            </a:r>
            <a:r>
              <a:rPr lang="en-US" baseline="30000" dirty="0"/>
              <a:t>-11   			</a:t>
            </a:r>
            <a:r>
              <a:rPr lang="en-US" dirty="0"/>
              <a:t>10.3 x 10</a:t>
            </a:r>
            <a:r>
              <a:rPr lang="en-US" baseline="30000" dirty="0"/>
              <a:t>-12</a:t>
            </a:r>
          </a:p>
          <a:p>
            <a:r>
              <a:rPr lang="en-US" baseline="30000" dirty="0"/>
              <a:t>       Good	</a:t>
            </a:r>
            <a:r>
              <a:rPr lang="en-US" dirty="0"/>
              <a:t>			     </a:t>
            </a:r>
            <a:r>
              <a:rPr lang="en-US" baseline="30000" dirty="0"/>
              <a:t>Bad</a:t>
            </a:r>
          </a:p>
          <a:p>
            <a:pPr marL="0" indent="0">
              <a:buNone/>
            </a:pPr>
            <a:r>
              <a:rPr lang="en-US" dirty="0"/>
              <a:t>Don’t round a number in scientific notation unless its SN form is past the thousands place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dirty="0"/>
              <a:t> Scientific notation is just moving the decimal point to ‘condense’ a number like an accordion</a:t>
            </a:r>
          </a:p>
        </p:txBody>
      </p:sp>
    </p:spTree>
    <p:extLst>
      <p:ext uri="{BB962C8B-B14F-4D97-AF65-F5344CB8AC3E}">
        <p14:creationId xmlns:p14="http://schemas.microsoft.com/office/powerpoint/2010/main" val="2204657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727786"/>
          </a:xfrm>
        </p:spPr>
        <p:txBody>
          <a:bodyPr>
            <a:normAutofit/>
          </a:bodyPr>
          <a:lstStyle/>
          <a:p>
            <a:r>
              <a:rPr lang="en-US" dirty="0"/>
              <a:t>Chemists use the metric system, it is better and easier than the American system</a:t>
            </a:r>
          </a:p>
          <a:p>
            <a:endParaRPr lang="en-US" dirty="0"/>
          </a:p>
          <a:p>
            <a:r>
              <a:rPr lang="en-US" dirty="0"/>
              <a:t>Everything is measured in multiples of ten, so when you convert all you do is move the decimal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Milligram = .001 grams</a:t>
            </a:r>
          </a:p>
          <a:p>
            <a:r>
              <a:rPr lang="en-US" dirty="0"/>
              <a:t>Gram = 1</a:t>
            </a:r>
          </a:p>
          <a:p>
            <a:r>
              <a:rPr lang="en-US" dirty="0"/>
              <a:t>decagram = 10 grams</a:t>
            </a:r>
          </a:p>
          <a:p>
            <a:r>
              <a:rPr lang="en-US" dirty="0"/>
              <a:t>Kilogram = 1,000 grams</a:t>
            </a:r>
          </a:p>
        </p:txBody>
      </p:sp>
    </p:spTree>
    <p:extLst>
      <p:ext uri="{BB962C8B-B14F-4D97-AF65-F5344CB8AC3E}">
        <p14:creationId xmlns:p14="http://schemas.microsoft.com/office/powerpoint/2010/main" val="2267135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432" y="252097"/>
            <a:ext cx="10638095" cy="1450757"/>
          </a:xfrm>
        </p:spPr>
        <p:txBody>
          <a:bodyPr/>
          <a:lstStyle/>
          <a:p>
            <a:r>
              <a:rPr lang="en-US" dirty="0"/>
              <a:t>The Metric Prefixes and Scientific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10099807" cy="43307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Pico--- = 0.000000000001    (1 x 10</a:t>
            </a:r>
            <a:r>
              <a:rPr lang="en-US" baseline="30000" dirty="0"/>
              <a:t>-12</a:t>
            </a:r>
            <a:r>
              <a:rPr lang="en-US" dirty="0"/>
              <a:t>)</a:t>
            </a:r>
          </a:p>
          <a:p>
            <a:r>
              <a:rPr lang="en-US" dirty="0"/>
              <a:t>Nano--- = 0.000000001 ---   (1 x 10</a:t>
            </a:r>
            <a:r>
              <a:rPr lang="en-US" baseline="30000" dirty="0"/>
              <a:t>-9</a:t>
            </a:r>
            <a:r>
              <a:rPr lang="en-US" dirty="0"/>
              <a:t>)</a:t>
            </a:r>
          </a:p>
          <a:p>
            <a:r>
              <a:rPr lang="en-US" dirty="0"/>
              <a:t>Micro--- = 0.000001 ---         (1 x 10</a:t>
            </a:r>
            <a:r>
              <a:rPr lang="en-US" baseline="30000" dirty="0"/>
              <a:t>-6</a:t>
            </a:r>
            <a:r>
              <a:rPr lang="en-US" dirty="0"/>
              <a:t>) </a:t>
            </a:r>
          </a:p>
          <a:p>
            <a:r>
              <a:rPr lang="en-US" dirty="0" err="1"/>
              <a:t>Milli</a:t>
            </a:r>
            <a:r>
              <a:rPr lang="en-US" dirty="0"/>
              <a:t>--- = .001 ---                    (1 x 10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r>
              <a:rPr lang="en-US" dirty="0"/>
              <a:t>Centi--- = .01 ---                     (1 x 10</a:t>
            </a:r>
            <a:r>
              <a:rPr lang="en-US" baseline="30000" dirty="0"/>
              <a:t>-2</a:t>
            </a:r>
            <a:r>
              <a:rPr lang="en-US" dirty="0"/>
              <a:t>)</a:t>
            </a:r>
          </a:p>
          <a:p>
            <a:r>
              <a:rPr lang="en-US" dirty="0"/>
              <a:t>---</a:t>
            </a:r>
          </a:p>
          <a:p>
            <a:r>
              <a:rPr lang="en-US" dirty="0" err="1"/>
              <a:t>Deca</a:t>
            </a:r>
            <a:r>
              <a:rPr lang="en-US" dirty="0"/>
              <a:t>--- = 10 ---                       (1 x 10</a:t>
            </a:r>
            <a:r>
              <a:rPr lang="en-US" baseline="30000" dirty="0"/>
              <a:t>1</a:t>
            </a:r>
            <a:r>
              <a:rPr lang="en-US" dirty="0"/>
              <a:t>)</a:t>
            </a:r>
          </a:p>
          <a:p>
            <a:r>
              <a:rPr lang="en-US" dirty="0"/>
              <a:t>Kilo--- = 1,000 ---                   (1 x 10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Mega--- = 1,000,000 ---        (1 x 10</a:t>
            </a:r>
            <a:r>
              <a:rPr lang="en-US" baseline="30000" dirty="0"/>
              <a:t>6</a:t>
            </a:r>
            <a:r>
              <a:rPr lang="en-US" dirty="0"/>
              <a:t>)</a:t>
            </a:r>
          </a:p>
          <a:p>
            <a:r>
              <a:rPr lang="en-US" dirty="0"/>
              <a:t>Giga --- = 1,000,000,000 --- (1 x 10</a:t>
            </a:r>
            <a:r>
              <a:rPr lang="en-US" baseline="30000" dirty="0"/>
              <a:t>9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995054">
            <a:off x="7405880" y="2595305"/>
            <a:ext cx="386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PSSSSSSST ….. The important prefixes and conversions are on </a:t>
            </a:r>
          </a:p>
          <a:p>
            <a:r>
              <a:rPr lang="en-US" sz="2800" dirty="0"/>
              <a:t>Table C !</a:t>
            </a:r>
          </a:p>
        </p:txBody>
      </p:sp>
    </p:spTree>
    <p:extLst>
      <p:ext uri="{BB962C8B-B14F-4D97-AF65-F5344CB8AC3E}">
        <p14:creationId xmlns:p14="http://schemas.microsoft.com/office/powerpoint/2010/main" val="3561520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Put this number in scientific notation: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1,470,000,000,000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1.47 x 10</a:t>
            </a:r>
            <a:r>
              <a:rPr lang="en-US" sz="2000" baseline="30000" dirty="0"/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14.7 x 10</a:t>
            </a:r>
            <a:r>
              <a:rPr lang="en-US" sz="2000" baseline="30000" dirty="0"/>
              <a:t>9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147 x 10</a:t>
            </a:r>
            <a:r>
              <a:rPr lang="en-US" sz="2000" baseline="30000" dirty="0"/>
              <a:t>10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95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Put this number in scientific notation: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1,470,000,000,000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1.47 x 10</a:t>
            </a:r>
            <a:r>
              <a:rPr lang="en-US" sz="2000" baseline="30000" dirty="0"/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14.7 x 10</a:t>
            </a:r>
            <a:r>
              <a:rPr lang="en-US" sz="2000" baseline="30000" dirty="0"/>
              <a:t>9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147 x 10</a:t>
            </a:r>
            <a:r>
              <a:rPr lang="en-US" sz="2000" baseline="30000" dirty="0"/>
              <a:t>10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92010" y="318231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80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dirty="0"/>
          </a:p>
          <a:p>
            <a:pPr algn="ctr"/>
            <a:r>
              <a:rPr lang="en-US" sz="2200" dirty="0"/>
              <a:t>170 grams is equal to how many kilograms?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1.7</a:t>
            </a:r>
            <a:endParaRPr lang="en-US" sz="20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0.17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170,000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33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dirty="0"/>
          </a:p>
          <a:p>
            <a:pPr algn="ctr"/>
            <a:r>
              <a:rPr lang="en-US" sz="2200" dirty="0"/>
              <a:t>170 grams is equal to how many kilograms?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1.7</a:t>
            </a:r>
            <a:endParaRPr lang="en-US" sz="20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0.17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170,000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496650" y="33550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4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Put this number in scientific notation: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.0000000003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 x 10</a:t>
            </a:r>
            <a:r>
              <a:rPr lang="en-US" sz="2000" baseline="30000" dirty="0"/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 x 10</a:t>
            </a:r>
            <a:r>
              <a:rPr lang="en-US" sz="2000" baseline="30000" dirty="0"/>
              <a:t>-11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 x 10</a:t>
            </a:r>
            <a:r>
              <a:rPr lang="en-US" sz="2000" baseline="30000" dirty="0"/>
              <a:t>-10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09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Put this number in scientific notation: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.0000000003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 x 10</a:t>
            </a:r>
            <a:r>
              <a:rPr lang="en-US" sz="2000" baseline="30000" dirty="0"/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30 x 10</a:t>
            </a:r>
            <a:r>
              <a:rPr lang="en-US" sz="2000" baseline="30000" dirty="0"/>
              <a:t>-11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 x 10</a:t>
            </a:r>
            <a:r>
              <a:rPr lang="en-US" sz="2000" baseline="30000" dirty="0"/>
              <a:t>-10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580970" y="3253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many joules are equivalent to 35 kilojoules?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0.035 joule		0.35 joule		3,500 joule		   35,000 joule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49263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and Compounds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96274"/>
          </a:xfrm>
        </p:spPr>
        <p:txBody>
          <a:bodyPr>
            <a:normAutofit/>
          </a:bodyPr>
          <a:lstStyle/>
          <a:p>
            <a:r>
              <a:rPr lang="en-US" sz="2400" dirty="0"/>
              <a:t>Element- a substance that cannot be broken down any further without destroying it. They make up the periodic table.</a:t>
            </a:r>
          </a:p>
          <a:p>
            <a:endParaRPr lang="en-US" sz="100" dirty="0"/>
          </a:p>
          <a:p>
            <a:pPr lvl="1"/>
            <a:r>
              <a:rPr lang="en-US" sz="2200" dirty="0"/>
              <a:t>Atom- the smallest unit of an element that maintains the properties of that element</a:t>
            </a:r>
          </a:p>
          <a:p>
            <a:pPr lvl="1"/>
            <a:endParaRPr lang="en-US" sz="900" dirty="0"/>
          </a:p>
          <a:p>
            <a:r>
              <a:rPr lang="en-US" sz="2400" dirty="0"/>
              <a:t>Compound – a substance made from two or more different elements that are chemically bonded</a:t>
            </a:r>
          </a:p>
          <a:p>
            <a:endParaRPr lang="en-US" sz="100" dirty="0"/>
          </a:p>
          <a:p>
            <a:pPr lvl="1"/>
            <a:r>
              <a:rPr lang="en-US" sz="2200" dirty="0"/>
              <a:t>Molecule- the smallest unit of a compound that maintains the properties of that compound. </a:t>
            </a:r>
          </a:p>
          <a:p>
            <a:pPr lvl="1"/>
            <a:endParaRPr lang="en-US" sz="900" dirty="0"/>
          </a:p>
          <a:p>
            <a:r>
              <a:rPr lang="en-US" sz="2400" dirty="0"/>
              <a:t>Molecules are made from two or more atoms</a:t>
            </a:r>
          </a:p>
        </p:txBody>
      </p:sp>
    </p:spTree>
    <p:extLst>
      <p:ext uri="{BB962C8B-B14F-4D97-AF65-F5344CB8AC3E}">
        <p14:creationId xmlns:p14="http://schemas.microsoft.com/office/powerpoint/2010/main" val="1044634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280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23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259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2050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many joules are equivalent to 35 kilojoules?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4435" y="5737493"/>
            <a:ext cx="18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22103" y="41678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9982671">
            <a:off x="-168688" y="350262"/>
            <a:ext cx="25319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REGENTS 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6768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	0.035 joule		0.35 joule		3,500 joule		   35,000 joule</a:t>
            </a:r>
            <a:endParaRPr lang="en-US" sz="2800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9037870" y="4167833"/>
            <a:ext cx="2613804" cy="2458529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61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Numbers in science have a lot of importance. The difference between 12.4 and 12.5 can be incredibly important. </a:t>
            </a:r>
          </a:p>
          <a:p>
            <a:endParaRPr lang="en-US" sz="500" dirty="0"/>
          </a:p>
          <a:p>
            <a:r>
              <a:rPr lang="en-US" dirty="0"/>
              <a:t>Scientists express numbers according to a group of rules that govern which numbers in any given value are ‘significant’</a:t>
            </a:r>
          </a:p>
          <a:p>
            <a:endParaRPr lang="en-US" sz="500" dirty="0"/>
          </a:p>
          <a:p>
            <a:r>
              <a:rPr lang="en-US" dirty="0"/>
              <a:t>You can’t use a piece of measuring equipment and make it more precise than it already is. A meter stick cant measure the width of a hair. </a:t>
            </a:r>
          </a:p>
          <a:p>
            <a:endParaRPr lang="en-US" sz="500" dirty="0"/>
          </a:p>
          <a:p>
            <a:r>
              <a:rPr lang="en-US" dirty="0"/>
              <a:t>You can estimate one decimal place past what an instrument tells you. No further.</a:t>
            </a:r>
          </a:p>
        </p:txBody>
      </p:sp>
    </p:spTree>
    <p:extLst>
      <p:ext uri="{BB962C8B-B14F-4D97-AF65-F5344CB8AC3E}">
        <p14:creationId xmlns:p14="http://schemas.microsoft.com/office/powerpoint/2010/main" val="2648292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Zeros and Significant 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types of zeros in this world…..</a:t>
            </a:r>
          </a:p>
          <a:p>
            <a:endParaRPr lang="en-US" dirty="0"/>
          </a:p>
          <a:p>
            <a:r>
              <a:rPr lang="en-US" dirty="0"/>
              <a:t>Leading zeros: 0.00012 (never significant)</a:t>
            </a:r>
          </a:p>
          <a:p>
            <a:r>
              <a:rPr lang="en-US" dirty="0"/>
              <a:t>Captive zeros:  2003 (always significant)</a:t>
            </a:r>
          </a:p>
          <a:p>
            <a:r>
              <a:rPr lang="en-US" dirty="0"/>
              <a:t>Trailing zeros:  1200 (sometimes significant)</a:t>
            </a:r>
          </a:p>
          <a:p>
            <a:endParaRPr lang="en-US" dirty="0"/>
          </a:p>
          <a:p>
            <a:r>
              <a:rPr lang="en-US" dirty="0"/>
              <a:t>What is the difference between 1200 and 1200.  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33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1720.00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14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1720.00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682570" y="319247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.002003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92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.002003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503705" y="316199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59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32,001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1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32,001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657752" y="316199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51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132,030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7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46" y="4882550"/>
            <a:ext cx="14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carbon dioxide, CO</a:t>
            </a:r>
            <a:r>
              <a:rPr lang="en-US" sz="2200" baseline="-25000" dirty="0"/>
              <a:t>2</a:t>
            </a:r>
            <a:r>
              <a:rPr lang="en-US" sz="2200" dirty="0"/>
              <a:t>, an element or a compound?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21181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132,030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503705" y="333471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43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132,000,000,000,000,000,000,000,000,000,000,000,000,000,000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7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665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How many significant figures are in: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132,000,000,000,000,000,000,000,000,000,000,000,000,000,000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7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lot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2656" y="322295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70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functions with Sig. Figs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you add or subtract or divide or multiply measurements, you need to make sure that you keep the proper amount of significant figures.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rule for adding and subtracting: Keep the number of significant figures of the value with fewest significant digits to the right of the decimal point.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rule for dividing and multiplying: Keep the number of significant figures of the number with the fewest significant figures.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44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and Accuracy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097280" y="2996985"/>
            <a:ext cx="7677090" cy="55071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First, how close is the measured value to the “true” value?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097280" y="3896611"/>
            <a:ext cx="6779943" cy="5778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Secondly, how reproducible is the measurement?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867955" y="2951666"/>
            <a:ext cx="242689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</a:rPr>
              <a:t>ACCURACY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703389" y="3833111"/>
            <a:ext cx="246859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</a:rPr>
              <a:t>PRECISION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1976617"/>
            <a:ext cx="889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scientists make measurements, they want to know two things:</a:t>
            </a:r>
          </a:p>
        </p:txBody>
      </p:sp>
    </p:spTree>
    <p:extLst>
      <p:ext uri="{BB962C8B-B14F-4D97-AF65-F5344CB8AC3E}">
        <p14:creationId xmlns:p14="http://schemas.microsoft.com/office/powerpoint/2010/main" val="3610477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and Accuracy (Visually)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4099" r="4596" b="13152"/>
          <a:stretch/>
        </p:blipFill>
        <p:spPr bwMode="auto">
          <a:xfrm>
            <a:off x="942004" y="1871932"/>
            <a:ext cx="9939174" cy="43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1836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and Accuracy (Visually)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4099" r="4596" b="13152"/>
          <a:stretch/>
        </p:blipFill>
        <p:spPr bwMode="auto">
          <a:xfrm>
            <a:off x="942004" y="1871932"/>
            <a:ext cx="9939174" cy="43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2298" y="6219645"/>
            <a:ext cx="881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BOTH  		PRECISE			 NEITHER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891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Sounds fancy and complicated right? Well its not so bad.</a:t>
            </a:r>
          </a:p>
          <a:p>
            <a:endParaRPr lang="en-US" dirty="0"/>
          </a:p>
          <a:p>
            <a:r>
              <a:rPr lang="en-US" dirty="0"/>
              <a:t>Different teachers will call this process different things, depending on how they learned it.</a:t>
            </a:r>
          </a:p>
          <a:p>
            <a:endParaRPr lang="en-US" dirty="0"/>
          </a:p>
          <a:p>
            <a:r>
              <a:rPr lang="en-US" dirty="0"/>
              <a:t>At its core, dimensional analysis is a way to convert numbers from one form to another to help us solve problems. </a:t>
            </a:r>
          </a:p>
        </p:txBody>
      </p:sp>
    </p:spTree>
    <p:extLst>
      <p:ext uri="{BB962C8B-B14F-4D97-AF65-F5344CB8AC3E}">
        <p14:creationId xmlns:p14="http://schemas.microsoft.com/office/powerpoint/2010/main" val="151562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66826"/>
          </a:xfrm>
        </p:spPr>
        <p:txBody>
          <a:bodyPr>
            <a:normAutofit/>
          </a:bodyPr>
          <a:lstStyle/>
          <a:p>
            <a:r>
              <a:rPr lang="en-US" dirty="0"/>
              <a:t>Dimensional analysis works by multiplying numbers by ‘conversion factors’ </a:t>
            </a:r>
          </a:p>
          <a:p>
            <a:endParaRPr lang="en-US" dirty="0"/>
          </a:p>
          <a:p>
            <a:r>
              <a:rPr lang="en-US" dirty="0"/>
              <a:t>1 meter = 100 centimeters becomes a conversion factor </a:t>
            </a:r>
            <a:r>
              <a:rPr lang="en-US" dirty="0">
                <a:sym typeface="Wingdings" panose="05000000000000000000" pitchFamily="2" charset="2"/>
              </a:rPr>
              <a:t>  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express these factors as fractions, but they are equalities. Each one of these fractions is equal to 1, so we never change the value of the numbers that we convert. </a:t>
            </a:r>
          </a:p>
          <a:p>
            <a:endParaRPr lang="en-US" dirty="0"/>
          </a:p>
          <a:p>
            <a:r>
              <a:rPr lang="en-US" dirty="0"/>
              <a:t>Remember: the conversion factor is what you WANT over what you HAVE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71140" y="2760453"/>
            <a:ext cx="187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___1 meter___</a:t>
            </a:r>
          </a:p>
          <a:p>
            <a:pPr algn="ctr"/>
            <a:r>
              <a:rPr lang="en-US" dirty="0"/>
              <a:t>100 centimeters</a:t>
            </a:r>
          </a:p>
        </p:txBody>
      </p:sp>
    </p:spTree>
    <p:extLst>
      <p:ext uri="{BB962C8B-B14F-4D97-AF65-F5344CB8AC3E}">
        <p14:creationId xmlns:p14="http://schemas.microsoft.com/office/powerpoint/2010/main" val="2980171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cow is worth 4 pigs</a:t>
            </a:r>
          </a:p>
          <a:p>
            <a:r>
              <a:rPr lang="en-US" dirty="0"/>
              <a:t>2 pigs can be traded for 1 horse</a:t>
            </a:r>
          </a:p>
          <a:p>
            <a:r>
              <a:rPr lang="en-US" dirty="0"/>
              <a:t>3 horses are worth 12 sheep</a:t>
            </a:r>
          </a:p>
          <a:p>
            <a:r>
              <a:rPr lang="en-US" dirty="0"/>
              <a:t>2 sheep are worth 5 ducks</a:t>
            </a:r>
          </a:p>
          <a:p>
            <a:endParaRPr lang="en-US" dirty="0"/>
          </a:p>
          <a:p>
            <a:r>
              <a:rPr lang="en-US" dirty="0"/>
              <a:t>How many ducks can I get for 6 cows? </a:t>
            </a:r>
          </a:p>
          <a:p>
            <a:r>
              <a:rPr lang="en-US" dirty="0"/>
              <a:t>How many pigs can I get for 24 sheep?</a:t>
            </a:r>
          </a:p>
        </p:txBody>
      </p:sp>
    </p:spTree>
    <p:extLst>
      <p:ext uri="{BB962C8B-B14F-4D97-AF65-F5344CB8AC3E}">
        <p14:creationId xmlns:p14="http://schemas.microsoft.com/office/powerpoint/2010/main" val="331049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46" y="4882550"/>
            <a:ext cx="14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carbon dioxide, CO</a:t>
            </a:r>
            <a:r>
              <a:rPr lang="en-US" sz="2200" baseline="-25000" dirty="0"/>
              <a:t>2</a:t>
            </a:r>
            <a:r>
              <a:rPr lang="en-US" sz="2200" dirty="0"/>
              <a:t>, an element or a compound?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823553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463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There are:</a:t>
            </a:r>
          </a:p>
          <a:p>
            <a:pPr algn="ctr"/>
            <a:r>
              <a:rPr lang="en-US" sz="2200" dirty="0"/>
              <a:t> 2 </a:t>
            </a:r>
            <a:r>
              <a:rPr lang="en-US" sz="2200" dirty="0" err="1"/>
              <a:t>igdals</a:t>
            </a:r>
            <a:r>
              <a:rPr lang="en-US" sz="2200" dirty="0"/>
              <a:t> in 1 </a:t>
            </a:r>
            <a:r>
              <a:rPr lang="en-US" sz="2200" dirty="0" err="1"/>
              <a:t>ondonk</a:t>
            </a:r>
            <a:r>
              <a:rPr lang="en-US" sz="2200" dirty="0"/>
              <a:t> and </a:t>
            </a:r>
          </a:p>
          <a:p>
            <a:pPr algn="ctr"/>
            <a:r>
              <a:rPr lang="en-US" sz="2200" dirty="0"/>
              <a:t>6 </a:t>
            </a:r>
            <a:r>
              <a:rPr lang="en-US" sz="2200" dirty="0" err="1"/>
              <a:t>ondonks</a:t>
            </a:r>
            <a:r>
              <a:rPr lang="en-US" sz="2200" dirty="0"/>
              <a:t> in 4 </a:t>
            </a:r>
            <a:r>
              <a:rPr lang="en-US" sz="2200" dirty="0" err="1"/>
              <a:t>falkiers</a:t>
            </a:r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if you have 3 </a:t>
            </a:r>
            <a:r>
              <a:rPr lang="en-US" sz="2200" dirty="0" err="1"/>
              <a:t>igdals</a:t>
            </a:r>
            <a:r>
              <a:rPr lang="en-US" sz="2200" dirty="0"/>
              <a:t> how many </a:t>
            </a:r>
            <a:r>
              <a:rPr lang="en-US" sz="2200" dirty="0" err="1"/>
              <a:t>falkiers</a:t>
            </a:r>
            <a:r>
              <a:rPr lang="en-US" sz="2200" dirty="0"/>
              <a:t> is that?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16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There are:</a:t>
            </a:r>
          </a:p>
          <a:p>
            <a:pPr algn="ctr"/>
            <a:r>
              <a:rPr lang="en-US" sz="2200" dirty="0"/>
              <a:t> 2 </a:t>
            </a:r>
            <a:r>
              <a:rPr lang="en-US" sz="2200" dirty="0" err="1"/>
              <a:t>igdals</a:t>
            </a:r>
            <a:r>
              <a:rPr lang="en-US" sz="2200" dirty="0"/>
              <a:t> in 1 </a:t>
            </a:r>
            <a:r>
              <a:rPr lang="en-US" sz="2200" dirty="0" err="1"/>
              <a:t>ondonk</a:t>
            </a:r>
            <a:r>
              <a:rPr lang="en-US" sz="2200" dirty="0"/>
              <a:t> and </a:t>
            </a:r>
          </a:p>
          <a:p>
            <a:pPr algn="ctr"/>
            <a:r>
              <a:rPr lang="en-US" sz="2200" dirty="0"/>
              <a:t>6 </a:t>
            </a:r>
            <a:r>
              <a:rPr lang="en-US" sz="2200" dirty="0" err="1"/>
              <a:t>ondonks</a:t>
            </a:r>
            <a:r>
              <a:rPr lang="en-US" sz="2200" dirty="0"/>
              <a:t> in 4 </a:t>
            </a:r>
            <a:r>
              <a:rPr lang="en-US" sz="2200" dirty="0" err="1"/>
              <a:t>falkiers</a:t>
            </a:r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if you have 3 </a:t>
            </a:r>
            <a:r>
              <a:rPr lang="en-US" sz="2200" dirty="0" err="1"/>
              <a:t>igdals</a:t>
            </a:r>
            <a:r>
              <a:rPr lang="en-US" sz="2200" dirty="0"/>
              <a:t> how many </a:t>
            </a:r>
            <a:r>
              <a:rPr lang="en-US" sz="2200" dirty="0" err="1"/>
              <a:t>falkiers</a:t>
            </a:r>
            <a:r>
              <a:rPr lang="en-US" sz="2200" dirty="0"/>
              <a:t> is that?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289" y="4992608"/>
            <a:ext cx="1725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5464" y="5026293"/>
            <a:ext cx="159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221639" y="5026293"/>
            <a:ext cx="16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4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95210" y="323311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246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 want to binge on doughnuts, so I buy 4 dozen doughnuts. If I want to use dimensional analysis to find out how many single doughnuts that is, which is the correct conversion factor?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88723" y="4804913"/>
            <a:ext cx="2078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__1 doughnut__</a:t>
            </a:r>
          </a:p>
          <a:p>
            <a:pPr algn="ctr"/>
            <a:r>
              <a:rPr lang="en-US" dirty="0"/>
              <a:t>12 dozen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7313" y="4876800"/>
            <a:ext cx="187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___1 dozen___</a:t>
            </a:r>
          </a:p>
          <a:p>
            <a:pPr algn="ctr"/>
            <a:r>
              <a:rPr lang="en-US" dirty="0"/>
              <a:t>12 doughnuts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902" y="4876800"/>
            <a:ext cx="187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_12 doughnuts_</a:t>
            </a:r>
          </a:p>
          <a:p>
            <a:pPr algn="ctr"/>
            <a:r>
              <a:rPr lang="en-US" dirty="0"/>
              <a:t>1 dozen</a:t>
            </a:r>
          </a:p>
        </p:txBody>
      </p:sp>
    </p:spTree>
    <p:extLst>
      <p:ext uri="{BB962C8B-B14F-4D97-AF65-F5344CB8AC3E}">
        <p14:creationId xmlns:p14="http://schemas.microsoft.com/office/powerpoint/2010/main" val="9106839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7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 want to binge on doughnuts, so I buy 4 dozen doughnuts. If I want to use dimensional analysis to find out how many single doughnuts that is, which is the correct conversion factor?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88723" y="4804913"/>
            <a:ext cx="2078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__1 doughnut__</a:t>
            </a:r>
          </a:p>
          <a:p>
            <a:pPr algn="ctr"/>
            <a:r>
              <a:rPr lang="en-US" dirty="0"/>
              <a:t>12 dozen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7313" y="4876800"/>
            <a:ext cx="187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___1 dozen___</a:t>
            </a:r>
          </a:p>
          <a:p>
            <a:pPr algn="ctr"/>
            <a:r>
              <a:rPr lang="en-US" dirty="0"/>
              <a:t>12 doughnuts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902" y="4876800"/>
            <a:ext cx="187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_12 doughnuts_</a:t>
            </a:r>
          </a:p>
          <a:p>
            <a:pPr algn="ctr"/>
            <a:r>
              <a:rPr lang="en-US" dirty="0"/>
              <a:t>1 dozen</a:t>
            </a:r>
          </a:p>
        </p:txBody>
      </p:sp>
      <p:sp>
        <p:nvSpPr>
          <p:cNvPr id="12" name="Oval 11"/>
          <p:cNvSpPr/>
          <p:nvPr/>
        </p:nvSpPr>
        <p:spPr>
          <a:xfrm>
            <a:off x="437451" y="3506316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33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072" y="802257"/>
            <a:ext cx="9920377" cy="890693"/>
          </a:xfrm>
        </p:spPr>
        <p:txBody>
          <a:bodyPr/>
          <a:lstStyle/>
          <a:p>
            <a:r>
              <a:rPr lang="en-US" dirty="0"/>
              <a:t>Density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6249" y="1940545"/>
            <a:ext cx="10803147" cy="423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/>
              <a:t>Density is a measure of how much mass is packed into a certain volume. It is different for each type of matter.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Substances with a high density, like steel, have molecules that are packed together tightly.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Substances with a low density, like cork, have fewer molecules packed into the same amount of space.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62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445" y="710766"/>
            <a:ext cx="6081622" cy="890693"/>
          </a:xfrm>
        </p:spPr>
        <p:txBody>
          <a:bodyPr/>
          <a:lstStyle/>
          <a:p>
            <a:r>
              <a:rPr lang="en-US" dirty="0"/>
              <a:t>How to Find Density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6324" y="4777807"/>
            <a:ext cx="539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a typeface="Times New Roman" panose="02020603050405020304" pitchFamily="18" charset="0"/>
              </a:rPr>
              <a:t>Density = Mass ÷ Volume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2603" y="5362582"/>
            <a:ext cx="2255807" cy="954107"/>
            <a:chOff x="327803" y="4591167"/>
            <a:chExt cx="2255807" cy="95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rot="10800000" flipV="1">
              <a:off x="327803" y="4806611"/>
              <a:ext cx="163901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latin typeface="+mn-lt"/>
                </a:rPr>
                <a:t>D=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50033" y="4591167"/>
              <a:ext cx="12335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dirty="0"/>
                <a:t>_m_</a:t>
              </a:r>
            </a:p>
            <a:p>
              <a:r>
                <a:rPr lang="en-US" sz="2800" dirty="0"/>
                <a:t>   V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191506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Density is found by dividing the mass of something by its volume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33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As long as a substance is pure, the size or shape of the sample doesn’t matter. The density will always be the same.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Times New Roman" panose="02020603050405020304" pitchFamily="18" charset="0"/>
              </a:rPr>
              <a:t>This means that a steel paper clip has the same density as a steel girder used to build a bridge.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747880" y="5511061"/>
            <a:ext cx="437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formula is on Table T for you</a:t>
            </a:r>
          </a:p>
        </p:txBody>
      </p:sp>
    </p:spTree>
    <p:extLst>
      <p:ext uri="{BB962C8B-B14F-4D97-AF65-F5344CB8AC3E}">
        <p14:creationId xmlns:p14="http://schemas.microsoft.com/office/powerpoint/2010/main" val="2300082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Concept Check</a:t>
            </a:r>
          </a:p>
        </p:txBody>
      </p:sp>
      <p:pic>
        <p:nvPicPr>
          <p:cNvPr id="5122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" y="232752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Which is denser, a pound of rocks or a pound of feathers?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3349" y="5041338"/>
            <a:ext cx="124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4053" y="5041338"/>
            <a:ext cx="159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feathers</a:t>
            </a:r>
          </a:p>
        </p:txBody>
      </p:sp>
    </p:spTree>
    <p:extLst>
      <p:ext uri="{BB962C8B-B14F-4D97-AF65-F5344CB8AC3E}">
        <p14:creationId xmlns:p14="http://schemas.microsoft.com/office/powerpoint/2010/main" val="27375631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Concept Check</a:t>
            </a:r>
          </a:p>
        </p:txBody>
      </p:sp>
      <p:pic>
        <p:nvPicPr>
          <p:cNvPr id="5122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" y="232752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Which is denser, a pound of rocks or a pound of feathers?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3349" y="5041338"/>
            <a:ext cx="124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4053" y="5041338"/>
            <a:ext cx="159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feathers</a:t>
            </a:r>
          </a:p>
        </p:txBody>
      </p:sp>
      <p:sp>
        <p:nvSpPr>
          <p:cNvPr id="8" name="Oval 7"/>
          <p:cNvSpPr/>
          <p:nvPr/>
        </p:nvSpPr>
        <p:spPr>
          <a:xfrm>
            <a:off x="1477510" y="31010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776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917" y="1797745"/>
            <a:ext cx="10351698" cy="463238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 10.0 cm</a:t>
            </a:r>
            <a:r>
              <a:rPr lang="en-US" baseline="30000" dirty="0"/>
              <a:t>3</a:t>
            </a:r>
            <a:r>
              <a:rPr lang="en-US" dirty="0"/>
              <a:t> sample of copper has a mass of 89.6 g. What is the density of copper?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block of iron has the dimensions of 2 cm x 3 cm x 2 cm. If the mass of this rectangular-shaped object is 94 g, what is the density of iron?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043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92701"/>
            <a:ext cx="10161917" cy="40285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Mercury metal is poured into a graduated cylinder that holds exactly 22.5 </a:t>
            </a:r>
            <a:r>
              <a:rPr lang="en-US" dirty="0" err="1"/>
              <a:t>mL.</a:t>
            </a:r>
            <a:r>
              <a:rPr lang="en-US" dirty="0"/>
              <a:t> The mercury used to fill the cylinder weighs 306.0 g. From this information, calculate the density of mercury.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Calculate the density of sulfuric acid if 35.4 mL of the acid weighs 65.14 g.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volume of silver metal will weigh exactly 2500.0 g. The density of silver is 10.5 g/cm3.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46" y="4882550"/>
            <a:ext cx="14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silver, Ag, an element or a compound?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24938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292" y="25179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Which is denser, a steel paperclip or a steel girder?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918" y="5041337"/>
            <a:ext cx="173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Paperclip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572797" y="5041337"/>
            <a:ext cx="130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Girder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26143" y="5026293"/>
            <a:ext cx="353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They have Equal Densities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559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292" y="25179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Which is denser, a steel paperclip or a steel girder?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918" y="5041337"/>
            <a:ext cx="173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Paperclip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572797" y="5041337"/>
            <a:ext cx="130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Girder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26143" y="5026293"/>
            <a:ext cx="353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They have Equal Densities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106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72797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6920" y="3456633"/>
            <a:ext cx="123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24626" y="34566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132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27141"/>
            <a:ext cx="9609826" cy="4632384"/>
          </a:xfrm>
        </p:spPr>
        <p:txBody>
          <a:bodyPr/>
          <a:lstStyle/>
          <a:p>
            <a:r>
              <a:rPr lang="en-US" dirty="0"/>
              <a:t>A 13.0 cm</a:t>
            </a:r>
            <a:r>
              <a:rPr lang="en-US" baseline="30000" dirty="0"/>
              <a:t>3</a:t>
            </a:r>
            <a:r>
              <a:rPr lang="en-US" dirty="0"/>
              <a:t> sample of nickel has a mass of 12.5 g. What is the density of nickel?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block of brass has the dimensions of 2 cm x 3 cm x 4 cm. If the mass of this rectangular-shaped object is 86 g, what is the density of brass?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3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 Check</a:t>
            </a:r>
          </a:p>
        </p:txBody>
      </p:sp>
      <p:pic>
        <p:nvPicPr>
          <p:cNvPr id="10" name="Picture 2" descr="http://www.clker.com/cliparts/4/9/5/1/1195422024781490459liftarn_Sign_language_S_fist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0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clker.com/cliparts/3/0/7/3/1197096732794508954johnny_automatic_hand_-_palm_facing_out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310" y="3235777"/>
            <a:ext cx="1019371" cy="13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8558" y="4882550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4846" y="4882550"/>
            <a:ext cx="142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" y="21277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Is silver, Ag, an element or a compound?</a:t>
            </a:r>
          </a:p>
          <a:p>
            <a:pPr algn="ctr"/>
            <a:endParaRPr lang="en-US" sz="2200" dirty="0"/>
          </a:p>
        </p:txBody>
      </p:sp>
      <p:sp>
        <p:nvSpPr>
          <p:cNvPr id="8" name="Oval 7"/>
          <p:cNvSpPr/>
          <p:nvPr/>
        </p:nvSpPr>
        <p:spPr>
          <a:xfrm>
            <a:off x="1468970" y="2999433"/>
            <a:ext cx="2818550" cy="2740967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59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6680</TotalTime>
  <Words>2754</Words>
  <Application>Microsoft Office PowerPoint</Application>
  <PresentationFormat>Widescreen</PresentationFormat>
  <Paragraphs>629</Paragraphs>
  <Slides>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Times New Roman</vt:lpstr>
      <vt:lpstr>Wingdings</vt:lpstr>
      <vt:lpstr>Retrospect</vt:lpstr>
      <vt:lpstr>An Introduction to Chemistry</vt:lpstr>
      <vt:lpstr>What is chemistry?</vt:lpstr>
      <vt:lpstr>Well, what’s matter?</vt:lpstr>
      <vt:lpstr>Chemicals</vt:lpstr>
      <vt:lpstr>Elements and Compounds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Diatomic Elements</vt:lpstr>
      <vt:lpstr>Concept Check</vt:lpstr>
      <vt:lpstr>Concept Check</vt:lpstr>
      <vt:lpstr>Concept Check</vt:lpstr>
      <vt:lpstr>Concept Check</vt:lpstr>
      <vt:lpstr>Pure Substances and Mixtures</vt:lpstr>
      <vt:lpstr>Concept Check</vt:lpstr>
      <vt:lpstr>Concept Check</vt:lpstr>
      <vt:lpstr>Concept Check</vt:lpstr>
      <vt:lpstr>Concept Check</vt:lpstr>
      <vt:lpstr>Separating Mixtures</vt:lpstr>
      <vt:lpstr>The Properties of Matter</vt:lpstr>
      <vt:lpstr>Chemical and Physical Changes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Chemical Reactions</vt:lpstr>
      <vt:lpstr>The Periodic Table</vt:lpstr>
      <vt:lpstr>The Types of Elements</vt:lpstr>
      <vt:lpstr>Concept Check</vt:lpstr>
      <vt:lpstr>Concept Check</vt:lpstr>
      <vt:lpstr>Rules for Scientific Notation</vt:lpstr>
      <vt:lpstr>Measurements in Chemistry</vt:lpstr>
      <vt:lpstr>The Metric Prefixes and Scientific notation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Significant Figures</vt:lpstr>
      <vt:lpstr>Zeros and Significant Figures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Concept Check</vt:lpstr>
      <vt:lpstr>Math functions with Sig. Figs</vt:lpstr>
      <vt:lpstr>Precision and Accuracy</vt:lpstr>
      <vt:lpstr>Precision and Accuracy (Visually)</vt:lpstr>
      <vt:lpstr>Precision and Accuracy (Visually)</vt:lpstr>
      <vt:lpstr>Dimensional Analysis</vt:lpstr>
      <vt:lpstr>Dimensional Analysis</vt:lpstr>
      <vt:lpstr>Dimensional Analysis Example</vt:lpstr>
      <vt:lpstr>Concept Check</vt:lpstr>
      <vt:lpstr>Concept Check</vt:lpstr>
      <vt:lpstr>Concept Check</vt:lpstr>
      <vt:lpstr>Concept Check</vt:lpstr>
      <vt:lpstr>Density</vt:lpstr>
      <vt:lpstr>How to Find Density</vt:lpstr>
      <vt:lpstr>Concept Check</vt:lpstr>
      <vt:lpstr>Concept Check</vt:lpstr>
      <vt:lpstr>Practice</vt:lpstr>
      <vt:lpstr>Practice</vt:lpstr>
      <vt:lpstr>Concept Check</vt:lpstr>
      <vt:lpstr>Concept Check</vt:lpstr>
      <vt:lpstr>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Teo Mesiouris</dc:creator>
  <cp:lastModifiedBy>Teo Mesiouris</cp:lastModifiedBy>
  <cp:revision>265</cp:revision>
  <dcterms:created xsi:type="dcterms:W3CDTF">2013-11-27T15:32:32Z</dcterms:created>
  <dcterms:modified xsi:type="dcterms:W3CDTF">2018-09-21T20:09:05Z</dcterms:modified>
</cp:coreProperties>
</file>