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8" r:id="rId4"/>
    <p:sldId id="263" r:id="rId5"/>
    <p:sldId id="266" r:id="rId6"/>
    <p:sldId id="298" r:id="rId7"/>
    <p:sldId id="265" r:id="rId8"/>
    <p:sldId id="299" r:id="rId9"/>
    <p:sldId id="264" r:id="rId10"/>
    <p:sldId id="300" r:id="rId11"/>
    <p:sldId id="259" r:id="rId12"/>
    <p:sldId id="268" r:id="rId13"/>
    <p:sldId id="269" r:id="rId14"/>
    <p:sldId id="301" r:id="rId15"/>
    <p:sldId id="270" r:id="rId16"/>
    <p:sldId id="271" r:id="rId17"/>
    <p:sldId id="272" r:id="rId18"/>
    <p:sldId id="302" r:id="rId19"/>
    <p:sldId id="273" r:id="rId20"/>
    <p:sldId id="276" r:id="rId21"/>
    <p:sldId id="303" r:id="rId22"/>
    <p:sldId id="277" r:id="rId23"/>
    <p:sldId id="304" r:id="rId24"/>
    <p:sldId id="311" r:id="rId25"/>
    <p:sldId id="312" r:id="rId26"/>
    <p:sldId id="275" r:id="rId27"/>
    <p:sldId id="278" r:id="rId28"/>
    <p:sldId id="308" r:id="rId29"/>
    <p:sldId id="283" r:id="rId30"/>
    <p:sldId id="279" r:id="rId31"/>
    <p:sldId id="305" r:id="rId32"/>
    <p:sldId id="281" r:id="rId33"/>
    <p:sldId id="306" r:id="rId34"/>
    <p:sldId id="284" r:id="rId35"/>
    <p:sldId id="307" r:id="rId36"/>
    <p:sldId id="287" r:id="rId37"/>
    <p:sldId id="288" r:id="rId38"/>
    <p:sldId id="289" r:id="rId39"/>
    <p:sldId id="309" r:id="rId40"/>
    <p:sldId id="310" r:id="rId41"/>
    <p:sldId id="295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3" d="100"/>
          <a:sy n="63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4017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054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622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61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186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51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070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524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58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F6E938D-EF1A-4803-9BCC-FE5FDD82DABC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579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081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F6E938D-EF1A-4803-9BCC-FE5FDD82DABC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5A7E132-889E-4055-8E72-18315C371BA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28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91865"/>
            <a:ext cx="12192000" cy="3566160"/>
          </a:xfrm>
        </p:spPr>
        <p:txBody>
          <a:bodyPr>
            <a:noAutofit/>
          </a:bodyPr>
          <a:lstStyle/>
          <a:p>
            <a:pPr algn="ctr"/>
            <a:r>
              <a:rPr lang="en-US" sz="12400" dirty="0" smtClean="0"/>
              <a:t>Ions in Solution</a:t>
            </a:r>
            <a:endParaRPr lang="en-US" sz="1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766171"/>
            <a:ext cx="10058400" cy="1143000"/>
          </a:xfrm>
        </p:spPr>
        <p:txBody>
          <a:bodyPr/>
          <a:lstStyle/>
          <a:p>
            <a:r>
              <a:rPr lang="en-US" dirty="0" smtClean="0"/>
              <a:t>Mr. Mesiouris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903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If we put 1 mole of </a:t>
            </a:r>
            <a:r>
              <a:rPr lang="en-US" sz="2200" dirty="0" smtClean="0"/>
              <a:t>Al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(SO</a:t>
            </a:r>
            <a:r>
              <a:rPr lang="en-US" sz="2200" baseline="-25000" dirty="0" smtClean="0"/>
              <a:t>4</a:t>
            </a:r>
            <a:r>
              <a:rPr lang="en-US" sz="2200" dirty="0" smtClean="0"/>
              <a:t>)</a:t>
            </a:r>
            <a:r>
              <a:rPr lang="en-US" sz="2200" baseline="-25000" dirty="0" smtClean="0"/>
              <a:t>3</a:t>
            </a:r>
            <a:r>
              <a:rPr lang="en-US" sz="2200" dirty="0" smtClean="0"/>
              <a:t> </a:t>
            </a:r>
            <a:r>
              <a:rPr lang="en-US" sz="2200" dirty="0"/>
              <a:t>into a glass of water, what will the total concentration of the ions be?</a:t>
            </a:r>
          </a:p>
          <a:p>
            <a:pPr algn="ctr"/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1112807" y="5026293"/>
            <a:ext cx="2191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 moles of ions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970261" y="5026293"/>
            <a:ext cx="2191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 moles of ions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2191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9 moles of ions</a:t>
            </a:r>
            <a:endParaRPr lang="en-US" sz="2400" dirty="0"/>
          </a:p>
        </p:txBody>
      </p:sp>
      <p:sp>
        <p:nvSpPr>
          <p:cNvPr id="13" name="Oval 12"/>
          <p:cNvSpPr/>
          <p:nvPr/>
        </p:nvSpPr>
        <p:spPr>
          <a:xfrm>
            <a:off x="4739255" y="3587321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66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Some covalent compounds </a:t>
            </a:r>
            <a:r>
              <a:rPr lang="en-US" sz="2400" i="1" dirty="0" smtClean="0"/>
              <a:t>do</a:t>
            </a:r>
            <a:r>
              <a:rPr lang="en-US" sz="2400" dirty="0" smtClean="0"/>
              <a:t> form ions in solution, but only if the water is strong enough to break the bond within the compound</a:t>
            </a:r>
          </a:p>
          <a:p>
            <a:endParaRPr lang="en-US" sz="2400" dirty="0"/>
          </a:p>
          <a:p>
            <a:r>
              <a:rPr lang="en-US" sz="2400" dirty="0" smtClean="0"/>
              <a:t>This is what happens to many acids, like </a:t>
            </a:r>
            <a:r>
              <a:rPr lang="en-US" sz="2400" dirty="0" err="1" smtClean="0"/>
              <a:t>HCl</a:t>
            </a:r>
            <a:r>
              <a:rPr lang="en-US" sz="2400" dirty="0"/>
              <a:t> </a:t>
            </a:r>
            <a:r>
              <a:rPr lang="en-US" sz="2400" dirty="0" smtClean="0"/>
              <a:t>and Acetic acid</a:t>
            </a:r>
          </a:p>
          <a:p>
            <a:endParaRPr lang="en-US" sz="2400" dirty="0"/>
          </a:p>
          <a:p>
            <a:r>
              <a:rPr lang="en-US" sz="2400" dirty="0" smtClean="0"/>
              <a:t> 			</a:t>
            </a:r>
            <a:r>
              <a:rPr lang="en-US" sz="2400" dirty="0" err="1" smtClean="0"/>
              <a:t>HCl</a:t>
            </a:r>
            <a:r>
              <a:rPr lang="en-US" sz="2400" dirty="0" smtClean="0"/>
              <a:t> (in water)</a:t>
            </a:r>
            <a:r>
              <a:rPr lang="en-US" sz="2400" dirty="0" smtClean="0">
                <a:sym typeface="Wingdings" panose="05000000000000000000" pitchFamily="2" charset="2"/>
              </a:rPr>
              <a:t>  H</a:t>
            </a:r>
            <a:r>
              <a:rPr lang="en-US" sz="2400" baseline="30000" dirty="0" smtClean="0">
                <a:sym typeface="Wingdings" panose="05000000000000000000" pitchFamily="2" charset="2"/>
              </a:rPr>
              <a:t>+</a:t>
            </a:r>
            <a:r>
              <a:rPr lang="en-US" sz="2400" baseline="-25000" dirty="0" smtClean="0">
                <a:sym typeface="Wingdings" panose="05000000000000000000" pitchFamily="2" charset="2"/>
              </a:rPr>
              <a:t>(</a:t>
            </a:r>
            <a:r>
              <a:rPr lang="en-US" sz="2400" baseline="-25000" dirty="0" err="1" smtClean="0">
                <a:sym typeface="Wingdings" panose="05000000000000000000" pitchFamily="2" charset="2"/>
              </a:rPr>
              <a:t>aq</a:t>
            </a:r>
            <a:r>
              <a:rPr lang="en-US" sz="2400" baseline="-25000" dirty="0" smtClean="0">
                <a:sym typeface="Wingdings" panose="05000000000000000000" pitchFamily="2" charset="2"/>
              </a:rPr>
              <a:t>)</a:t>
            </a:r>
            <a:r>
              <a:rPr lang="en-US" sz="2400" dirty="0" smtClean="0">
                <a:sym typeface="Wingdings" panose="05000000000000000000" pitchFamily="2" charset="2"/>
              </a:rPr>
              <a:t>  +  </a:t>
            </a:r>
            <a:r>
              <a:rPr lang="en-US" sz="2400" dirty="0" err="1" smtClean="0">
                <a:sym typeface="Wingdings" panose="05000000000000000000" pitchFamily="2" charset="2"/>
              </a:rPr>
              <a:t>Cl</a:t>
            </a:r>
            <a:r>
              <a:rPr lang="en-US" sz="2400" baseline="30000" dirty="0" smtClean="0">
                <a:sym typeface="Wingdings" panose="05000000000000000000" pitchFamily="2" charset="2"/>
              </a:rPr>
              <a:t>-</a:t>
            </a:r>
            <a:r>
              <a:rPr lang="en-US" sz="2400" baseline="-25000" dirty="0" smtClean="0">
                <a:sym typeface="Wingdings" panose="05000000000000000000" pitchFamily="2" charset="2"/>
              </a:rPr>
              <a:t>(</a:t>
            </a:r>
            <a:r>
              <a:rPr lang="en-US" sz="2400" baseline="-25000" dirty="0" err="1" smtClean="0">
                <a:sym typeface="Wingdings" panose="05000000000000000000" pitchFamily="2" charset="2"/>
              </a:rPr>
              <a:t>aq</a:t>
            </a:r>
            <a:r>
              <a:rPr lang="en-US" sz="2400" baseline="-25000" dirty="0" smtClean="0">
                <a:sym typeface="Wingdings" panose="05000000000000000000" pitchFamily="2" charset="2"/>
              </a:rPr>
              <a:t>)</a:t>
            </a:r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156348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Electrolytes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An electrolyte is a substance that yields ions and conducts an electric current in solution</a:t>
            </a:r>
          </a:p>
          <a:p>
            <a:endParaRPr lang="en-US" sz="2400" dirty="0"/>
          </a:p>
          <a:p>
            <a:r>
              <a:rPr lang="en-US" sz="2400" dirty="0" smtClean="0"/>
              <a:t>The strength of an electrolyte is based entirely on its ability to create ions in solution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45993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6748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66006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Which would be a better electrolyte?</a:t>
            </a:r>
            <a:endParaRPr lang="en-US" sz="2200" dirty="0"/>
          </a:p>
          <a:p>
            <a:pPr algn="ctr"/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2562045" y="5023386"/>
            <a:ext cx="1820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/>
              <a:t>NaCl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8780836" y="5026293"/>
            <a:ext cx="898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CaCl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39167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6748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66006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Which would be a better electrolyte?</a:t>
            </a:r>
            <a:endParaRPr lang="en-US" sz="2200" dirty="0"/>
          </a:p>
          <a:p>
            <a:pPr algn="ctr"/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2562045" y="5023386"/>
            <a:ext cx="1820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/>
              <a:t>NaCl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8780836" y="5026293"/>
            <a:ext cx="898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CaCl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10" name="Oval 9"/>
          <p:cNvSpPr/>
          <p:nvPr/>
        </p:nvSpPr>
        <p:spPr>
          <a:xfrm>
            <a:off x="7817735" y="3343481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37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Strong Electrolytes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" y="1845734"/>
            <a:ext cx="10058400" cy="4023360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Dissociate 100% in water</a:t>
            </a:r>
          </a:p>
          <a:p>
            <a:endParaRPr lang="en-US" sz="2400" dirty="0"/>
          </a:p>
          <a:p>
            <a:r>
              <a:rPr lang="en-US" sz="2400" dirty="0" smtClean="0"/>
              <a:t>They stay dissociated, they do not revert back to their molecular form</a:t>
            </a:r>
          </a:p>
          <a:p>
            <a:endParaRPr lang="en-US" sz="2400" dirty="0"/>
          </a:p>
          <a:p>
            <a:r>
              <a:rPr lang="en-US" sz="2400" dirty="0" smtClean="0"/>
              <a:t>Ex: 	</a:t>
            </a:r>
            <a:r>
              <a:rPr lang="en-US" sz="2400" dirty="0" err="1" smtClean="0"/>
              <a:t>NaCl</a:t>
            </a:r>
            <a:r>
              <a:rPr lang="en-US" sz="2400" baseline="-25000" dirty="0" smtClean="0"/>
              <a:t>(s</a:t>
            </a:r>
            <a:r>
              <a:rPr lang="en-US" sz="2400" baseline="-25000" dirty="0"/>
              <a:t>)</a:t>
            </a:r>
            <a:r>
              <a:rPr lang="en-US" sz="2400" dirty="0"/>
              <a:t> </a:t>
            </a:r>
            <a:r>
              <a:rPr lang="en-US" sz="2400" dirty="0">
                <a:sym typeface="Wingdings" panose="05000000000000000000" pitchFamily="2" charset="2"/>
              </a:rPr>
              <a:t> Na</a:t>
            </a:r>
            <a:r>
              <a:rPr lang="en-US" sz="2800" baseline="30000" dirty="0" smtClean="0">
                <a:sym typeface="Wingdings" panose="05000000000000000000" pitchFamily="2" charset="2"/>
              </a:rPr>
              <a:t>+</a:t>
            </a:r>
            <a:r>
              <a:rPr lang="en-US" sz="2400" baseline="-25000" dirty="0">
                <a:sym typeface="Wingdings" panose="05000000000000000000" pitchFamily="2" charset="2"/>
              </a:rPr>
              <a:t>(</a:t>
            </a:r>
            <a:r>
              <a:rPr lang="en-US" sz="2400" baseline="-25000" dirty="0" err="1">
                <a:sym typeface="Wingdings" panose="05000000000000000000" pitchFamily="2" charset="2"/>
              </a:rPr>
              <a:t>aq</a:t>
            </a:r>
            <a:r>
              <a:rPr lang="en-US" sz="2400" baseline="-25000" dirty="0">
                <a:sym typeface="Wingdings" panose="05000000000000000000" pitchFamily="2" charset="2"/>
              </a:rPr>
              <a:t>)</a:t>
            </a:r>
            <a:r>
              <a:rPr lang="en-US" sz="2400" dirty="0" smtClean="0">
                <a:sym typeface="Wingdings" panose="05000000000000000000" pitchFamily="2" charset="2"/>
              </a:rPr>
              <a:t>  </a:t>
            </a:r>
            <a:r>
              <a:rPr lang="en-US" sz="2400" dirty="0">
                <a:sym typeface="Wingdings" panose="05000000000000000000" pitchFamily="2" charset="2"/>
              </a:rPr>
              <a:t>+  </a:t>
            </a:r>
            <a:r>
              <a:rPr lang="en-US" sz="2400" dirty="0" smtClean="0">
                <a:sym typeface="Wingdings" panose="05000000000000000000" pitchFamily="2" charset="2"/>
              </a:rPr>
              <a:t>Cl</a:t>
            </a:r>
            <a:r>
              <a:rPr lang="en-US" sz="2800" baseline="30000" dirty="0" smtClean="0">
                <a:sym typeface="Wingdings" panose="05000000000000000000" pitchFamily="2" charset="2"/>
              </a:rPr>
              <a:t>-</a:t>
            </a:r>
            <a:r>
              <a:rPr lang="en-US" sz="2800" baseline="-25000" dirty="0">
                <a:sym typeface="Wingdings" panose="05000000000000000000" pitchFamily="2" charset="2"/>
              </a:rPr>
              <a:t>(</a:t>
            </a:r>
            <a:r>
              <a:rPr lang="en-US" sz="2800" baseline="-25000" dirty="0" err="1">
                <a:sym typeface="Wingdings" panose="05000000000000000000" pitchFamily="2" charset="2"/>
              </a:rPr>
              <a:t>aq</a:t>
            </a:r>
            <a:r>
              <a:rPr lang="en-US" sz="2800" baseline="-25000" dirty="0">
                <a:sym typeface="Wingdings" panose="05000000000000000000" pitchFamily="2" charset="2"/>
              </a:rPr>
              <a:t>)</a:t>
            </a:r>
            <a:endParaRPr lang="en-US" sz="2800" baseline="30000" dirty="0" smtClean="0">
              <a:sym typeface="Wingdings" panose="05000000000000000000" pitchFamily="2" charset="2"/>
            </a:endParaRPr>
          </a:p>
          <a:p>
            <a:endParaRPr lang="en-US" sz="2800" baseline="300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A stronger electrolyte produces more ions than a weaker electrolyte </a:t>
            </a:r>
            <a:endParaRPr lang="en-US" sz="2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70"/>
          <a:stretch/>
        </p:blipFill>
        <p:spPr>
          <a:xfrm>
            <a:off x="9552731" y="1946383"/>
            <a:ext cx="2222709" cy="419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922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 Electrolytes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946776"/>
            <a:ext cx="10058400" cy="4023360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Do not dissociate 100% in water</a:t>
            </a:r>
          </a:p>
          <a:p>
            <a:endParaRPr lang="en-US" sz="2400" dirty="0"/>
          </a:p>
          <a:p>
            <a:r>
              <a:rPr lang="en-US" sz="2400" dirty="0" smtClean="0"/>
              <a:t>They do not stay dissociated, they revert back to their molecular form</a:t>
            </a:r>
          </a:p>
          <a:p>
            <a:endParaRPr lang="en-US" sz="2400" dirty="0"/>
          </a:p>
          <a:p>
            <a:r>
              <a:rPr lang="en-US" sz="2400" dirty="0" smtClean="0"/>
              <a:t>Ex: 	CH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COOH</a:t>
            </a:r>
            <a:r>
              <a:rPr lang="en-US" sz="2400" baseline="-25000" dirty="0" smtClean="0"/>
              <a:t>(s</a:t>
            </a:r>
            <a:r>
              <a:rPr lang="en-US" sz="2400" baseline="-25000" dirty="0"/>
              <a:t>)</a:t>
            </a:r>
            <a:r>
              <a:rPr lang="en-US" sz="2400" dirty="0"/>
              <a:t> </a:t>
            </a:r>
            <a:r>
              <a:rPr lang="en-US" sz="2400" dirty="0" smtClean="0">
                <a:sym typeface="Wingdings" panose="05000000000000000000" pitchFamily="2" charset="2"/>
              </a:rPr>
              <a:t>         H</a:t>
            </a:r>
            <a:r>
              <a:rPr lang="en-US" sz="2800" baseline="30000" dirty="0" smtClean="0">
                <a:sym typeface="Wingdings" panose="05000000000000000000" pitchFamily="2" charset="2"/>
              </a:rPr>
              <a:t>+</a:t>
            </a:r>
            <a:r>
              <a:rPr lang="en-US" sz="2400" baseline="-25000" dirty="0">
                <a:sym typeface="Wingdings" panose="05000000000000000000" pitchFamily="2" charset="2"/>
              </a:rPr>
              <a:t>(</a:t>
            </a:r>
            <a:r>
              <a:rPr lang="en-US" sz="2400" baseline="-25000" dirty="0" err="1">
                <a:sym typeface="Wingdings" panose="05000000000000000000" pitchFamily="2" charset="2"/>
              </a:rPr>
              <a:t>aq</a:t>
            </a:r>
            <a:r>
              <a:rPr lang="en-US" sz="2400" baseline="-25000" dirty="0">
                <a:sym typeface="Wingdings" panose="05000000000000000000" pitchFamily="2" charset="2"/>
              </a:rPr>
              <a:t>)</a:t>
            </a:r>
            <a:r>
              <a:rPr lang="en-US" sz="2400" dirty="0" smtClean="0">
                <a:sym typeface="Wingdings" panose="05000000000000000000" pitchFamily="2" charset="2"/>
              </a:rPr>
              <a:t>  </a:t>
            </a:r>
            <a:r>
              <a:rPr lang="en-US" sz="2400" dirty="0">
                <a:sym typeface="Wingdings" panose="05000000000000000000" pitchFamily="2" charset="2"/>
              </a:rPr>
              <a:t>+  </a:t>
            </a:r>
            <a:r>
              <a:rPr lang="en-US" sz="2400" dirty="0" smtClean="0">
                <a:sym typeface="Wingdings" panose="05000000000000000000" pitchFamily="2" charset="2"/>
              </a:rPr>
              <a:t>CH</a:t>
            </a:r>
            <a:r>
              <a:rPr lang="en-US" sz="2400" baseline="-25000" dirty="0" smtClean="0">
                <a:sym typeface="Wingdings" panose="05000000000000000000" pitchFamily="2" charset="2"/>
              </a:rPr>
              <a:t>3</a:t>
            </a:r>
            <a:r>
              <a:rPr lang="en-US" sz="2400" dirty="0" smtClean="0">
                <a:sym typeface="Wingdings" panose="05000000000000000000" pitchFamily="2" charset="2"/>
              </a:rPr>
              <a:t>COO</a:t>
            </a:r>
            <a:r>
              <a:rPr lang="en-US" sz="2800" baseline="30000" dirty="0" smtClean="0">
                <a:sym typeface="Wingdings" panose="05000000000000000000" pitchFamily="2" charset="2"/>
              </a:rPr>
              <a:t>-</a:t>
            </a:r>
            <a:r>
              <a:rPr lang="en-US" sz="2400" baseline="-25000" dirty="0">
                <a:sym typeface="Wingdings" panose="05000000000000000000" pitchFamily="2" charset="2"/>
              </a:rPr>
              <a:t>(</a:t>
            </a:r>
            <a:r>
              <a:rPr lang="en-US" sz="2400" baseline="-25000" dirty="0" err="1">
                <a:sym typeface="Wingdings" panose="05000000000000000000" pitchFamily="2" charset="2"/>
              </a:rPr>
              <a:t>aq</a:t>
            </a:r>
            <a:r>
              <a:rPr lang="en-US" sz="2400" baseline="-25000" dirty="0">
                <a:sym typeface="Wingdings" panose="05000000000000000000" pitchFamily="2" charset="2"/>
              </a:rPr>
              <a:t>)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endParaRPr lang="en-US" sz="24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624540" y="4664973"/>
            <a:ext cx="534837" cy="862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572"/>
          <a:stretch/>
        </p:blipFill>
        <p:spPr>
          <a:xfrm>
            <a:off x="9279342" y="1946776"/>
            <a:ext cx="2424022" cy="4185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790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6748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66006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Which would be a better electrolyte?</a:t>
            </a:r>
            <a:endParaRPr lang="en-US" sz="2200" dirty="0"/>
          </a:p>
          <a:p>
            <a:pPr algn="ctr"/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2562045" y="5023386"/>
            <a:ext cx="1820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COOH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8780836" y="5026293"/>
            <a:ext cx="898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CaCl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257510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6748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66006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Which would be a better electrolyte?</a:t>
            </a:r>
            <a:endParaRPr lang="en-US" sz="2200" dirty="0"/>
          </a:p>
          <a:p>
            <a:pPr algn="ctr"/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2562045" y="5023386"/>
            <a:ext cx="1820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COOH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8780836" y="5026293"/>
            <a:ext cx="898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CaCl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10" name="Oval 9"/>
          <p:cNvSpPr/>
          <p:nvPr/>
        </p:nvSpPr>
        <p:spPr>
          <a:xfrm>
            <a:off x="7888855" y="3394281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82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Precipitation Reactions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140998"/>
          </a:xfrm>
        </p:spPr>
        <p:txBody>
          <a:bodyPr>
            <a:noAutofit/>
          </a:bodyPr>
          <a:lstStyle/>
          <a:p>
            <a:r>
              <a:rPr lang="en-US" sz="2400" dirty="0" smtClean="0"/>
              <a:t>Occasionally when two solutions are mixed, the force between their ions will be strong enough to overcome the hydration</a:t>
            </a:r>
          </a:p>
          <a:p>
            <a:endParaRPr lang="en-US" sz="2400" dirty="0"/>
          </a:p>
          <a:p>
            <a:r>
              <a:rPr lang="en-US" sz="2400" dirty="0" smtClean="0"/>
              <a:t>The ions will form an insoluble compound and ‘fall out’ of solution as solids</a:t>
            </a:r>
          </a:p>
          <a:p>
            <a:endParaRPr lang="en-US" sz="2400" dirty="0"/>
          </a:p>
          <a:p>
            <a:r>
              <a:rPr lang="en-US" sz="2400" dirty="0" smtClean="0"/>
              <a:t>This is called a precipitation reaction.</a:t>
            </a:r>
          </a:p>
        </p:txBody>
      </p:sp>
    </p:spTree>
    <p:extLst>
      <p:ext uri="{BB962C8B-B14F-4D97-AF65-F5344CB8AC3E}">
        <p14:creationId xmlns:p14="http://schemas.microsoft.com/office/powerpoint/2010/main" val="3649395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Dissolving / Hydrating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7805180" cy="4023360"/>
          </a:xfrm>
        </p:spPr>
        <p:txBody>
          <a:bodyPr/>
          <a:lstStyle/>
          <a:p>
            <a:endParaRPr lang="en-US" dirty="0" smtClean="0"/>
          </a:p>
          <a:p>
            <a:r>
              <a:rPr lang="en-US" sz="2400" dirty="0" smtClean="0"/>
              <a:t>When you put certain things in water, they will ‘disappear’</a:t>
            </a:r>
          </a:p>
          <a:p>
            <a:endParaRPr lang="en-US" sz="2400" dirty="0"/>
          </a:p>
          <a:p>
            <a:r>
              <a:rPr lang="en-US" sz="2400" dirty="0" smtClean="0"/>
              <a:t>This is because of the water molecules surrounding the other molecules and dispersing them throughout the water.</a:t>
            </a:r>
          </a:p>
          <a:p>
            <a:endParaRPr lang="en-US" sz="2400" dirty="0"/>
          </a:p>
          <a:p>
            <a:r>
              <a:rPr lang="en-US" sz="2400" dirty="0" smtClean="0"/>
              <a:t>A molecule or ion that is surrounded by water molecules is ‘hydrated’ and chemists describe this using the subscript (</a:t>
            </a:r>
            <a:r>
              <a:rPr lang="en-US" sz="2400" dirty="0" err="1" smtClean="0"/>
              <a:t>aq</a:t>
            </a:r>
            <a:r>
              <a:rPr lang="en-US" sz="2400" dirty="0" smtClean="0"/>
              <a:t>) much like (s) , (l) , and (g)</a:t>
            </a:r>
            <a:endParaRPr lang="en-US" sz="2400" dirty="0"/>
          </a:p>
        </p:txBody>
      </p:sp>
      <p:pic>
        <p:nvPicPr>
          <p:cNvPr id="3076" name="Picture 4" descr="http://guweb2.gonzaga.edu/faculty/cronk/chemistry/images/aquated_io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4534" y="1845734"/>
            <a:ext cx="1987057" cy="4014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167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158559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Is </a:t>
            </a:r>
            <a:r>
              <a:rPr lang="en-US" sz="3200" dirty="0" err="1" smtClean="0"/>
              <a:t>AgCl</a:t>
            </a:r>
            <a:r>
              <a:rPr lang="en-US" sz="3200" dirty="0" smtClean="0"/>
              <a:t> soluble?</a:t>
            </a:r>
            <a:endParaRPr lang="en-US" sz="3200" dirty="0"/>
          </a:p>
          <a:p>
            <a:pPr algn="ctr"/>
            <a:endParaRPr lang="en-US" sz="3200" dirty="0"/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37165" y="4882550"/>
            <a:ext cx="7296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Yes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2492845" y="4882550"/>
            <a:ext cx="787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4705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158559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Is </a:t>
            </a:r>
            <a:r>
              <a:rPr lang="en-US" sz="3200" dirty="0" err="1" smtClean="0"/>
              <a:t>AgCl</a:t>
            </a:r>
            <a:r>
              <a:rPr lang="en-US" sz="3200" dirty="0" smtClean="0"/>
              <a:t> soluble?</a:t>
            </a:r>
            <a:endParaRPr lang="en-US" sz="3200" dirty="0"/>
          </a:p>
          <a:p>
            <a:pPr algn="ctr"/>
            <a:endParaRPr lang="en-US" sz="3200" dirty="0"/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37165" y="4882550"/>
            <a:ext cx="7296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Yes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2492845" y="4882550"/>
            <a:ext cx="787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</a:t>
            </a:r>
            <a:endParaRPr lang="en-US" sz="2800" dirty="0"/>
          </a:p>
        </p:txBody>
      </p:sp>
      <p:sp>
        <p:nvSpPr>
          <p:cNvPr id="9" name="Oval 8"/>
          <p:cNvSpPr/>
          <p:nvPr/>
        </p:nvSpPr>
        <p:spPr>
          <a:xfrm>
            <a:off x="1579495" y="3038681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18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158559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Is Li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SO</a:t>
            </a:r>
            <a:r>
              <a:rPr lang="en-US" sz="3200" baseline="-25000" dirty="0" smtClean="0"/>
              <a:t>4</a:t>
            </a:r>
            <a:r>
              <a:rPr lang="en-US" sz="3200" dirty="0" smtClean="0"/>
              <a:t> soluble?</a:t>
            </a:r>
            <a:endParaRPr lang="en-US" sz="3200" dirty="0"/>
          </a:p>
          <a:p>
            <a:pPr algn="ctr"/>
            <a:endParaRPr lang="en-US" sz="3200" dirty="0"/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37165" y="4882550"/>
            <a:ext cx="7296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Yes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2492845" y="4882550"/>
            <a:ext cx="787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7518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158559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Is Li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SO</a:t>
            </a:r>
            <a:r>
              <a:rPr lang="en-US" sz="3200" baseline="-25000" dirty="0" smtClean="0"/>
              <a:t>4</a:t>
            </a:r>
            <a:r>
              <a:rPr lang="en-US" sz="3200" dirty="0" smtClean="0"/>
              <a:t> soluble?</a:t>
            </a:r>
            <a:endParaRPr lang="en-US" sz="3200" dirty="0"/>
          </a:p>
          <a:p>
            <a:pPr algn="ctr"/>
            <a:endParaRPr lang="en-US" sz="3200" dirty="0"/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37165" y="4882550"/>
            <a:ext cx="7296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Yes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2492845" y="4882550"/>
            <a:ext cx="787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</a:t>
            </a:r>
            <a:endParaRPr lang="en-US" sz="2800" dirty="0"/>
          </a:p>
        </p:txBody>
      </p:sp>
      <p:sp>
        <p:nvSpPr>
          <p:cNvPr id="9" name="Oval 8"/>
          <p:cNvSpPr/>
          <p:nvPr/>
        </p:nvSpPr>
        <p:spPr>
          <a:xfrm>
            <a:off x="8274935" y="3038681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72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Replacement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KOH + H</a:t>
            </a:r>
            <a:r>
              <a:rPr lang="pt-BR" sz="3200" baseline="-25000" dirty="0"/>
              <a:t>2</a:t>
            </a:r>
            <a:r>
              <a:rPr lang="pt-BR" sz="3200" dirty="0"/>
              <a:t>SO</a:t>
            </a:r>
            <a:r>
              <a:rPr lang="pt-BR" sz="3200" baseline="-25000" dirty="0"/>
              <a:t>4</a:t>
            </a:r>
            <a:r>
              <a:rPr lang="pt-BR" sz="3200" dirty="0"/>
              <a:t> ---&gt; 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FeS </a:t>
            </a:r>
            <a:r>
              <a:rPr lang="pt-BR" sz="3200" dirty="0"/>
              <a:t>+ HCl ---&gt; 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NaCl </a:t>
            </a:r>
            <a:r>
              <a:rPr lang="pt-BR" sz="3200" dirty="0"/>
              <a:t>+ H</a:t>
            </a:r>
            <a:r>
              <a:rPr lang="pt-BR" sz="3200" baseline="-25000" dirty="0"/>
              <a:t>2</a:t>
            </a:r>
            <a:r>
              <a:rPr lang="pt-BR" sz="3200" dirty="0"/>
              <a:t>SO</a:t>
            </a:r>
            <a:r>
              <a:rPr lang="pt-BR" sz="3200" baseline="-25000" dirty="0"/>
              <a:t>4</a:t>
            </a:r>
            <a:r>
              <a:rPr lang="pt-BR" sz="3200" dirty="0"/>
              <a:t> ---&gt; </a:t>
            </a:r>
            <a:br>
              <a:rPr lang="pt-BR" sz="3200" dirty="0"/>
            </a:br>
            <a:r>
              <a:rPr lang="pt-BR" sz="3200" dirty="0"/>
              <a:t>AgNO</a:t>
            </a:r>
            <a:r>
              <a:rPr lang="pt-BR" sz="3200" baseline="-25000" dirty="0"/>
              <a:t>3</a:t>
            </a:r>
            <a:r>
              <a:rPr lang="pt-BR" sz="3200" dirty="0"/>
              <a:t> + NaCl ---&gt; 	</a:t>
            </a:r>
            <a:r>
              <a:rPr lang="pt-BR" sz="3200" dirty="0" smtClean="0"/>
              <a:t>	                                              Ca(OH)</a:t>
            </a:r>
            <a:r>
              <a:rPr lang="pt-BR" sz="3200" baseline="-25000" dirty="0" smtClean="0"/>
              <a:t>2</a:t>
            </a:r>
            <a:r>
              <a:rPr lang="pt-BR" sz="3200" dirty="0" smtClean="0"/>
              <a:t> </a:t>
            </a:r>
            <a:r>
              <a:rPr lang="pt-BR" sz="3200" dirty="0"/>
              <a:t>+ HCl </a:t>
            </a:r>
            <a:r>
              <a:rPr lang="pt-BR" sz="3200" dirty="0" smtClean="0"/>
              <a:t>---&gt; </a:t>
            </a:r>
            <a:r>
              <a:rPr lang="pt-BR" sz="3200" dirty="0"/>
              <a:t/>
            </a:r>
            <a:br>
              <a:rPr lang="pt-BR" sz="3200" dirty="0"/>
            </a:br>
            <a:r>
              <a:rPr lang="pt-BR" sz="3200" dirty="0" smtClean="0"/>
              <a:t>Al(NO</a:t>
            </a:r>
            <a:r>
              <a:rPr lang="pt-BR" sz="3200" baseline="-25000" dirty="0" smtClean="0"/>
              <a:t>3</a:t>
            </a:r>
            <a:r>
              <a:rPr lang="pt-BR" sz="3200" dirty="0" smtClean="0"/>
              <a:t>)</a:t>
            </a:r>
            <a:r>
              <a:rPr lang="pt-BR" sz="3200" baseline="-25000" dirty="0" smtClean="0"/>
              <a:t>3</a:t>
            </a:r>
            <a:r>
              <a:rPr lang="pt-BR" sz="3200" dirty="0" smtClean="0"/>
              <a:t> </a:t>
            </a:r>
            <a:r>
              <a:rPr lang="pt-BR" sz="3200" dirty="0"/>
              <a:t>+ H</a:t>
            </a:r>
            <a:r>
              <a:rPr lang="pt-BR" sz="3200" baseline="-25000" dirty="0"/>
              <a:t>2</a:t>
            </a:r>
            <a:r>
              <a:rPr lang="pt-BR" sz="3200" dirty="0"/>
              <a:t>SO</a:t>
            </a:r>
            <a:r>
              <a:rPr lang="pt-BR" sz="3200" baseline="-25000" dirty="0"/>
              <a:t>4</a:t>
            </a:r>
            <a:r>
              <a:rPr lang="pt-BR" sz="3200" dirty="0"/>
              <a:t> </a:t>
            </a:r>
            <a:r>
              <a:rPr lang="pt-BR" sz="3200" dirty="0" smtClean="0"/>
              <a:t>---&gt;</a:t>
            </a:r>
            <a:r>
              <a:rPr lang="pt-BR" sz="3200" dirty="0"/>
              <a:t/>
            </a:r>
            <a:br>
              <a:rPr lang="pt-BR" sz="3200" dirty="0"/>
            </a:br>
            <a:r>
              <a:rPr lang="pt-BR" sz="3200" dirty="0" smtClean="0"/>
              <a:t>Pb(NO</a:t>
            </a:r>
            <a:r>
              <a:rPr lang="pt-BR" sz="3200" baseline="-25000" dirty="0" smtClean="0"/>
              <a:t>3</a:t>
            </a:r>
            <a:r>
              <a:rPr lang="pt-BR" sz="3200" dirty="0" smtClean="0"/>
              <a:t>)</a:t>
            </a:r>
            <a:r>
              <a:rPr lang="pt-BR" sz="3200" baseline="-25000" dirty="0" smtClean="0"/>
              <a:t>2</a:t>
            </a:r>
            <a:r>
              <a:rPr lang="pt-BR" sz="3200" dirty="0" smtClean="0"/>
              <a:t> </a:t>
            </a:r>
            <a:r>
              <a:rPr lang="pt-BR" sz="3200" dirty="0"/>
              <a:t>+ K</a:t>
            </a:r>
            <a:r>
              <a:rPr lang="pt-BR" sz="3200" baseline="-25000" dirty="0"/>
              <a:t>2</a:t>
            </a:r>
            <a:r>
              <a:rPr lang="pt-BR" sz="3200" dirty="0"/>
              <a:t>S </a:t>
            </a:r>
            <a:r>
              <a:rPr lang="pt-BR" sz="3200" dirty="0" smtClean="0"/>
              <a:t>---&gt;</a:t>
            </a:r>
            <a:r>
              <a:rPr lang="pt-BR" sz="3200" dirty="0"/>
              <a:t/>
            </a:r>
            <a:br>
              <a:rPr lang="pt-BR" sz="3200" dirty="0"/>
            </a:br>
            <a:r>
              <a:rPr lang="pt-BR" sz="3200" dirty="0" smtClean="0"/>
              <a:t>Pb(NO</a:t>
            </a:r>
            <a:r>
              <a:rPr lang="pt-BR" sz="3200" baseline="-25000" dirty="0" smtClean="0"/>
              <a:t>3</a:t>
            </a:r>
            <a:r>
              <a:rPr lang="pt-BR" sz="3200" dirty="0" smtClean="0"/>
              <a:t>)</a:t>
            </a:r>
            <a:r>
              <a:rPr lang="pt-BR" sz="3200" baseline="-25000" dirty="0" smtClean="0"/>
              <a:t>2</a:t>
            </a:r>
            <a:r>
              <a:rPr lang="pt-BR" sz="3200" dirty="0" smtClean="0"/>
              <a:t> </a:t>
            </a:r>
            <a:r>
              <a:rPr lang="pt-BR" sz="3200" dirty="0"/>
              <a:t>+ CuSO</a:t>
            </a:r>
            <a:r>
              <a:rPr lang="pt-BR" sz="3200" baseline="-25000" dirty="0"/>
              <a:t>4</a:t>
            </a:r>
            <a:r>
              <a:rPr lang="pt-BR" sz="3200" dirty="0"/>
              <a:t> </a:t>
            </a:r>
            <a:r>
              <a:rPr lang="pt-BR" sz="3200" dirty="0" smtClean="0"/>
              <a:t>---&gt;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11568874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Replacement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rgbClr val="92D050"/>
                </a:solidFill>
              </a:rPr>
              <a:t>2</a:t>
            </a:r>
            <a:r>
              <a:rPr lang="pt-BR" sz="3200" dirty="0" smtClean="0"/>
              <a:t> KOH </a:t>
            </a:r>
            <a:r>
              <a:rPr lang="pt-BR" sz="3200" dirty="0"/>
              <a:t>+ H</a:t>
            </a:r>
            <a:r>
              <a:rPr lang="pt-BR" sz="3200" baseline="-25000" dirty="0"/>
              <a:t>2</a:t>
            </a:r>
            <a:r>
              <a:rPr lang="pt-BR" sz="3200" dirty="0"/>
              <a:t>SO</a:t>
            </a:r>
            <a:r>
              <a:rPr lang="pt-BR" sz="3200" baseline="-25000" dirty="0"/>
              <a:t>4</a:t>
            </a:r>
            <a:r>
              <a:rPr lang="pt-BR" sz="3200" dirty="0"/>
              <a:t> ---&gt; </a:t>
            </a:r>
            <a:r>
              <a:rPr lang="pt-BR" sz="3200" dirty="0" smtClean="0">
                <a:solidFill>
                  <a:srgbClr val="92D050"/>
                </a:solidFill>
              </a:rPr>
              <a:t>K</a:t>
            </a:r>
            <a:r>
              <a:rPr lang="pt-BR" sz="3200" baseline="-25000" dirty="0" smtClean="0">
                <a:solidFill>
                  <a:srgbClr val="92D050"/>
                </a:solidFill>
              </a:rPr>
              <a:t>2</a:t>
            </a:r>
            <a:r>
              <a:rPr lang="pt-BR" sz="3200" dirty="0" smtClean="0">
                <a:solidFill>
                  <a:srgbClr val="92D050"/>
                </a:solidFill>
              </a:rPr>
              <a:t>SO</a:t>
            </a:r>
            <a:r>
              <a:rPr lang="pt-BR" sz="3200" baseline="-25000" dirty="0" smtClean="0">
                <a:solidFill>
                  <a:srgbClr val="92D050"/>
                </a:solidFill>
              </a:rPr>
              <a:t>4</a:t>
            </a:r>
            <a:r>
              <a:rPr lang="pt-BR" sz="3200" dirty="0" smtClean="0">
                <a:solidFill>
                  <a:srgbClr val="92D050"/>
                </a:solidFill>
              </a:rPr>
              <a:t> + 2 H</a:t>
            </a:r>
            <a:r>
              <a:rPr lang="pt-BR" sz="3200" baseline="-25000" dirty="0" smtClean="0">
                <a:solidFill>
                  <a:srgbClr val="92D050"/>
                </a:solidFill>
              </a:rPr>
              <a:t>2</a:t>
            </a:r>
            <a:r>
              <a:rPr lang="pt-BR" sz="3200" dirty="0" smtClean="0">
                <a:solidFill>
                  <a:srgbClr val="92D050"/>
                </a:solidFill>
              </a:rPr>
              <a:t>O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FeS </a:t>
            </a:r>
            <a:r>
              <a:rPr lang="pt-BR" sz="3200" dirty="0"/>
              <a:t>+ </a:t>
            </a:r>
            <a:r>
              <a:rPr lang="pt-BR" sz="3200" dirty="0" smtClean="0">
                <a:solidFill>
                  <a:srgbClr val="92D050"/>
                </a:solidFill>
              </a:rPr>
              <a:t>2</a:t>
            </a:r>
            <a:r>
              <a:rPr lang="pt-BR" sz="3200" dirty="0" smtClean="0"/>
              <a:t> HCl </a:t>
            </a:r>
            <a:r>
              <a:rPr lang="pt-BR" sz="3200" dirty="0"/>
              <a:t>---&gt; </a:t>
            </a:r>
            <a:r>
              <a:rPr lang="pt-BR" sz="3200" dirty="0" smtClean="0">
                <a:solidFill>
                  <a:srgbClr val="92D050"/>
                </a:solidFill>
              </a:rPr>
              <a:t>FeCl</a:t>
            </a:r>
            <a:r>
              <a:rPr lang="pt-BR" sz="3200" baseline="-25000" dirty="0" smtClean="0">
                <a:solidFill>
                  <a:srgbClr val="92D050"/>
                </a:solidFill>
              </a:rPr>
              <a:t>2</a:t>
            </a:r>
            <a:r>
              <a:rPr lang="pt-BR" sz="3200" dirty="0" smtClean="0">
                <a:solidFill>
                  <a:srgbClr val="92D050"/>
                </a:solidFill>
              </a:rPr>
              <a:t> + H</a:t>
            </a:r>
            <a:r>
              <a:rPr lang="pt-BR" sz="3200" baseline="-25000" dirty="0" smtClean="0">
                <a:solidFill>
                  <a:srgbClr val="92D050"/>
                </a:solidFill>
              </a:rPr>
              <a:t>2</a:t>
            </a:r>
            <a:r>
              <a:rPr lang="pt-BR" sz="3200" dirty="0" smtClean="0">
                <a:solidFill>
                  <a:srgbClr val="92D050"/>
                </a:solidFill>
              </a:rPr>
              <a:t>S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>
                <a:solidFill>
                  <a:srgbClr val="92D050"/>
                </a:solidFill>
              </a:rPr>
              <a:t>2</a:t>
            </a:r>
            <a:r>
              <a:rPr lang="pt-BR" sz="3200" dirty="0" smtClean="0"/>
              <a:t> NaCl </a:t>
            </a:r>
            <a:r>
              <a:rPr lang="pt-BR" sz="3200" dirty="0"/>
              <a:t>+ H</a:t>
            </a:r>
            <a:r>
              <a:rPr lang="pt-BR" sz="3200" baseline="-25000" dirty="0"/>
              <a:t>2</a:t>
            </a:r>
            <a:r>
              <a:rPr lang="pt-BR" sz="3200" dirty="0"/>
              <a:t>SO</a:t>
            </a:r>
            <a:r>
              <a:rPr lang="pt-BR" sz="3200" baseline="-25000" dirty="0"/>
              <a:t>4</a:t>
            </a:r>
            <a:r>
              <a:rPr lang="pt-BR" sz="3200" dirty="0"/>
              <a:t> ---&gt; </a:t>
            </a:r>
            <a:r>
              <a:rPr lang="pt-BR" sz="3200" dirty="0">
                <a:solidFill>
                  <a:srgbClr val="92D050"/>
                </a:solidFill>
              </a:rPr>
              <a:t>Na</a:t>
            </a:r>
            <a:r>
              <a:rPr lang="pt-BR" sz="3200" baseline="-25000" dirty="0">
                <a:solidFill>
                  <a:srgbClr val="92D050"/>
                </a:solidFill>
              </a:rPr>
              <a:t>2</a:t>
            </a:r>
            <a:r>
              <a:rPr lang="pt-BR" sz="3200" dirty="0">
                <a:solidFill>
                  <a:srgbClr val="92D050"/>
                </a:solidFill>
              </a:rPr>
              <a:t>SO</a:t>
            </a:r>
            <a:r>
              <a:rPr lang="pt-BR" sz="3200" baseline="-25000" dirty="0">
                <a:solidFill>
                  <a:srgbClr val="92D050"/>
                </a:solidFill>
              </a:rPr>
              <a:t>4</a:t>
            </a:r>
            <a:r>
              <a:rPr lang="pt-BR" sz="3200" dirty="0">
                <a:solidFill>
                  <a:srgbClr val="92D050"/>
                </a:solidFill>
              </a:rPr>
              <a:t> + </a:t>
            </a:r>
            <a:r>
              <a:rPr lang="pt-BR" sz="3200" dirty="0" smtClean="0">
                <a:solidFill>
                  <a:srgbClr val="92D050"/>
                </a:solidFill>
              </a:rPr>
              <a:t>2 HCl</a:t>
            </a:r>
            <a:r>
              <a:rPr lang="pt-BR" sz="3200" dirty="0"/>
              <a:t/>
            </a:r>
            <a:br>
              <a:rPr lang="pt-BR" sz="3200" dirty="0"/>
            </a:br>
            <a:r>
              <a:rPr lang="pt-BR" sz="3200" dirty="0"/>
              <a:t>AgNO</a:t>
            </a:r>
            <a:r>
              <a:rPr lang="pt-BR" sz="3200" baseline="-25000" dirty="0"/>
              <a:t>3</a:t>
            </a:r>
            <a:r>
              <a:rPr lang="pt-BR" sz="3200" dirty="0"/>
              <a:t> + NaCl ---&gt; </a:t>
            </a:r>
            <a:r>
              <a:rPr lang="pt-BR" sz="3200" dirty="0">
                <a:solidFill>
                  <a:srgbClr val="92D050"/>
                </a:solidFill>
              </a:rPr>
              <a:t>AgCl + </a:t>
            </a:r>
            <a:r>
              <a:rPr lang="pt-BR" sz="3200" dirty="0" smtClean="0">
                <a:solidFill>
                  <a:srgbClr val="92D050"/>
                </a:solidFill>
              </a:rPr>
              <a:t>NaNO</a:t>
            </a:r>
            <a:r>
              <a:rPr lang="pt-BR" sz="3200" baseline="-25000" dirty="0" smtClean="0">
                <a:solidFill>
                  <a:srgbClr val="92D050"/>
                </a:solidFill>
              </a:rPr>
              <a:t>3</a:t>
            </a:r>
            <a:r>
              <a:rPr lang="pt-BR" sz="3200" dirty="0" smtClean="0">
                <a:solidFill>
                  <a:srgbClr val="92D050"/>
                </a:solidFill>
              </a:rPr>
              <a:t>                                          </a:t>
            </a:r>
            <a:r>
              <a:rPr lang="pt-BR" sz="3200" dirty="0" smtClean="0"/>
              <a:t>Ca(OH)</a:t>
            </a:r>
            <a:r>
              <a:rPr lang="pt-BR" sz="3200" baseline="-25000" dirty="0" smtClean="0"/>
              <a:t>2</a:t>
            </a:r>
            <a:r>
              <a:rPr lang="pt-BR" sz="3200" dirty="0" smtClean="0"/>
              <a:t> </a:t>
            </a:r>
            <a:r>
              <a:rPr lang="pt-BR" sz="3200" dirty="0"/>
              <a:t>+ </a:t>
            </a:r>
            <a:r>
              <a:rPr lang="pt-BR" sz="3200" dirty="0" smtClean="0">
                <a:solidFill>
                  <a:srgbClr val="92D050"/>
                </a:solidFill>
              </a:rPr>
              <a:t>2</a:t>
            </a:r>
            <a:r>
              <a:rPr lang="pt-BR" sz="3200" dirty="0" smtClean="0"/>
              <a:t> HCl ---&gt; </a:t>
            </a:r>
            <a:r>
              <a:rPr lang="pt-BR" sz="3200" dirty="0" smtClean="0">
                <a:solidFill>
                  <a:srgbClr val="92D050"/>
                </a:solidFill>
              </a:rPr>
              <a:t>CaCl</a:t>
            </a:r>
            <a:r>
              <a:rPr lang="pt-BR" sz="3200" baseline="-25000" dirty="0" smtClean="0">
                <a:solidFill>
                  <a:srgbClr val="92D050"/>
                </a:solidFill>
              </a:rPr>
              <a:t>2</a:t>
            </a:r>
            <a:r>
              <a:rPr lang="pt-BR" sz="3200" dirty="0" smtClean="0">
                <a:solidFill>
                  <a:srgbClr val="92D050"/>
                </a:solidFill>
              </a:rPr>
              <a:t> + 2 H</a:t>
            </a:r>
            <a:r>
              <a:rPr lang="pt-BR" sz="3200" baseline="-25000" dirty="0" smtClean="0">
                <a:solidFill>
                  <a:srgbClr val="92D050"/>
                </a:solidFill>
              </a:rPr>
              <a:t>2</a:t>
            </a:r>
            <a:r>
              <a:rPr lang="pt-BR" sz="3200" dirty="0" smtClean="0">
                <a:solidFill>
                  <a:srgbClr val="92D050"/>
                </a:solidFill>
              </a:rPr>
              <a:t>O</a:t>
            </a:r>
            <a:r>
              <a:rPr lang="pt-BR" sz="3200" dirty="0">
                <a:solidFill>
                  <a:srgbClr val="92D050"/>
                </a:solidFill>
              </a:rPr>
              <a:t/>
            </a:r>
            <a:br>
              <a:rPr lang="pt-BR" sz="3200" dirty="0">
                <a:solidFill>
                  <a:srgbClr val="92D050"/>
                </a:solidFill>
              </a:rPr>
            </a:br>
            <a:r>
              <a:rPr lang="pt-BR" sz="3200" dirty="0" smtClean="0">
                <a:solidFill>
                  <a:srgbClr val="92D050"/>
                </a:solidFill>
              </a:rPr>
              <a:t>2 </a:t>
            </a:r>
            <a:r>
              <a:rPr lang="pt-BR" sz="3200" dirty="0" smtClean="0"/>
              <a:t>Al(NO</a:t>
            </a:r>
            <a:r>
              <a:rPr lang="pt-BR" sz="3200" baseline="-25000" dirty="0" smtClean="0"/>
              <a:t>3</a:t>
            </a:r>
            <a:r>
              <a:rPr lang="pt-BR" sz="3200" dirty="0" smtClean="0"/>
              <a:t>)</a:t>
            </a:r>
            <a:r>
              <a:rPr lang="pt-BR" sz="3200" baseline="-25000" dirty="0" smtClean="0"/>
              <a:t>3</a:t>
            </a:r>
            <a:r>
              <a:rPr lang="pt-BR" sz="3200" dirty="0" smtClean="0"/>
              <a:t> </a:t>
            </a:r>
            <a:r>
              <a:rPr lang="pt-BR" sz="3200" dirty="0"/>
              <a:t>+ </a:t>
            </a:r>
            <a:r>
              <a:rPr lang="pt-BR" sz="3200" dirty="0" smtClean="0">
                <a:solidFill>
                  <a:srgbClr val="92D050"/>
                </a:solidFill>
              </a:rPr>
              <a:t>3</a:t>
            </a:r>
            <a:r>
              <a:rPr lang="pt-BR" sz="3200" dirty="0" smtClean="0"/>
              <a:t> H</a:t>
            </a:r>
            <a:r>
              <a:rPr lang="pt-BR" sz="3200" baseline="-25000" dirty="0" smtClean="0"/>
              <a:t>2</a:t>
            </a:r>
            <a:r>
              <a:rPr lang="pt-BR" sz="3200" dirty="0" smtClean="0"/>
              <a:t>SO</a:t>
            </a:r>
            <a:r>
              <a:rPr lang="pt-BR" sz="3200" baseline="-25000" dirty="0" smtClean="0"/>
              <a:t>4</a:t>
            </a:r>
            <a:r>
              <a:rPr lang="pt-BR" sz="3200" dirty="0" smtClean="0"/>
              <a:t> ---&gt; </a:t>
            </a:r>
            <a:r>
              <a:rPr lang="pt-BR" sz="3200" dirty="0" smtClean="0">
                <a:solidFill>
                  <a:srgbClr val="92D050"/>
                </a:solidFill>
              </a:rPr>
              <a:t>Al</a:t>
            </a:r>
            <a:r>
              <a:rPr lang="pt-BR" sz="3200" baseline="-25000" dirty="0" smtClean="0">
                <a:solidFill>
                  <a:srgbClr val="92D050"/>
                </a:solidFill>
              </a:rPr>
              <a:t>2</a:t>
            </a:r>
            <a:r>
              <a:rPr lang="pt-BR" sz="3200" dirty="0" smtClean="0">
                <a:solidFill>
                  <a:srgbClr val="92D050"/>
                </a:solidFill>
              </a:rPr>
              <a:t>(SO</a:t>
            </a:r>
            <a:r>
              <a:rPr lang="pt-BR" sz="3200" baseline="-25000" dirty="0" smtClean="0">
                <a:solidFill>
                  <a:srgbClr val="92D050"/>
                </a:solidFill>
              </a:rPr>
              <a:t>4</a:t>
            </a:r>
            <a:r>
              <a:rPr lang="pt-BR" sz="3200" dirty="0" smtClean="0">
                <a:solidFill>
                  <a:srgbClr val="92D050"/>
                </a:solidFill>
              </a:rPr>
              <a:t>)</a:t>
            </a:r>
            <a:r>
              <a:rPr lang="pt-BR" sz="3200" baseline="-25000" dirty="0" smtClean="0">
                <a:solidFill>
                  <a:srgbClr val="92D050"/>
                </a:solidFill>
              </a:rPr>
              <a:t>3</a:t>
            </a:r>
            <a:r>
              <a:rPr lang="pt-BR" sz="3200" dirty="0" smtClean="0">
                <a:solidFill>
                  <a:srgbClr val="92D050"/>
                </a:solidFill>
              </a:rPr>
              <a:t> + 6 HNO</a:t>
            </a:r>
            <a:r>
              <a:rPr lang="pt-BR" sz="3200" baseline="-25000" dirty="0" smtClean="0">
                <a:solidFill>
                  <a:srgbClr val="92D050"/>
                </a:solidFill>
              </a:rPr>
              <a:t>3</a:t>
            </a:r>
            <a:r>
              <a:rPr lang="pt-BR" sz="3200" dirty="0"/>
              <a:t/>
            </a:r>
            <a:br>
              <a:rPr lang="pt-BR" sz="3200" dirty="0"/>
            </a:br>
            <a:r>
              <a:rPr lang="pt-BR" sz="3200" dirty="0" smtClean="0"/>
              <a:t>Pb(NO</a:t>
            </a:r>
            <a:r>
              <a:rPr lang="pt-BR" sz="3200" baseline="-25000" dirty="0" smtClean="0"/>
              <a:t>3</a:t>
            </a:r>
            <a:r>
              <a:rPr lang="pt-BR" sz="3200" dirty="0" smtClean="0"/>
              <a:t>)</a:t>
            </a:r>
            <a:r>
              <a:rPr lang="pt-BR" sz="3200" baseline="-25000" dirty="0" smtClean="0"/>
              <a:t>2</a:t>
            </a:r>
            <a:r>
              <a:rPr lang="pt-BR" sz="3200" dirty="0" smtClean="0"/>
              <a:t> </a:t>
            </a:r>
            <a:r>
              <a:rPr lang="pt-BR" sz="3200" dirty="0"/>
              <a:t>+ K</a:t>
            </a:r>
            <a:r>
              <a:rPr lang="pt-BR" sz="3200" baseline="-25000" dirty="0"/>
              <a:t>2</a:t>
            </a:r>
            <a:r>
              <a:rPr lang="pt-BR" sz="3200" dirty="0"/>
              <a:t>S </a:t>
            </a:r>
            <a:r>
              <a:rPr lang="pt-BR" sz="3200" dirty="0" smtClean="0"/>
              <a:t>---&gt; </a:t>
            </a:r>
            <a:r>
              <a:rPr lang="pt-BR" sz="3200" dirty="0" smtClean="0">
                <a:solidFill>
                  <a:srgbClr val="92D050"/>
                </a:solidFill>
              </a:rPr>
              <a:t>PbS </a:t>
            </a:r>
            <a:r>
              <a:rPr lang="pt-BR" sz="3200" smtClean="0">
                <a:solidFill>
                  <a:srgbClr val="92D050"/>
                </a:solidFill>
              </a:rPr>
              <a:t>+ 2 KNO</a:t>
            </a:r>
            <a:r>
              <a:rPr lang="pt-BR" sz="3200" baseline="-25000" smtClean="0">
                <a:solidFill>
                  <a:srgbClr val="92D050"/>
                </a:solidFill>
              </a:rPr>
              <a:t>3</a:t>
            </a:r>
            <a:r>
              <a:rPr lang="pt-BR" sz="3200" dirty="0"/>
              <a:t/>
            </a:r>
            <a:br>
              <a:rPr lang="pt-BR" sz="3200" dirty="0"/>
            </a:br>
            <a:r>
              <a:rPr lang="pt-BR" sz="3200" dirty="0" smtClean="0"/>
              <a:t>Pb(NO</a:t>
            </a:r>
            <a:r>
              <a:rPr lang="pt-BR" sz="3200" baseline="-25000" dirty="0" smtClean="0"/>
              <a:t>3</a:t>
            </a:r>
            <a:r>
              <a:rPr lang="pt-BR" sz="3200" dirty="0" smtClean="0"/>
              <a:t>)</a:t>
            </a:r>
            <a:r>
              <a:rPr lang="pt-BR" sz="3200" baseline="-25000" dirty="0" smtClean="0"/>
              <a:t>2</a:t>
            </a:r>
            <a:r>
              <a:rPr lang="pt-BR" sz="3200" dirty="0" smtClean="0"/>
              <a:t> </a:t>
            </a:r>
            <a:r>
              <a:rPr lang="pt-BR" sz="3200" dirty="0"/>
              <a:t>+ CuSO</a:t>
            </a:r>
            <a:r>
              <a:rPr lang="pt-BR" sz="3200" baseline="-25000" dirty="0"/>
              <a:t>4</a:t>
            </a:r>
            <a:r>
              <a:rPr lang="pt-BR" sz="3200" dirty="0"/>
              <a:t> </a:t>
            </a:r>
            <a:r>
              <a:rPr lang="pt-BR" sz="3200" dirty="0" smtClean="0"/>
              <a:t>---&gt; </a:t>
            </a:r>
            <a:r>
              <a:rPr lang="pt-BR" sz="3200" dirty="0" smtClean="0">
                <a:solidFill>
                  <a:srgbClr val="92D050"/>
                </a:solidFill>
              </a:rPr>
              <a:t>PbSO</a:t>
            </a:r>
            <a:r>
              <a:rPr lang="pt-BR" sz="3200" baseline="-25000" dirty="0" smtClean="0">
                <a:solidFill>
                  <a:srgbClr val="92D050"/>
                </a:solidFill>
              </a:rPr>
              <a:t>4</a:t>
            </a:r>
            <a:r>
              <a:rPr lang="pt-BR" sz="3200" dirty="0" smtClean="0">
                <a:solidFill>
                  <a:srgbClr val="92D050"/>
                </a:solidFill>
              </a:rPr>
              <a:t> + Cu(NO</a:t>
            </a:r>
            <a:r>
              <a:rPr lang="pt-BR" sz="3200" baseline="-25000" dirty="0" smtClean="0">
                <a:solidFill>
                  <a:srgbClr val="92D050"/>
                </a:solidFill>
              </a:rPr>
              <a:t>3</a:t>
            </a:r>
            <a:r>
              <a:rPr lang="pt-BR" sz="3200" dirty="0" smtClean="0">
                <a:solidFill>
                  <a:srgbClr val="92D050"/>
                </a:solidFill>
              </a:rPr>
              <a:t>)</a:t>
            </a:r>
            <a:r>
              <a:rPr lang="pt-BR" sz="3200" baseline="-25000" dirty="0" smtClean="0">
                <a:solidFill>
                  <a:srgbClr val="92D050"/>
                </a:solidFill>
              </a:rPr>
              <a:t>2</a:t>
            </a:r>
            <a:endParaRPr lang="en-US" sz="3200" baseline="-250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7013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Ionic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838" y="1845734"/>
            <a:ext cx="11067690" cy="4023360"/>
          </a:xfrm>
        </p:spPr>
        <p:txBody>
          <a:bodyPr>
            <a:noAutofit/>
          </a:bodyPr>
          <a:lstStyle/>
          <a:p>
            <a:r>
              <a:rPr lang="en-US" sz="2400" dirty="0" smtClean="0"/>
              <a:t>When we have precipitation reactions, all of the ions that are present do not always react. </a:t>
            </a:r>
          </a:p>
          <a:p>
            <a:r>
              <a:rPr lang="en-US" sz="2400" dirty="0" smtClean="0"/>
              <a:t>Sometimes the ions ‘spectate’ and just watch the reaction that happens around them.</a:t>
            </a:r>
          </a:p>
          <a:p>
            <a:r>
              <a:rPr lang="en-US" sz="2400" dirty="0" smtClean="0"/>
              <a:t>Justly, we call them ‘spectator ions</a:t>
            </a:r>
            <a:r>
              <a:rPr lang="en-US" sz="2800" dirty="0" smtClean="0"/>
              <a:t>’</a:t>
            </a:r>
          </a:p>
          <a:p>
            <a:pPr marL="0" indent="0">
              <a:buNone/>
            </a:pPr>
            <a:endParaRPr lang="en-US" sz="1050" dirty="0" smtClean="0"/>
          </a:p>
          <a:p>
            <a:r>
              <a:rPr lang="en-US" sz="2400" dirty="0" smtClean="0"/>
              <a:t>Complete Equation: 	 Cd(NO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 +  (NH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S  </a:t>
            </a:r>
            <a:r>
              <a:rPr lang="en-US" sz="2400" dirty="0" smtClean="0">
                <a:sym typeface="Wingdings" panose="05000000000000000000" pitchFamily="2" charset="2"/>
              </a:rPr>
              <a:t>  </a:t>
            </a:r>
            <a:r>
              <a:rPr lang="en-US" sz="2400" dirty="0" err="1" smtClean="0">
                <a:sym typeface="Wingdings" panose="05000000000000000000" pitchFamily="2" charset="2"/>
              </a:rPr>
              <a:t>CdS</a:t>
            </a:r>
            <a:r>
              <a:rPr lang="en-US" sz="2400" dirty="0" smtClean="0">
                <a:sym typeface="Wingdings" panose="05000000000000000000" pitchFamily="2" charset="2"/>
              </a:rPr>
              <a:t>  +  2 NH</a:t>
            </a:r>
            <a:r>
              <a:rPr lang="en-US" sz="2400" baseline="-25000" dirty="0" smtClean="0">
                <a:sym typeface="Wingdings" panose="05000000000000000000" pitchFamily="2" charset="2"/>
              </a:rPr>
              <a:t>4</a:t>
            </a:r>
            <a:r>
              <a:rPr lang="en-US" sz="2400" dirty="0" smtClean="0">
                <a:sym typeface="Wingdings" panose="05000000000000000000" pitchFamily="2" charset="2"/>
              </a:rPr>
              <a:t>NO</a:t>
            </a:r>
            <a:r>
              <a:rPr lang="en-US" sz="2400" baseline="-25000" dirty="0" smtClean="0">
                <a:sym typeface="Wingdings" panose="05000000000000000000" pitchFamily="2" charset="2"/>
              </a:rPr>
              <a:t>3</a:t>
            </a:r>
            <a:endParaRPr lang="en-US" sz="2400" baseline="-25000" dirty="0">
              <a:sym typeface="Wingdings" panose="05000000000000000000" pitchFamily="2" charset="2"/>
            </a:endParaRPr>
          </a:p>
          <a:p>
            <a:r>
              <a:rPr lang="en-US" sz="2400" dirty="0" smtClean="0"/>
              <a:t>Expanded Equation:	Cd</a:t>
            </a:r>
            <a:r>
              <a:rPr lang="en-US" sz="2400" baseline="30000" dirty="0" smtClean="0"/>
              <a:t>+2</a:t>
            </a:r>
            <a:r>
              <a:rPr lang="en-US" sz="2400" dirty="0" smtClean="0"/>
              <a:t>  +  2 NO</a:t>
            </a:r>
            <a:r>
              <a:rPr lang="en-US" sz="2400" baseline="-25000" dirty="0" smtClean="0"/>
              <a:t>3</a:t>
            </a:r>
            <a:r>
              <a:rPr lang="en-US" sz="2400" baseline="30000" dirty="0" smtClean="0"/>
              <a:t>-</a:t>
            </a:r>
            <a:r>
              <a:rPr lang="en-US" sz="2400" dirty="0" smtClean="0"/>
              <a:t>  +  2 NH</a:t>
            </a:r>
            <a:r>
              <a:rPr lang="en-US" sz="2400" baseline="-25000" dirty="0" smtClean="0"/>
              <a:t>4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  +  S</a:t>
            </a:r>
            <a:r>
              <a:rPr lang="en-US" sz="2400" baseline="30000" dirty="0" smtClean="0"/>
              <a:t>-2</a:t>
            </a:r>
            <a:r>
              <a:rPr lang="en-US" sz="2400" dirty="0" smtClean="0"/>
              <a:t> 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 err="1" smtClean="0">
                <a:sym typeface="Wingdings" panose="05000000000000000000" pitchFamily="2" charset="2"/>
              </a:rPr>
              <a:t>CdS</a:t>
            </a:r>
            <a:r>
              <a:rPr lang="en-US" sz="2400" dirty="0" smtClean="0">
                <a:sym typeface="Wingdings" panose="05000000000000000000" pitchFamily="2" charset="2"/>
              </a:rPr>
              <a:t>  + 2 NO</a:t>
            </a:r>
            <a:r>
              <a:rPr lang="en-US" sz="2400" baseline="-25000" dirty="0" smtClean="0">
                <a:sym typeface="Wingdings" panose="05000000000000000000" pitchFamily="2" charset="2"/>
              </a:rPr>
              <a:t>3</a:t>
            </a:r>
            <a:r>
              <a:rPr lang="en-US" sz="2400" baseline="30000" dirty="0" smtClean="0">
                <a:sym typeface="Wingdings" panose="05000000000000000000" pitchFamily="2" charset="2"/>
              </a:rPr>
              <a:t>-</a:t>
            </a:r>
            <a:r>
              <a:rPr lang="en-US" sz="2400" dirty="0" smtClean="0">
                <a:sym typeface="Wingdings" panose="05000000000000000000" pitchFamily="2" charset="2"/>
              </a:rPr>
              <a:t>  +  2 NH</a:t>
            </a:r>
            <a:r>
              <a:rPr lang="en-US" sz="2400" baseline="-25000" dirty="0" smtClean="0">
                <a:sym typeface="Wingdings" panose="05000000000000000000" pitchFamily="2" charset="2"/>
              </a:rPr>
              <a:t>4</a:t>
            </a:r>
            <a:r>
              <a:rPr lang="en-US" sz="2400" baseline="30000" dirty="0" smtClean="0">
                <a:sym typeface="Wingdings" panose="05000000000000000000" pitchFamily="2" charset="2"/>
              </a:rPr>
              <a:t>+</a:t>
            </a:r>
          </a:p>
          <a:p>
            <a:r>
              <a:rPr lang="en-US" sz="2400" dirty="0" smtClean="0"/>
              <a:t>Spectator Ions:  				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347649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Ionic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739" y="1845734"/>
            <a:ext cx="10757139" cy="4023360"/>
          </a:xfrm>
        </p:spPr>
        <p:txBody>
          <a:bodyPr>
            <a:noAutofit/>
          </a:bodyPr>
          <a:lstStyle/>
          <a:p>
            <a:pPr marL="201168" lvl="1" indent="0">
              <a:buNone/>
            </a:pPr>
            <a:r>
              <a:rPr lang="en-US" sz="2400" dirty="0" smtClean="0"/>
              <a:t>Expanded </a:t>
            </a:r>
            <a:r>
              <a:rPr lang="en-US" sz="2400" dirty="0"/>
              <a:t>Equation:	</a:t>
            </a:r>
            <a:r>
              <a:rPr lang="en-US" sz="2400" dirty="0" smtClean="0"/>
              <a:t>Cd</a:t>
            </a:r>
            <a:r>
              <a:rPr lang="en-US" sz="2400" baseline="30000" dirty="0" smtClean="0"/>
              <a:t>+2</a:t>
            </a:r>
            <a:r>
              <a:rPr lang="en-US" sz="2400" dirty="0" smtClean="0"/>
              <a:t>  </a:t>
            </a:r>
            <a:r>
              <a:rPr lang="en-US" sz="2400" dirty="0"/>
              <a:t>+  2 NO</a:t>
            </a:r>
            <a:r>
              <a:rPr lang="en-US" sz="2400" baseline="-25000" dirty="0"/>
              <a:t>3</a:t>
            </a:r>
            <a:r>
              <a:rPr lang="en-US" sz="2400" baseline="30000" dirty="0"/>
              <a:t>-</a:t>
            </a:r>
            <a:r>
              <a:rPr lang="en-US" sz="2400" dirty="0"/>
              <a:t>  +  2 NH</a:t>
            </a:r>
            <a:r>
              <a:rPr lang="en-US" sz="2400" baseline="-25000" dirty="0"/>
              <a:t>4</a:t>
            </a:r>
            <a:r>
              <a:rPr lang="en-US" sz="2400" baseline="30000" dirty="0"/>
              <a:t>+</a:t>
            </a:r>
            <a:r>
              <a:rPr lang="en-US" sz="2400" dirty="0"/>
              <a:t>  +  S</a:t>
            </a:r>
            <a:r>
              <a:rPr lang="en-US" sz="2400" baseline="30000" dirty="0"/>
              <a:t>-2</a:t>
            </a:r>
            <a:r>
              <a:rPr lang="en-US" sz="2400" dirty="0"/>
              <a:t> 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>
                <a:sym typeface="Wingdings" panose="05000000000000000000" pitchFamily="2" charset="2"/>
              </a:rPr>
              <a:t>CdS</a:t>
            </a:r>
            <a:r>
              <a:rPr lang="en-US" sz="2400" dirty="0">
                <a:sym typeface="Wingdings" panose="05000000000000000000" pitchFamily="2" charset="2"/>
              </a:rPr>
              <a:t>  + 2 NO</a:t>
            </a:r>
            <a:r>
              <a:rPr lang="en-US" sz="2400" baseline="-25000" dirty="0">
                <a:sym typeface="Wingdings" panose="05000000000000000000" pitchFamily="2" charset="2"/>
              </a:rPr>
              <a:t>3</a:t>
            </a:r>
            <a:r>
              <a:rPr lang="en-US" sz="2400" baseline="30000" dirty="0">
                <a:sym typeface="Wingdings" panose="05000000000000000000" pitchFamily="2" charset="2"/>
              </a:rPr>
              <a:t>-</a:t>
            </a:r>
            <a:r>
              <a:rPr lang="en-US" sz="2400" dirty="0">
                <a:sym typeface="Wingdings" panose="05000000000000000000" pitchFamily="2" charset="2"/>
              </a:rPr>
              <a:t>  +  2 NH</a:t>
            </a:r>
            <a:r>
              <a:rPr lang="en-US" sz="2400" baseline="-25000" dirty="0">
                <a:sym typeface="Wingdings" panose="05000000000000000000" pitchFamily="2" charset="2"/>
              </a:rPr>
              <a:t>4</a:t>
            </a:r>
            <a:r>
              <a:rPr lang="en-US" sz="2400" baseline="30000" dirty="0">
                <a:sym typeface="Wingdings" panose="05000000000000000000" pitchFamily="2" charset="2"/>
              </a:rPr>
              <a:t>+</a:t>
            </a:r>
          </a:p>
          <a:p>
            <a:pPr marL="201168" lvl="1" indent="0">
              <a:buNone/>
            </a:pPr>
            <a:r>
              <a:rPr lang="en-US" sz="2400" baseline="30000" dirty="0">
                <a:sym typeface="Wingdings" panose="05000000000000000000" pitchFamily="2" charset="2"/>
              </a:rPr>
              <a:t>					</a:t>
            </a:r>
          </a:p>
          <a:p>
            <a:pPr marL="201168" lvl="1" indent="0">
              <a:buNone/>
            </a:pPr>
            <a:endParaRPr lang="en-US" sz="2400" baseline="30000" dirty="0"/>
          </a:p>
          <a:p>
            <a:pPr marL="201168" lvl="1" indent="0">
              <a:buNone/>
            </a:pPr>
            <a:r>
              <a:rPr lang="en-US" sz="2400" dirty="0"/>
              <a:t>Spectator Ions: </a:t>
            </a:r>
            <a:r>
              <a:rPr lang="en-US" sz="2400" dirty="0" smtClean="0"/>
              <a:t>				2 </a:t>
            </a:r>
            <a:r>
              <a:rPr lang="en-US" sz="2400" dirty="0"/>
              <a:t>NO</a:t>
            </a:r>
            <a:r>
              <a:rPr lang="en-US" sz="2400" baseline="-25000" dirty="0"/>
              <a:t>3</a:t>
            </a:r>
            <a:r>
              <a:rPr lang="en-US" sz="2400" baseline="30000" dirty="0"/>
              <a:t>-</a:t>
            </a:r>
            <a:r>
              <a:rPr lang="en-US" sz="2400" dirty="0"/>
              <a:t>  +  2 NH</a:t>
            </a:r>
            <a:r>
              <a:rPr lang="en-US" sz="2400" baseline="-25000" dirty="0"/>
              <a:t>4</a:t>
            </a:r>
            <a:r>
              <a:rPr lang="en-US" sz="2400" baseline="30000" dirty="0"/>
              <a:t>+</a:t>
            </a:r>
            <a:r>
              <a:rPr lang="en-US" sz="2400" dirty="0"/>
              <a:t> </a:t>
            </a:r>
            <a:endParaRPr lang="en-US" sz="2400" dirty="0" smtClean="0"/>
          </a:p>
          <a:p>
            <a:pPr marL="201168" lvl="1" indent="0">
              <a:buNone/>
            </a:pPr>
            <a:endParaRPr lang="en-US" sz="2400" dirty="0"/>
          </a:p>
          <a:p>
            <a:pPr marL="201168" lvl="1" indent="0">
              <a:buNone/>
            </a:pPr>
            <a:r>
              <a:rPr lang="en-US" sz="2400" dirty="0" smtClean="0"/>
              <a:t>We can take the spectator ions out of the equation, and write a new equation, the net Ionic equation:</a:t>
            </a:r>
          </a:p>
          <a:p>
            <a:pPr marL="201168" lvl="1" indent="0">
              <a:buNone/>
            </a:pPr>
            <a:endParaRPr lang="en-US" sz="2400" dirty="0"/>
          </a:p>
          <a:p>
            <a:pPr marL="201168" lvl="1" indent="0">
              <a:buNone/>
            </a:pPr>
            <a:r>
              <a:rPr lang="en-US" sz="2400" dirty="0" smtClean="0"/>
              <a:t>Net Ionic Equation:  		           Cd</a:t>
            </a:r>
            <a:r>
              <a:rPr lang="en-US" sz="2400" baseline="30000" dirty="0" smtClean="0"/>
              <a:t>+2</a:t>
            </a:r>
            <a:r>
              <a:rPr lang="en-US" sz="2400" dirty="0" smtClean="0"/>
              <a:t>  +  S</a:t>
            </a:r>
            <a:r>
              <a:rPr lang="en-US" sz="2400" baseline="30000" dirty="0" smtClean="0"/>
              <a:t>-2</a:t>
            </a:r>
            <a:r>
              <a:rPr lang="en-US" sz="2400" dirty="0" smtClean="0"/>
              <a:t> 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 smtClean="0">
                <a:sym typeface="Wingdings" panose="05000000000000000000" pitchFamily="2" charset="2"/>
              </a:rPr>
              <a:t>CdS</a:t>
            </a:r>
            <a:endParaRPr lang="en-US" sz="2400" dirty="0"/>
          </a:p>
          <a:p>
            <a:endParaRPr lang="en-US" sz="2800" dirty="0"/>
          </a:p>
          <a:p>
            <a:r>
              <a:rPr lang="en-US" sz="2400" dirty="0" smtClean="0"/>
              <a:t>What is the equation missing?  (</a:t>
            </a:r>
            <a:r>
              <a:rPr lang="en-US" sz="2400" dirty="0" err="1" smtClean="0"/>
              <a:t>aq</a:t>
            </a:r>
            <a:r>
              <a:rPr lang="en-US" sz="2400" dirty="0" smtClean="0"/>
              <a:t>) and (s)</a:t>
            </a:r>
          </a:p>
        </p:txBody>
      </p:sp>
    </p:spTree>
    <p:extLst>
      <p:ext uri="{BB962C8B-B14F-4D97-AF65-F5344CB8AC3E}">
        <p14:creationId xmlns:p14="http://schemas.microsoft.com/office/powerpoint/2010/main" val="26182993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Ionic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739" y="1845734"/>
            <a:ext cx="10757139" cy="4023360"/>
          </a:xfrm>
        </p:spPr>
        <p:txBody>
          <a:bodyPr>
            <a:noAutofit/>
          </a:bodyPr>
          <a:lstStyle/>
          <a:p>
            <a:pPr marL="201168" lvl="1" indent="0">
              <a:buNone/>
            </a:pPr>
            <a:r>
              <a:rPr lang="en-US" sz="2400" dirty="0" smtClean="0"/>
              <a:t>Expanded </a:t>
            </a:r>
            <a:r>
              <a:rPr lang="en-US" sz="2400" dirty="0"/>
              <a:t>Equation:	</a:t>
            </a:r>
            <a:r>
              <a:rPr lang="en-US" sz="2400" dirty="0" smtClean="0"/>
              <a:t>Cd</a:t>
            </a:r>
            <a:r>
              <a:rPr lang="en-US" sz="2400" baseline="30000" dirty="0" smtClean="0"/>
              <a:t>+2</a:t>
            </a:r>
            <a:r>
              <a:rPr lang="en-US" sz="2400" dirty="0" smtClean="0"/>
              <a:t>  </a:t>
            </a:r>
            <a:r>
              <a:rPr lang="en-US" sz="2400" dirty="0"/>
              <a:t>+  2 NO</a:t>
            </a:r>
            <a:r>
              <a:rPr lang="en-US" sz="2400" baseline="-25000" dirty="0"/>
              <a:t>3</a:t>
            </a:r>
            <a:r>
              <a:rPr lang="en-US" sz="2400" baseline="30000" dirty="0"/>
              <a:t>-</a:t>
            </a:r>
            <a:r>
              <a:rPr lang="en-US" sz="2400" dirty="0"/>
              <a:t>  +  2 NH</a:t>
            </a:r>
            <a:r>
              <a:rPr lang="en-US" sz="2400" baseline="-25000" dirty="0"/>
              <a:t>4</a:t>
            </a:r>
            <a:r>
              <a:rPr lang="en-US" sz="2400" baseline="30000" dirty="0"/>
              <a:t>+</a:t>
            </a:r>
            <a:r>
              <a:rPr lang="en-US" sz="2400" dirty="0"/>
              <a:t>  +  S</a:t>
            </a:r>
            <a:r>
              <a:rPr lang="en-US" sz="2400" baseline="30000" dirty="0"/>
              <a:t>-2</a:t>
            </a:r>
            <a:r>
              <a:rPr lang="en-US" sz="2400" dirty="0"/>
              <a:t> 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>
                <a:sym typeface="Wingdings" panose="05000000000000000000" pitchFamily="2" charset="2"/>
              </a:rPr>
              <a:t>CdS</a:t>
            </a:r>
            <a:r>
              <a:rPr lang="en-US" sz="2400" dirty="0">
                <a:sym typeface="Wingdings" panose="05000000000000000000" pitchFamily="2" charset="2"/>
              </a:rPr>
              <a:t>  + 2 NO</a:t>
            </a:r>
            <a:r>
              <a:rPr lang="en-US" sz="2400" baseline="-25000" dirty="0">
                <a:sym typeface="Wingdings" panose="05000000000000000000" pitchFamily="2" charset="2"/>
              </a:rPr>
              <a:t>3</a:t>
            </a:r>
            <a:r>
              <a:rPr lang="en-US" sz="2400" baseline="30000" dirty="0">
                <a:sym typeface="Wingdings" panose="05000000000000000000" pitchFamily="2" charset="2"/>
              </a:rPr>
              <a:t>-</a:t>
            </a:r>
            <a:r>
              <a:rPr lang="en-US" sz="2400" dirty="0">
                <a:sym typeface="Wingdings" panose="05000000000000000000" pitchFamily="2" charset="2"/>
              </a:rPr>
              <a:t>  +  2 NH</a:t>
            </a:r>
            <a:r>
              <a:rPr lang="en-US" sz="2400" baseline="-25000" dirty="0">
                <a:sym typeface="Wingdings" panose="05000000000000000000" pitchFamily="2" charset="2"/>
              </a:rPr>
              <a:t>4</a:t>
            </a:r>
            <a:r>
              <a:rPr lang="en-US" sz="2400" baseline="30000" dirty="0">
                <a:sym typeface="Wingdings" panose="05000000000000000000" pitchFamily="2" charset="2"/>
              </a:rPr>
              <a:t>+</a:t>
            </a:r>
          </a:p>
          <a:p>
            <a:pPr marL="201168" lvl="1" indent="0">
              <a:buNone/>
            </a:pPr>
            <a:r>
              <a:rPr lang="en-US" sz="2400" baseline="30000" dirty="0">
                <a:sym typeface="Wingdings" panose="05000000000000000000" pitchFamily="2" charset="2"/>
              </a:rPr>
              <a:t>					</a:t>
            </a:r>
          </a:p>
          <a:p>
            <a:pPr marL="201168" lvl="1" indent="0">
              <a:buNone/>
            </a:pPr>
            <a:endParaRPr lang="en-US" sz="2400" baseline="30000" dirty="0"/>
          </a:p>
          <a:p>
            <a:pPr marL="201168" lvl="1" indent="0">
              <a:buNone/>
            </a:pPr>
            <a:r>
              <a:rPr lang="en-US" sz="2400" dirty="0"/>
              <a:t>Spectator Ions: </a:t>
            </a:r>
            <a:r>
              <a:rPr lang="en-US" sz="2400" dirty="0" smtClean="0"/>
              <a:t>				2 </a:t>
            </a:r>
            <a:r>
              <a:rPr lang="en-US" sz="2400" dirty="0"/>
              <a:t>NO</a:t>
            </a:r>
            <a:r>
              <a:rPr lang="en-US" sz="2400" baseline="-25000" dirty="0"/>
              <a:t>3</a:t>
            </a:r>
            <a:r>
              <a:rPr lang="en-US" sz="2400" baseline="30000" dirty="0"/>
              <a:t>-</a:t>
            </a:r>
            <a:r>
              <a:rPr lang="en-US" sz="2400" dirty="0"/>
              <a:t>  +  2 NH</a:t>
            </a:r>
            <a:r>
              <a:rPr lang="en-US" sz="2400" baseline="-25000" dirty="0"/>
              <a:t>4</a:t>
            </a:r>
            <a:r>
              <a:rPr lang="en-US" sz="2400" baseline="30000" dirty="0"/>
              <a:t>+</a:t>
            </a:r>
            <a:r>
              <a:rPr lang="en-US" sz="2400" dirty="0"/>
              <a:t> </a:t>
            </a:r>
            <a:endParaRPr lang="en-US" sz="2400" dirty="0" smtClean="0"/>
          </a:p>
          <a:p>
            <a:pPr marL="201168" lvl="1" indent="0">
              <a:buNone/>
            </a:pPr>
            <a:endParaRPr lang="en-US" sz="2400" dirty="0"/>
          </a:p>
          <a:p>
            <a:pPr marL="201168" lvl="1" indent="0">
              <a:buNone/>
            </a:pPr>
            <a:r>
              <a:rPr lang="en-US" sz="2400" dirty="0" smtClean="0"/>
              <a:t>We can take the spectator ions out of the equation, and write a new equation, the net Ionic equation:</a:t>
            </a:r>
          </a:p>
          <a:p>
            <a:pPr marL="201168" lvl="1" indent="0">
              <a:buNone/>
            </a:pPr>
            <a:endParaRPr lang="en-US" sz="2400" dirty="0"/>
          </a:p>
          <a:p>
            <a:pPr marL="201168" lvl="1" indent="0">
              <a:buNone/>
            </a:pPr>
            <a:r>
              <a:rPr lang="en-US" sz="2400" dirty="0" smtClean="0"/>
              <a:t>Net Ionic Equation:  		           Cd</a:t>
            </a:r>
            <a:r>
              <a:rPr lang="en-US" sz="2400" baseline="30000" dirty="0" smtClean="0"/>
              <a:t>+2</a:t>
            </a:r>
            <a:r>
              <a:rPr lang="en-US" sz="2400" baseline="-25000" dirty="0">
                <a:solidFill>
                  <a:srgbClr val="00B050"/>
                </a:solidFill>
                <a:sym typeface="Wingdings" panose="05000000000000000000" pitchFamily="2" charset="2"/>
              </a:rPr>
              <a:t>(</a:t>
            </a:r>
            <a:r>
              <a:rPr lang="en-US" sz="2400" baseline="-25000" dirty="0" err="1">
                <a:solidFill>
                  <a:srgbClr val="00B050"/>
                </a:solidFill>
                <a:sym typeface="Wingdings" panose="05000000000000000000" pitchFamily="2" charset="2"/>
              </a:rPr>
              <a:t>aq</a:t>
            </a:r>
            <a:r>
              <a:rPr lang="en-US" sz="2400" baseline="-25000" dirty="0">
                <a:solidFill>
                  <a:srgbClr val="00B050"/>
                </a:solidFill>
                <a:sym typeface="Wingdings" panose="05000000000000000000" pitchFamily="2" charset="2"/>
              </a:rPr>
              <a:t>)</a:t>
            </a:r>
            <a:r>
              <a:rPr lang="en-US" sz="2400" dirty="0" smtClean="0"/>
              <a:t>  +  S</a:t>
            </a:r>
            <a:r>
              <a:rPr lang="en-US" sz="2400" baseline="30000" dirty="0" smtClean="0"/>
              <a:t>-2</a:t>
            </a:r>
            <a:r>
              <a:rPr lang="en-US" sz="2400" baseline="-25000" dirty="0">
                <a:solidFill>
                  <a:srgbClr val="00B050"/>
                </a:solidFill>
                <a:sym typeface="Wingdings" panose="05000000000000000000" pitchFamily="2" charset="2"/>
              </a:rPr>
              <a:t>(</a:t>
            </a:r>
            <a:r>
              <a:rPr lang="en-US" sz="2400" baseline="-25000" dirty="0" err="1">
                <a:solidFill>
                  <a:srgbClr val="00B050"/>
                </a:solidFill>
                <a:sym typeface="Wingdings" panose="05000000000000000000" pitchFamily="2" charset="2"/>
              </a:rPr>
              <a:t>aq</a:t>
            </a:r>
            <a:r>
              <a:rPr lang="en-US" sz="2400" baseline="-25000" dirty="0">
                <a:solidFill>
                  <a:srgbClr val="00B050"/>
                </a:solidFill>
                <a:sym typeface="Wingdings" panose="05000000000000000000" pitchFamily="2" charset="2"/>
              </a:rPr>
              <a:t>)</a:t>
            </a:r>
            <a:r>
              <a:rPr lang="en-US" sz="2400" dirty="0" smtClean="0"/>
              <a:t> 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 smtClean="0">
                <a:sym typeface="Wingdings" panose="05000000000000000000" pitchFamily="2" charset="2"/>
              </a:rPr>
              <a:t>CdS</a:t>
            </a:r>
            <a:r>
              <a:rPr lang="en-US" sz="2400" baseline="-25000" dirty="0" smtClean="0">
                <a:solidFill>
                  <a:srgbClr val="00B050"/>
                </a:solidFill>
                <a:sym typeface="Wingdings" panose="05000000000000000000" pitchFamily="2" charset="2"/>
              </a:rPr>
              <a:t>(s)</a:t>
            </a:r>
            <a:endParaRPr lang="en-US" sz="2400" dirty="0">
              <a:solidFill>
                <a:srgbClr val="00B050"/>
              </a:solidFill>
            </a:endParaRPr>
          </a:p>
          <a:p>
            <a:endParaRPr lang="en-US" sz="2800" dirty="0"/>
          </a:p>
          <a:p>
            <a:r>
              <a:rPr lang="en-US" sz="2400" dirty="0" smtClean="0"/>
              <a:t>What is the equation missing?  (</a:t>
            </a:r>
            <a:r>
              <a:rPr lang="en-US" sz="2400" dirty="0" err="1" smtClean="0"/>
              <a:t>aq</a:t>
            </a:r>
            <a:r>
              <a:rPr lang="en-US" sz="2400" dirty="0" smtClean="0"/>
              <a:t>) and (s)</a:t>
            </a:r>
          </a:p>
        </p:txBody>
      </p:sp>
    </p:spTree>
    <p:extLst>
      <p:ext uri="{BB962C8B-B14F-4D97-AF65-F5344CB8AC3E}">
        <p14:creationId xmlns:p14="http://schemas.microsoft.com/office/powerpoint/2010/main" val="28742307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Ionic Equations (</a:t>
            </a:r>
            <a:r>
              <a:rPr lang="en-US" dirty="0" err="1" smtClean="0"/>
              <a:t>Pictorally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4635"/>
          <a:stretch>
            <a:fillRect/>
          </a:stretch>
        </p:blipFill>
        <p:spPr bwMode="auto">
          <a:xfrm>
            <a:off x="19836" y="2156492"/>
            <a:ext cx="5354422" cy="255802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596" y="1953700"/>
            <a:ext cx="2857993" cy="3143828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pic>
        <p:nvPicPr>
          <p:cNvPr id="6" name="Picture 5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822"/>
          <a:stretch/>
        </p:blipFill>
        <p:spPr bwMode="auto">
          <a:xfrm>
            <a:off x="8688525" y="2236840"/>
            <a:ext cx="3336697" cy="257754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19835" y="5313869"/>
            <a:ext cx="12133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How would we write the net ionic equation for this picture?</a:t>
            </a:r>
            <a:endParaRPr lang="en-US" sz="28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755776" y="3525614"/>
            <a:ext cx="95582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160589" y="3525614"/>
            <a:ext cx="615391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5820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Dissociation of Ionic Compounds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6830395" cy="40233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dirty="0" smtClean="0"/>
              <a:t>When </a:t>
            </a:r>
            <a:r>
              <a:rPr lang="en-US" sz="2600" dirty="0"/>
              <a:t>an ionic solid dissolves, its lattice comes apart to yield </a:t>
            </a:r>
            <a:r>
              <a:rPr lang="en-US" sz="2600" b="1" dirty="0"/>
              <a:t>ions in </a:t>
            </a:r>
            <a:r>
              <a:rPr lang="en-US" sz="2600" b="1" dirty="0" smtClean="0"/>
              <a:t>solution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600" dirty="0" smtClean="0"/>
              <a:t>This </a:t>
            </a:r>
            <a:r>
              <a:rPr lang="en-US" sz="2600" dirty="0"/>
              <a:t>breakdown of the lattice is called </a:t>
            </a:r>
            <a:r>
              <a:rPr lang="en-US" sz="2600" b="1" dirty="0" smtClean="0"/>
              <a:t>dissociation</a:t>
            </a:r>
            <a:endParaRPr lang="en-US" sz="2600" dirty="0"/>
          </a:p>
          <a:p>
            <a:endParaRPr lang="en-US" sz="2400" dirty="0" smtClean="0"/>
          </a:p>
          <a:p>
            <a:r>
              <a:rPr lang="en-US" sz="2600" dirty="0" smtClean="0"/>
              <a:t>Ex:   </a:t>
            </a:r>
            <a:r>
              <a:rPr lang="en-US" sz="2600" dirty="0" err="1" smtClean="0"/>
              <a:t>NaCl</a:t>
            </a:r>
            <a:r>
              <a:rPr lang="en-US" sz="2600" baseline="-25000" dirty="0" smtClean="0"/>
              <a:t>(s)</a:t>
            </a:r>
            <a:r>
              <a:rPr lang="en-US" sz="2600" dirty="0" smtClean="0"/>
              <a:t> </a:t>
            </a:r>
            <a:r>
              <a:rPr lang="en-US" sz="2600" dirty="0" smtClean="0">
                <a:sym typeface="Wingdings" panose="05000000000000000000" pitchFamily="2" charset="2"/>
              </a:rPr>
              <a:t> Na</a:t>
            </a:r>
            <a:r>
              <a:rPr lang="en-US" sz="3000" baseline="30000" dirty="0" smtClean="0">
                <a:sym typeface="Wingdings" panose="05000000000000000000" pitchFamily="2" charset="2"/>
              </a:rPr>
              <a:t>+</a:t>
            </a:r>
            <a:r>
              <a:rPr lang="en-US" sz="3000" baseline="-25000" dirty="0" smtClean="0">
                <a:sym typeface="Wingdings" panose="05000000000000000000" pitchFamily="2" charset="2"/>
              </a:rPr>
              <a:t>(</a:t>
            </a:r>
            <a:r>
              <a:rPr lang="en-US" sz="3000" baseline="-25000" dirty="0" err="1" smtClean="0">
                <a:sym typeface="Wingdings" panose="05000000000000000000" pitchFamily="2" charset="2"/>
              </a:rPr>
              <a:t>aq</a:t>
            </a:r>
            <a:r>
              <a:rPr lang="en-US" sz="3000" baseline="-25000" dirty="0" smtClean="0">
                <a:sym typeface="Wingdings" panose="05000000000000000000" pitchFamily="2" charset="2"/>
              </a:rPr>
              <a:t>)</a:t>
            </a:r>
            <a:r>
              <a:rPr lang="en-US" sz="2600" dirty="0" smtClean="0">
                <a:sym typeface="Wingdings" panose="05000000000000000000" pitchFamily="2" charset="2"/>
              </a:rPr>
              <a:t>  +  Cl</a:t>
            </a:r>
            <a:r>
              <a:rPr lang="en-US" sz="3000" baseline="30000" dirty="0" smtClean="0">
                <a:sym typeface="Wingdings" panose="05000000000000000000" pitchFamily="2" charset="2"/>
              </a:rPr>
              <a:t>-</a:t>
            </a:r>
            <a:r>
              <a:rPr lang="en-US" sz="3000" baseline="-25000" dirty="0" smtClean="0">
                <a:sym typeface="Wingdings" panose="05000000000000000000" pitchFamily="2" charset="2"/>
              </a:rPr>
              <a:t>(</a:t>
            </a:r>
            <a:r>
              <a:rPr lang="en-US" sz="3000" baseline="-25000" dirty="0" err="1" smtClean="0">
                <a:sym typeface="Wingdings" panose="05000000000000000000" pitchFamily="2" charset="2"/>
              </a:rPr>
              <a:t>aq</a:t>
            </a:r>
            <a:r>
              <a:rPr lang="en-US" sz="3000" baseline="-25000" dirty="0" smtClean="0">
                <a:sym typeface="Wingdings" panose="05000000000000000000" pitchFamily="2" charset="2"/>
              </a:rPr>
              <a:t>)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endParaRPr lang="en-US" sz="2600" dirty="0" smtClean="0"/>
          </a:p>
          <a:p>
            <a:endParaRPr lang="en-US" sz="2400" dirty="0" smtClean="0"/>
          </a:p>
          <a:p>
            <a:r>
              <a:rPr lang="en-US" sz="2600" dirty="0"/>
              <a:t>This is </a:t>
            </a:r>
            <a:r>
              <a:rPr lang="en-US" sz="2600" dirty="0" smtClean="0"/>
              <a:t>not the same with covalent </a:t>
            </a:r>
            <a:r>
              <a:rPr lang="en-US" sz="2600" dirty="0"/>
              <a:t>compounds. For example, </a:t>
            </a:r>
            <a:r>
              <a:rPr lang="en-US" sz="2600" dirty="0" smtClean="0"/>
              <a:t>when </a:t>
            </a:r>
            <a:r>
              <a:rPr lang="en-US" sz="2600" dirty="0"/>
              <a:t>sucrose (C</a:t>
            </a:r>
            <a:r>
              <a:rPr lang="en-US" sz="2600" baseline="-25000" dirty="0"/>
              <a:t>12</a:t>
            </a:r>
            <a:r>
              <a:rPr lang="en-US" sz="2600" dirty="0"/>
              <a:t>H</a:t>
            </a:r>
            <a:r>
              <a:rPr lang="en-US" sz="2600" baseline="-25000" dirty="0"/>
              <a:t>22</a:t>
            </a:r>
            <a:r>
              <a:rPr lang="en-US" sz="2600" dirty="0"/>
              <a:t>O</a:t>
            </a:r>
            <a:r>
              <a:rPr lang="en-US" sz="2600" baseline="-25000" dirty="0"/>
              <a:t>11</a:t>
            </a:r>
            <a:r>
              <a:rPr lang="en-US" sz="2600" dirty="0" smtClean="0"/>
              <a:t>) dissolves </a:t>
            </a:r>
            <a:r>
              <a:rPr lang="en-US" sz="2600" dirty="0"/>
              <a:t>in water, you get intact, dissolved </a:t>
            </a:r>
            <a:r>
              <a:rPr lang="en-US" sz="2600" dirty="0" smtClean="0"/>
              <a:t>molecules (C</a:t>
            </a:r>
            <a:r>
              <a:rPr lang="en-US" sz="2600" baseline="-25000" dirty="0" smtClean="0"/>
              <a:t>12</a:t>
            </a:r>
            <a:r>
              <a:rPr lang="en-US" sz="2600" dirty="0" smtClean="0"/>
              <a:t>H</a:t>
            </a:r>
            <a:r>
              <a:rPr lang="en-US" sz="2600" baseline="-25000" dirty="0" smtClean="0"/>
              <a:t>22</a:t>
            </a:r>
            <a:r>
              <a:rPr lang="en-US" sz="2600" dirty="0" smtClean="0"/>
              <a:t>O</a:t>
            </a:r>
            <a:r>
              <a:rPr lang="en-US" sz="2600" baseline="-25000" dirty="0" smtClean="0"/>
              <a:t>11 </a:t>
            </a:r>
            <a:r>
              <a:rPr lang="en-US" sz="2600" i="1" baseline="-25000" dirty="0" smtClean="0"/>
              <a:t>(</a:t>
            </a:r>
            <a:r>
              <a:rPr lang="en-US" sz="2600" i="1" baseline="-25000" dirty="0" err="1" smtClean="0"/>
              <a:t>aq</a:t>
            </a:r>
            <a:r>
              <a:rPr lang="en-US" sz="2600" baseline="-25000" dirty="0" smtClean="0"/>
              <a:t>)</a:t>
            </a:r>
            <a:r>
              <a:rPr lang="en-US" sz="2600" dirty="0" smtClean="0"/>
              <a:t>) </a:t>
            </a:r>
            <a:r>
              <a:rPr lang="en-US" sz="2600" dirty="0"/>
              <a:t>and no ions are produced</a:t>
            </a:r>
          </a:p>
          <a:p>
            <a:endParaRPr lang="en-US" dirty="0"/>
          </a:p>
        </p:txBody>
      </p:sp>
      <p:pic>
        <p:nvPicPr>
          <p:cNvPr id="2050" name="Picture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2220" y="1839613"/>
            <a:ext cx="3557946" cy="40294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4478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947959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Is this the net ionic equation?</a:t>
            </a:r>
            <a:endParaRPr lang="en-US" sz="3200" dirty="0"/>
          </a:p>
          <a:p>
            <a:pPr algn="ctr"/>
            <a:endParaRPr lang="en-US" sz="3200" dirty="0"/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4038031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4038031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37165" y="5684804"/>
            <a:ext cx="7296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Yes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2492845" y="5684804"/>
            <a:ext cx="787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83809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Ba</a:t>
            </a:r>
            <a:r>
              <a:rPr lang="en-US" sz="2800" baseline="30000" dirty="0" smtClean="0"/>
              <a:t>+2</a:t>
            </a:r>
            <a:r>
              <a:rPr lang="en-US" sz="2800" dirty="0" smtClean="0"/>
              <a:t>  +  SO</a:t>
            </a:r>
            <a:r>
              <a:rPr lang="en-US" sz="2800" baseline="-25000" dirty="0" smtClean="0"/>
              <a:t>4</a:t>
            </a:r>
            <a:r>
              <a:rPr lang="en-US" sz="2800" baseline="30000" dirty="0" smtClean="0"/>
              <a:t>-2</a:t>
            </a:r>
            <a:r>
              <a:rPr lang="en-US" sz="2800" dirty="0" smtClean="0"/>
              <a:t>  +  Na</a:t>
            </a:r>
            <a:r>
              <a:rPr lang="en-US" sz="2800" baseline="30000" dirty="0" smtClean="0"/>
              <a:t>+</a:t>
            </a:r>
            <a:r>
              <a:rPr lang="en-US" sz="2800" dirty="0" smtClean="0"/>
              <a:t>  </a:t>
            </a:r>
            <a:r>
              <a:rPr lang="en-US" sz="2800" dirty="0" smtClean="0">
                <a:sym typeface="Wingdings" panose="05000000000000000000" pitchFamily="2" charset="2"/>
              </a:rPr>
              <a:t>  BaSO</a:t>
            </a:r>
            <a:r>
              <a:rPr lang="en-US" sz="2800" baseline="-25000" dirty="0" smtClean="0">
                <a:sym typeface="Wingdings" panose="05000000000000000000" pitchFamily="2" charset="2"/>
              </a:rPr>
              <a:t>4</a:t>
            </a:r>
            <a:r>
              <a:rPr lang="en-US" sz="2800" dirty="0" smtClean="0">
                <a:sym typeface="Wingdings" panose="05000000000000000000" pitchFamily="2" charset="2"/>
              </a:rPr>
              <a:t>  +  Na</a:t>
            </a:r>
            <a:r>
              <a:rPr lang="en-US" sz="2800" baseline="30000" dirty="0" smtClean="0">
                <a:sym typeface="Wingdings" panose="05000000000000000000" pitchFamily="2" charset="2"/>
              </a:rPr>
              <a:t>+</a:t>
            </a: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117323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947959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Is this the net ionic equation?</a:t>
            </a:r>
            <a:endParaRPr lang="en-US" sz="3200" dirty="0"/>
          </a:p>
          <a:p>
            <a:pPr algn="ctr"/>
            <a:endParaRPr lang="en-US" sz="3200" dirty="0"/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4038031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4038031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37165" y="5684804"/>
            <a:ext cx="7296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Yes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2492845" y="5684804"/>
            <a:ext cx="787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83809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Ba</a:t>
            </a:r>
            <a:r>
              <a:rPr lang="en-US" sz="2800" baseline="30000" dirty="0" smtClean="0"/>
              <a:t>+2</a:t>
            </a:r>
            <a:r>
              <a:rPr lang="en-US" sz="2800" dirty="0" smtClean="0"/>
              <a:t>  +  SO</a:t>
            </a:r>
            <a:r>
              <a:rPr lang="en-US" sz="2800" baseline="-25000" dirty="0" smtClean="0"/>
              <a:t>4</a:t>
            </a:r>
            <a:r>
              <a:rPr lang="en-US" sz="2800" baseline="30000" dirty="0" smtClean="0"/>
              <a:t>-2</a:t>
            </a:r>
            <a:r>
              <a:rPr lang="en-US" sz="2800" dirty="0" smtClean="0"/>
              <a:t>  +  Na</a:t>
            </a:r>
            <a:r>
              <a:rPr lang="en-US" sz="2800" baseline="30000" dirty="0" smtClean="0"/>
              <a:t>+</a:t>
            </a:r>
            <a:r>
              <a:rPr lang="en-US" sz="2800" dirty="0" smtClean="0"/>
              <a:t>  </a:t>
            </a:r>
            <a:r>
              <a:rPr lang="en-US" sz="2800" dirty="0" smtClean="0">
                <a:sym typeface="Wingdings" panose="05000000000000000000" pitchFamily="2" charset="2"/>
              </a:rPr>
              <a:t>  BaSO</a:t>
            </a:r>
            <a:r>
              <a:rPr lang="en-US" sz="2800" baseline="-25000" dirty="0" smtClean="0">
                <a:sym typeface="Wingdings" panose="05000000000000000000" pitchFamily="2" charset="2"/>
              </a:rPr>
              <a:t>4</a:t>
            </a:r>
            <a:r>
              <a:rPr lang="en-US" sz="2800" dirty="0" smtClean="0">
                <a:sym typeface="Wingdings" panose="05000000000000000000" pitchFamily="2" charset="2"/>
              </a:rPr>
              <a:t>  +  Na</a:t>
            </a:r>
            <a:r>
              <a:rPr lang="en-US" sz="2800" baseline="30000" dirty="0" smtClean="0">
                <a:sym typeface="Wingdings" panose="05000000000000000000" pitchFamily="2" charset="2"/>
              </a:rPr>
              <a:t>+</a:t>
            </a:r>
            <a:endParaRPr lang="en-US" sz="2800" baseline="30000" dirty="0"/>
          </a:p>
        </p:txBody>
      </p:sp>
      <p:sp>
        <p:nvSpPr>
          <p:cNvPr id="9" name="Oval 8"/>
          <p:cNvSpPr/>
          <p:nvPr/>
        </p:nvSpPr>
        <p:spPr>
          <a:xfrm>
            <a:off x="1549015" y="3780361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24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947959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Is this the net ionic equation?</a:t>
            </a:r>
            <a:endParaRPr lang="en-US" sz="3200" dirty="0"/>
          </a:p>
          <a:p>
            <a:pPr algn="ctr"/>
            <a:endParaRPr lang="en-US" sz="3200" dirty="0"/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4038031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4038031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37165" y="5684804"/>
            <a:ext cx="7296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Yes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2492845" y="5684804"/>
            <a:ext cx="787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83809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Zn</a:t>
            </a:r>
            <a:r>
              <a:rPr lang="en-US" sz="2800" baseline="30000" dirty="0" smtClean="0"/>
              <a:t>+2</a:t>
            </a:r>
            <a:r>
              <a:rPr lang="en-US" sz="2800" dirty="0" smtClean="0"/>
              <a:t>  +  S</a:t>
            </a:r>
            <a:r>
              <a:rPr lang="en-US" sz="2800" baseline="30000" dirty="0" smtClean="0"/>
              <a:t>-2</a:t>
            </a:r>
            <a:r>
              <a:rPr lang="en-US" sz="2800" dirty="0" smtClean="0"/>
              <a:t>  </a:t>
            </a:r>
            <a:r>
              <a:rPr lang="en-US" sz="2800" dirty="0" smtClean="0">
                <a:sym typeface="Wingdings" panose="05000000000000000000" pitchFamily="2" charset="2"/>
              </a:rPr>
              <a:t>  </a:t>
            </a:r>
            <a:r>
              <a:rPr lang="en-US" sz="2800" dirty="0" err="1" smtClean="0">
                <a:sym typeface="Wingdings" panose="05000000000000000000" pitchFamily="2" charset="2"/>
              </a:rPr>
              <a:t>ZnS</a:t>
            </a:r>
            <a:r>
              <a:rPr lang="en-US" sz="2800" dirty="0" smtClean="0">
                <a:sym typeface="Wingdings" panose="05000000000000000000" pitchFamily="2" charset="2"/>
              </a:rPr>
              <a:t> </a:t>
            </a: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82566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947959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Is this the net ionic equation?</a:t>
            </a:r>
            <a:endParaRPr lang="en-US" sz="3200" dirty="0"/>
          </a:p>
          <a:p>
            <a:pPr algn="ctr"/>
            <a:endParaRPr lang="en-US" sz="3200" dirty="0"/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4038031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4038031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37165" y="5684804"/>
            <a:ext cx="7296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Yes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2492845" y="5684804"/>
            <a:ext cx="787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83809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Zn</a:t>
            </a:r>
            <a:r>
              <a:rPr lang="en-US" sz="2800" baseline="30000" dirty="0" smtClean="0"/>
              <a:t>+2</a:t>
            </a:r>
            <a:r>
              <a:rPr lang="en-US" sz="2800" dirty="0" smtClean="0"/>
              <a:t>  +  S</a:t>
            </a:r>
            <a:r>
              <a:rPr lang="en-US" sz="2800" baseline="30000" dirty="0" smtClean="0"/>
              <a:t>-2</a:t>
            </a:r>
            <a:r>
              <a:rPr lang="en-US" sz="2800" dirty="0" smtClean="0"/>
              <a:t>  </a:t>
            </a:r>
            <a:r>
              <a:rPr lang="en-US" sz="2800" dirty="0" smtClean="0">
                <a:sym typeface="Wingdings" panose="05000000000000000000" pitchFamily="2" charset="2"/>
              </a:rPr>
              <a:t>  </a:t>
            </a:r>
            <a:r>
              <a:rPr lang="en-US" sz="2800" dirty="0" err="1" smtClean="0">
                <a:sym typeface="Wingdings" panose="05000000000000000000" pitchFamily="2" charset="2"/>
              </a:rPr>
              <a:t>ZnS</a:t>
            </a:r>
            <a:r>
              <a:rPr lang="en-US" sz="2800" dirty="0" smtClean="0">
                <a:sym typeface="Wingdings" panose="05000000000000000000" pitchFamily="2" charset="2"/>
              </a:rPr>
              <a:t> </a:t>
            </a:r>
            <a:endParaRPr lang="en-US" sz="2800" baseline="30000" dirty="0"/>
          </a:p>
        </p:txBody>
      </p:sp>
      <p:sp>
        <p:nvSpPr>
          <p:cNvPr id="11" name="Oval 10"/>
          <p:cNvSpPr/>
          <p:nvPr/>
        </p:nvSpPr>
        <p:spPr>
          <a:xfrm>
            <a:off x="8274935" y="3902281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23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947959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Is this the net ionic equation?</a:t>
            </a:r>
            <a:endParaRPr lang="en-US" sz="3200" dirty="0"/>
          </a:p>
          <a:p>
            <a:pPr algn="ctr"/>
            <a:endParaRPr lang="en-US" sz="3200" dirty="0"/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4038031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4038031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37165" y="5684804"/>
            <a:ext cx="7296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Yes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2492845" y="5684804"/>
            <a:ext cx="787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83809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Pb</a:t>
            </a:r>
            <a:r>
              <a:rPr lang="pt-BR" sz="2800" baseline="30000" dirty="0"/>
              <a:t>2+</a:t>
            </a:r>
            <a:r>
              <a:rPr lang="pt-BR" sz="2800" baseline="-25000" dirty="0"/>
              <a:t>(aq)</a:t>
            </a:r>
            <a:r>
              <a:rPr lang="pt-BR" sz="2800" dirty="0"/>
              <a:t> + 2 </a:t>
            </a:r>
            <a:r>
              <a:rPr lang="pt-BR" sz="2800" dirty="0" smtClean="0"/>
              <a:t>NO</a:t>
            </a:r>
            <a:r>
              <a:rPr lang="pt-BR" sz="2800" baseline="-25000" dirty="0" smtClean="0"/>
              <a:t>3</a:t>
            </a:r>
            <a:r>
              <a:rPr lang="pt-BR" sz="2800" baseline="30000" dirty="0" smtClean="0"/>
              <a:t>-</a:t>
            </a:r>
            <a:r>
              <a:rPr lang="pt-BR" sz="2800" baseline="-25000" dirty="0" smtClean="0"/>
              <a:t>(aq</a:t>
            </a:r>
            <a:r>
              <a:rPr lang="pt-BR" sz="2800" baseline="-25000" dirty="0"/>
              <a:t>) </a:t>
            </a:r>
            <a:r>
              <a:rPr lang="pt-BR" sz="2800" dirty="0"/>
              <a:t>+ 2 Na</a:t>
            </a:r>
            <a:r>
              <a:rPr lang="pt-BR" sz="2800" baseline="30000" dirty="0"/>
              <a:t>+</a:t>
            </a:r>
            <a:r>
              <a:rPr lang="pt-BR" sz="2800" baseline="-25000" dirty="0"/>
              <a:t>(aq)</a:t>
            </a:r>
            <a:r>
              <a:rPr lang="pt-BR" sz="2800" dirty="0"/>
              <a:t> + 2 </a:t>
            </a:r>
            <a:r>
              <a:rPr lang="pt-BR" sz="2800" dirty="0" smtClean="0"/>
              <a:t>I</a:t>
            </a:r>
            <a:r>
              <a:rPr lang="pt-BR" sz="2800" baseline="30000" dirty="0" smtClean="0"/>
              <a:t>-</a:t>
            </a:r>
            <a:r>
              <a:rPr lang="pt-BR" sz="2800" baseline="-25000" dirty="0" smtClean="0"/>
              <a:t>(aq</a:t>
            </a:r>
            <a:r>
              <a:rPr lang="pt-BR" sz="2800" baseline="-25000" dirty="0"/>
              <a:t>)</a:t>
            </a:r>
            <a:r>
              <a:rPr lang="pt-BR" sz="2800" dirty="0"/>
              <a:t> </a:t>
            </a:r>
            <a:r>
              <a:rPr lang="pt-BR" sz="2800" dirty="0" smtClean="0">
                <a:sym typeface="Wingdings" panose="05000000000000000000" pitchFamily="2" charset="2"/>
              </a:rPr>
              <a:t></a:t>
            </a:r>
            <a:r>
              <a:rPr lang="pt-BR" sz="2800" dirty="0" smtClean="0"/>
              <a:t>  </a:t>
            </a:r>
            <a:r>
              <a:rPr lang="pt-BR" sz="2800" dirty="0"/>
              <a:t>PbI</a:t>
            </a:r>
            <a:r>
              <a:rPr lang="pt-BR" sz="2800" baseline="-25000" dirty="0"/>
              <a:t>2(s)</a:t>
            </a:r>
            <a:r>
              <a:rPr lang="pt-BR" sz="2800" dirty="0"/>
              <a:t> + 2 Na</a:t>
            </a:r>
            <a:r>
              <a:rPr lang="pt-BR" sz="2800" baseline="30000" dirty="0"/>
              <a:t>+</a:t>
            </a:r>
            <a:r>
              <a:rPr lang="pt-BR" sz="2800" baseline="-25000" dirty="0"/>
              <a:t>(aq)</a:t>
            </a:r>
            <a:r>
              <a:rPr lang="pt-BR" sz="2800" dirty="0"/>
              <a:t> + 2 </a:t>
            </a:r>
            <a:r>
              <a:rPr lang="pt-BR" sz="2800" dirty="0" smtClean="0"/>
              <a:t>NO</a:t>
            </a:r>
            <a:r>
              <a:rPr lang="pt-BR" sz="2800" baseline="-25000" dirty="0" smtClean="0"/>
              <a:t>3</a:t>
            </a:r>
            <a:r>
              <a:rPr lang="pt-BR" sz="2800" baseline="30000" dirty="0" smtClean="0"/>
              <a:t>-</a:t>
            </a:r>
            <a:r>
              <a:rPr lang="pt-BR" sz="2800" baseline="-25000" dirty="0" smtClean="0"/>
              <a:t>(aq</a:t>
            </a:r>
            <a:r>
              <a:rPr lang="pt-BR" sz="2800" baseline="-25000" dirty="0"/>
              <a:t>)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245312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947959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Is this the net ionic equation?</a:t>
            </a:r>
            <a:endParaRPr lang="en-US" sz="3200" dirty="0"/>
          </a:p>
          <a:p>
            <a:pPr algn="ctr"/>
            <a:endParaRPr lang="en-US" sz="3200" dirty="0"/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4038031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4038031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37165" y="5684804"/>
            <a:ext cx="7296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Yes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2492845" y="5684804"/>
            <a:ext cx="787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83809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Pb</a:t>
            </a:r>
            <a:r>
              <a:rPr lang="pt-BR" sz="2800" baseline="30000" dirty="0"/>
              <a:t>2+</a:t>
            </a:r>
            <a:r>
              <a:rPr lang="pt-BR" sz="2800" baseline="-25000" dirty="0"/>
              <a:t>(aq)</a:t>
            </a:r>
            <a:r>
              <a:rPr lang="pt-BR" sz="2800" dirty="0"/>
              <a:t> + 2 </a:t>
            </a:r>
            <a:r>
              <a:rPr lang="pt-BR" sz="2800" dirty="0" smtClean="0"/>
              <a:t>NO</a:t>
            </a:r>
            <a:r>
              <a:rPr lang="pt-BR" sz="2800" baseline="-25000" dirty="0" smtClean="0"/>
              <a:t>3</a:t>
            </a:r>
            <a:r>
              <a:rPr lang="pt-BR" sz="2800" baseline="30000" dirty="0" smtClean="0"/>
              <a:t>-</a:t>
            </a:r>
            <a:r>
              <a:rPr lang="pt-BR" sz="2800" baseline="-25000" dirty="0" smtClean="0"/>
              <a:t>(aq</a:t>
            </a:r>
            <a:r>
              <a:rPr lang="pt-BR" sz="2800" baseline="-25000" dirty="0"/>
              <a:t>) </a:t>
            </a:r>
            <a:r>
              <a:rPr lang="pt-BR" sz="2800" dirty="0"/>
              <a:t>+ 2 Na</a:t>
            </a:r>
            <a:r>
              <a:rPr lang="pt-BR" sz="2800" baseline="30000" dirty="0"/>
              <a:t>+</a:t>
            </a:r>
            <a:r>
              <a:rPr lang="pt-BR" sz="2800" baseline="-25000" dirty="0"/>
              <a:t>(aq)</a:t>
            </a:r>
            <a:r>
              <a:rPr lang="pt-BR" sz="2800" dirty="0"/>
              <a:t> + 2 </a:t>
            </a:r>
            <a:r>
              <a:rPr lang="pt-BR" sz="2800" dirty="0" smtClean="0"/>
              <a:t>I</a:t>
            </a:r>
            <a:r>
              <a:rPr lang="pt-BR" sz="2800" baseline="30000" dirty="0" smtClean="0"/>
              <a:t>-</a:t>
            </a:r>
            <a:r>
              <a:rPr lang="pt-BR" sz="2800" baseline="-25000" dirty="0" smtClean="0"/>
              <a:t>(aq</a:t>
            </a:r>
            <a:r>
              <a:rPr lang="pt-BR" sz="2800" baseline="-25000" dirty="0"/>
              <a:t>)</a:t>
            </a:r>
            <a:r>
              <a:rPr lang="pt-BR" sz="2800" dirty="0"/>
              <a:t> </a:t>
            </a:r>
            <a:r>
              <a:rPr lang="pt-BR" sz="2800" dirty="0" smtClean="0">
                <a:sym typeface="Wingdings" panose="05000000000000000000" pitchFamily="2" charset="2"/>
              </a:rPr>
              <a:t></a:t>
            </a:r>
            <a:r>
              <a:rPr lang="pt-BR" sz="2800" dirty="0" smtClean="0"/>
              <a:t>  </a:t>
            </a:r>
            <a:r>
              <a:rPr lang="pt-BR" sz="2800" dirty="0"/>
              <a:t>PbI</a:t>
            </a:r>
            <a:r>
              <a:rPr lang="pt-BR" sz="2800" baseline="-25000" dirty="0"/>
              <a:t>2(s)</a:t>
            </a:r>
            <a:r>
              <a:rPr lang="pt-BR" sz="2800" dirty="0"/>
              <a:t> + 2 Na</a:t>
            </a:r>
            <a:r>
              <a:rPr lang="pt-BR" sz="2800" baseline="30000" dirty="0"/>
              <a:t>+</a:t>
            </a:r>
            <a:r>
              <a:rPr lang="pt-BR" sz="2800" baseline="-25000" dirty="0"/>
              <a:t>(aq)</a:t>
            </a:r>
            <a:r>
              <a:rPr lang="pt-BR" sz="2800" dirty="0"/>
              <a:t> + 2 </a:t>
            </a:r>
            <a:r>
              <a:rPr lang="pt-BR" sz="2800" dirty="0" smtClean="0"/>
              <a:t>NO</a:t>
            </a:r>
            <a:r>
              <a:rPr lang="pt-BR" sz="2800" baseline="-25000" dirty="0" smtClean="0"/>
              <a:t>3</a:t>
            </a:r>
            <a:r>
              <a:rPr lang="pt-BR" sz="2800" baseline="30000" dirty="0" smtClean="0"/>
              <a:t>-</a:t>
            </a:r>
            <a:r>
              <a:rPr lang="pt-BR" sz="2800" baseline="-25000" dirty="0" smtClean="0"/>
              <a:t>(aq</a:t>
            </a:r>
            <a:r>
              <a:rPr lang="pt-BR" sz="2800" baseline="-25000" dirty="0"/>
              <a:t>)</a:t>
            </a:r>
            <a:endParaRPr lang="en-US" sz="2800" baseline="-25000" dirty="0"/>
          </a:p>
        </p:txBody>
      </p:sp>
      <p:sp>
        <p:nvSpPr>
          <p:cNvPr id="11" name="Oval 10"/>
          <p:cNvSpPr/>
          <p:nvPr/>
        </p:nvSpPr>
        <p:spPr>
          <a:xfrm>
            <a:off x="1589655" y="3841321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77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Colligative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When we add electrolytes to water, we change the properties of the water</a:t>
            </a:r>
          </a:p>
          <a:p>
            <a:endParaRPr lang="en-US" sz="2400" dirty="0"/>
          </a:p>
          <a:p>
            <a:r>
              <a:rPr lang="en-US" sz="2400" dirty="0" smtClean="0"/>
              <a:t>The interactions between the electrolytes and the water cause this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There are three properties that change:</a:t>
            </a:r>
          </a:p>
          <a:p>
            <a:pPr lvl="1"/>
            <a:r>
              <a:rPr lang="en-US" sz="2000" dirty="0" smtClean="0"/>
              <a:t>Boiling Point</a:t>
            </a:r>
          </a:p>
          <a:p>
            <a:pPr lvl="1"/>
            <a:r>
              <a:rPr lang="en-US" sz="2000" dirty="0" smtClean="0"/>
              <a:t>Freezing Point</a:t>
            </a:r>
          </a:p>
          <a:p>
            <a:pPr lvl="1"/>
            <a:r>
              <a:rPr lang="en-US" sz="2000" dirty="0" smtClean="0"/>
              <a:t>Vapor Pressure</a:t>
            </a:r>
            <a:endParaRPr lang="en-US" sz="2000" dirty="0"/>
          </a:p>
          <a:p>
            <a:pPr marL="201168" lvl="1" indent="0">
              <a:buNone/>
            </a:pPr>
            <a:endParaRPr lang="en-US" sz="2000" dirty="0"/>
          </a:p>
          <a:p>
            <a:pPr marL="201168" lvl="1" indent="0">
              <a:buNone/>
            </a:pPr>
            <a:r>
              <a:rPr lang="en-US" sz="2400" dirty="0" smtClean="0"/>
              <a:t>Do you think that the values increase or decrease for each of these properties?</a:t>
            </a:r>
          </a:p>
        </p:txBody>
      </p:sp>
    </p:spTree>
    <p:extLst>
      <p:ext uri="{BB962C8B-B14F-4D97-AF65-F5344CB8AC3E}">
        <p14:creationId xmlns:p14="http://schemas.microsoft.com/office/powerpoint/2010/main" val="40264220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Freezing Point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solute is added to a solution, the freezing point always decreases.</a:t>
            </a:r>
          </a:p>
          <a:p>
            <a:r>
              <a:rPr lang="en-US" dirty="0" smtClean="0"/>
              <a:t>The solute prevents the molecules of the liquid from coming close together, delaying freezing.</a:t>
            </a:r>
            <a:endParaRPr lang="en-US" dirty="0"/>
          </a:p>
        </p:txBody>
      </p:sp>
      <p:pic>
        <p:nvPicPr>
          <p:cNvPr id="1026" name="Picture 2" descr="http://www.scienceiscool.org/solutions/fpdepression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53"/>
          <a:stretch/>
        </p:blipFill>
        <p:spPr bwMode="auto">
          <a:xfrm>
            <a:off x="3586150" y="2936275"/>
            <a:ext cx="5080660" cy="3248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85438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Boiling Point Elevation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solute is added to a solution, the boiling point always increases.</a:t>
            </a:r>
          </a:p>
          <a:p>
            <a:r>
              <a:rPr lang="en-US" dirty="0" smtClean="0"/>
              <a:t>The solute prevents the molecules of the liquid from escaping from the surface, delaying boiling.</a:t>
            </a:r>
            <a:endParaRPr lang="en-US" dirty="0"/>
          </a:p>
        </p:txBody>
      </p:sp>
      <p:pic>
        <p:nvPicPr>
          <p:cNvPr id="2050" name="Picture 2" descr="http://www.scienceiscool.org/solutions/fpdiagram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61"/>
          <a:stretch/>
        </p:blipFill>
        <p:spPr bwMode="auto">
          <a:xfrm>
            <a:off x="3918267" y="2822154"/>
            <a:ext cx="4423476" cy="3457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71734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97280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23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825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 0.100 M aqueous solution of which compound has the lowest </a:t>
            </a:r>
            <a:r>
              <a:rPr lang="en-US" sz="2800" dirty="0" smtClean="0"/>
              <a:t>freezing </a:t>
            </a:r>
            <a:r>
              <a:rPr lang="en-US" sz="2800" dirty="0" smtClean="0"/>
              <a:t>point?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7374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922103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4</a:t>
            </a:r>
            <a:r>
              <a:rPr lang="en-US" sz="9600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 rot="19982671">
            <a:off x="-168688" y="350262"/>
            <a:ext cx="253193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REGENTS </a:t>
            </a:r>
          </a:p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QUESTION</a:t>
            </a:r>
            <a:endParaRPr lang="en-US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5676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     C</a:t>
            </a:r>
            <a:r>
              <a:rPr lang="en-US" sz="2800" baseline="-25000" dirty="0" smtClean="0"/>
              <a:t>6</a:t>
            </a:r>
            <a:r>
              <a:rPr lang="en-US" sz="2800" dirty="0" smtClean="0"/>
              <a:t>H</a:t>
            </a:r>
            <a:r>
              <a:rPr lang="en-US" sz="2800" baseline="-25000" dirty="0" smtClean="0"/>
              <a:t>12</a:t>
            </a:r>
            <a:r>
              <a:rPr lang="en-US" sz="2800" dirty="0" smtClean="0"/>
              <a:t>O</a:t>
            </a:r>
            <a:r>
              <a:rPr lang="en-US" sz="2800" baseline="-25000" dirty="0" smtClean="0"/>
              <a:t>6</a:t>
            </a:r>
            <a:r>
              <a:rPr lang="en-US" sz="2800" dirty="0" smtClean="0"/>
              <a:t>		   CH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OH		   C</a:t>
            </a:r>
            <a:r>
              <a:rPr lang="en-US" sz="2800" baseline="-25000" dirty="0" smtClean="0"/>
              <a:t>12</a:t>
            </a:r>
            <a:r>
              <a:rPr lang="en-US" sz="2800" dirty="0" smtClean="0"/>
              <a:t>H</a:t>
            </a:r>
            <a:r>
              <a:rPr lang="en-US" sz="2800" baseline="-25000" dirty="0" smtClean="0"/>
              <a:t>22</a:t>
            </a:r>
            <a:r>
              <a:rPr lang="en-US" sz="2800" dirty="0" smtClean="0"/>
              <a:t>O</a:t>
            </a:r>
            <a:r>
              <a:rPr lang="en-US" sz="2800" baseline="-25000" dirty="0" smtClean="0"/>
              <a:t>11</a:t>
            </a:r>
            <a:r>
              <a:rPr lang="en-US" sz="2800" dirty="0" smtClean="0"/>
              <a:t>		         </a:t>
            </a:r>
            <a:r>
              <a:rPr lang="en-US" sz="2800" dirty="0" err="1" smtClean="0"/>
              <a:t>NaOH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78052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Concentration of Ionic Compounds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73712"/>
          </a:xfrm>
        </p:spPr>
        <p:txBody>
          <a:bodyPr>
            <a:noAutofit/>
          </a:bodyPr>
          <a:lstStyle/>
          <a:p>
            <a:r>
              <a:rPr lang="en-US" sz="2400" dirty="0" smtClean="0"/>
              <a:t>If we want to find the concentration of the ions in a solution, we need to consider the dissociated ionic molecule and not the solid ionic molecule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Ex:</a:t>
            </a:r>
            <a:endParaRPr lang="en-US" sz="2400" dirty="0"/>
          </a:p>
          <a:p>
            <a:r>
              <a:rPr lang="en-US" sz="2400" dirty="0" smtClean="0"/>
              <a:t>If we put 1 mole of </a:t>
            </a:r>
            <a:r>
              <a:rPr lang="en-US" sz="2400" dirty="0" err="1" smtClean="0"/>
              <a:t>NaCl</a:t>
            </a:r>
            <a:r>
              <a:rPr lang="en-US" sz="2400" dirty="0" smtClean="0"/>
              <a:t> into a glass of water, what will the total concentration of the ions be?</a:t>
            </a:r>
          </a:p>
          <a:p>
            <a:r>
              <a:rPr lang="en-US" sz="2400" dirty="0" smtClean="0"/>
              <a:t>If       </a:t>
            </a:r>
            <a:r>
              <a:rPr lang="en-US" sz="2400" dirty="0" err="1" smtClean="0"/>
              <a:t>NaCl</a:t>
            </a:r>
            <a:r>
              <a:rPr lang="en-US" sz="2400" baseline="-25000" dirty="0" smtClean="0"/>
              <a:t>(s</a:t>
            </a:r>
            <a:r>
              <a:rPr lang="en-US" sz="2400" baseline="-25000" dirty="0"/>
              <a:t>)</a:t>
            </a:r>
            <a:r>
              <a:rPr lang="en-US" sz="2400" dirty="0"/>
              <a:t> </a:t>
            </a:r>
            <a:r>
              <a:rPr lang="en-US" sz="2400" dirty="0">
                <a:sym typeface="Wingdings" panose="05000000000000000000" pitchFamily="2" charset="2"/>
              </a:rPr>
              <a:t> Na</a:t>
            </a:r>
            <a:r>
              <a:rPr lang="en-US" sz="2800" baseline="30000" dirty="0" smtClean="0">
                <a:sym typeface="Wingdings" panose="05000000000000000000" pitchFamily="2" charset="2"/>
              </a:rPr>
              <a:t>+</a:t>
            </a:r>
            <a:r>
              <a:rPr lang="en-US" sz="2400" baseline="-25000" dirty="0">
                <a:sym typeface="Wingdings" panose="05000000000000000000" pitchFamily="2" charset="2"/>
              </a:rPr>
              <a:t>(</a:t>
            </a:r>
            <a:r>
              <a:rPr lang="en-US" sz="2400" baseline="-25000" dirty="0" err="1">
                <a:sym typeface="Wingdings" panose="05000000000000000000" pitchFamily="2" charset="2"/>
              </a:rPr>
              <a:t>aq</a:t>
            </a:r>
            <a:r>
              <a:rPr lang="en-US" sz="2400" baseline="-25000" dirty="0">
                <a:sym typeface="Wingdings" panose="05000000000000000000" pitchFamily="2" charset="2"/>
              </a:rPr>
              <a:t>)</a:t>
            </a:r>
            <a:r>
              <a:rPr lang="en-US" sz="2400" dirty="0" smtClean="0">
                <a:sym typeface="Wingdings" panose="05000000000000000000" pitchFamily="2" charset="2"/>
              </a:rPr>
              <a:t>  </a:t>
            </a:r>
            <a:r>
              <a:rPr lang="en-US" sz="2400" dirty="0">
                <a:sym typeface="Wingdings" panose="05000000000000000000" pitchFamily="2" charset="2"/>
              </a:rPr>
              <a:t>+  </a:t>
            </a:r>
            <a:r>
              <a:rPr lang="en-US" sz="2400" dirty="0" smtClean="0">
                <a:sym typeface="Wingdings" panose="05000000000000000000" pitchFamily="2" charset="2"/>
              </a:rPr>
              <a:t>Cl</a:t>
            </a:r>
            <a:r>
              <a:rPr lang="en-US" sz="2800" baseline="30000" dirty="0" smtClean="0">
                <a:sym typeface="Wingdings" panose="05000000000000000000" pitchFamily="2" charset="2"/>
              </a:rPr>
              <a:t>-</a:t>
            </a:r>
            <a:r>
              <a:rPr lang="en-US" sz="2400" baseline="-25000" dirty="0">
                <a:sym typeface="Wingdings" panose="05000000000000000000" pitchFamily="2" charset="2"/>
              </a:rPr>
              <a:t>(</a:t>
            </a:r>
            <a:r>
              <a:rPr lang="en-US" sz="2400" baseline="-25000" dirty="0" err="1">
                <a:sym typeface="Wingdings" panose="05000000000000000000" pitchFamily="2" charset="2"/>
              </a:rPr>
              <a:t>aq</a:t>
            </a:r>
            <a:r>
              <a:rPr lang="en-US" sz="2400" baseline="-25000" dirty="0">
                <a:sym typeface="Wingdings" panose="05000000000000000000" pitchFamily="2" charset="2"/>
              </a:rPr>
              <a:t>)</a:t>
            </a:r>
            <a:r>
              <a:rPr lang="en-US" sz="2400" dirty="0" smtClean="0">
                <a:sym typeface="Wingdings" panose="05000000000000000000" pitchFamily="2" charset="2"/>
              </a:rPr>
              <a:t>         	  then,	 1 </a:t>
            </a:r>
            <a:r>
              <a:rPr lang="en-US" sz="2400" dirty="0" err="1"/>
              <a:t>NaCl</a:t>
            </a:r>
            <a:r>
              <a:rPr lang="en-US" sz="2400" baseline="-25000" dirty="0"/>
              <a:t>(s)</a:t>
            </a:r>
            <a:r>
              <a:rPr lang="en-US" sz="2400" dirty="0"/>
              <a:t>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1</a:t>
            </a:r>
            <a:r>
              <a:rPr lang="en-US" sz="2400" dirty="0" smtClean="0">
                <a:sym typeface="Wingdings" panose="05000000000000000000" pitchFamily="2" charset="2"/>
              </a:rPr>
              <a:t> Na</a:t>
            </a:r>
            <a:r>
              <a:rPr lang="en-US" sz="2800" baseline="30000" dirty="0" smtClean="0">
                <a:sym typeface="Wingdings" panose="05000000000000000000" pitchFamily="2" charset="2"/>
              </a:rPr>
              <a:t>+</a:t>
            </a:r>
            <a:r>
              <a:rPr lang="en-US" sz="2400" baseline="-25000" dirty="0">
                <a:sym typeface="Wingdings" panose="05000000000000000000" pitchFamily="2" charset="2"/>
              </a:rPr>
              <a:t>(</a:t>
            </a:r>
            <a:r>
              <a:rPr lang="en-US" sz="2400" baseline="-25000" dirty="0" err="1">
                <a:sym typeface="Wingdings" panose="05000000000000000000" pitchFamily="2" charset="2"/>
              </a:rPr>
              <a:t>aq</a:t>
            </a:r>
            <a:r>
              <a:rPr lang="en-US" sz="2400" baseline="-25000" dirty="0">
                <a:sym typeface="Wingdings" panose="05000000000000000000" pitchFamily="2" charset="2"/>
              </a:rPr>
              <a:t>)</a:t>
            </a:r>
            <a:r>
              <a:rPr lang="en-US" sz="2400" dirty="0" smtClean="0">
                <a:sym typeface="Wingdings" panose="05000000000000000000" pitchFamily="2" charset="2"/>
              </a:rPr>
              <a:t>  </a:t>
            </a:r>
            <a:r>
              <a:rPr lang="en-US" sz="2400" dirty="0">
                <a:sym typeface="Wingdings" panose="05000000000000000000" pitchFamily="2" charset="2"/>
              </a:rPr>
              <a:t>+  </a:t>
            </a:r>
            <a:r>
              <a:rPr lang="en-US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1</a:t>
            </a:r>
            <a:r>
              <a:rPr lang="en-US" sz="2400" dirty="0" smtClean="0">
                <a:sym typeface="Wingdings" panose="05000000000000000000" pitchFamily="2" charset="2"/>
              </a:rPr>
              <a:t> Cl</a:t>
            </a:r>
            <a:r>
              <a:rPr lang="en-US" sz="2800" baseline="30000" dirty="0" smtClean="0">
                <a:sym typeface="Wingdings" panose="05000000000000000000" pitchFamily="2" charset="2"/>
              </a:rPr>
              <a:t>-</a:t>
            </a:r>
            <a:r>
              <a:rPr lang="en-US" sz="2400" baseline="-25000" dirty="0">
                <a:sym typeface="Wingdings" panose="05000000000000000000" pitchFamily="2" charset="2"/>
              </a:rPr>
              <a:t>(</a:t>
            </a:r>
            <a:r>
              <a:rPr lang="en-US" sz="2400" baseline="-25000" dirty="0" err="1">
                <a:sym typeface="Wingdings" panose="05000000000000000000" pitchFamily="2" charset="2"/>
              </a:rPr>
              <a:t>aq</a:t>
            </a:r>
            <a:r>
              <a:rPr lang="en-US" sz="2400" baseline="-25000" dirty="0">
                <a:sym typeface="Wingdings" panose="05000000000000000000" pitchFamily="2" charset="2"/>
              </a:rPr>
              <a:t>)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endParaRPr lang="en-US" sz="2400" dirty="0" smtClean="0"/>
          </a:p>
          <a:p>
            <a:r>
              <a:rPr lang="en-US" sz="2400" dirty="0" smtClean="0"/>
              <a:t>Which adds up to 2 moles of ions.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149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97280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23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825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 0.100 M aqueous solution of which compound has the lowest </a:t>
            </a:r>
            <a:r>
              <a:rPr lang="en-US" sz="2800" dirty="0" smtClean="0"/>
              <a:t>freezing </a:t>
            </a:r>
            <a:r>
              <a:rPr lang="en-US" sz="2800" dirty="0" smtClean="0"/>
              <a:t>point?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7374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922103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4</a:t>
            </a:r>
            <a:r>
              <a:rPr lang="en-US" sz="9600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 rot="19982671">
            <a:off x="-168688" y="350262"/>
            <a:ext cx="253193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REGENTS </a:t>
            </a:r>
          </a:p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QUESTION</a:t>
            </a:r>
            <a:endParaRPr lang="en-US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5676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     C</a:t>
            </a:r>
            <a:r>
              <a:rPr lang="en-US" sz="2800" baseline="-25000" dirty="0" smtClean="0"/>
              <a:t>6</a:t>
            </a:r>
            <a:r>
              <a:rPr lang="en-US" sz="2800" dirty="0" smtClean="0"/>
              <a:t>H</a:t>
            </a:r>
            <a:r>
              <a:rPr lang="en-US" sz="2800" baseline="-25000" dirty="0" smtClean="0"/>
              <a:t>12</a:t>
            </a:r>
            <a:r>
              <a:rPr lang="en-US" sz="2800" dirty="0" smtClean="0"/>
              <a:t>O</a:t>
            </a:r>
            <a:r>
              <a:rPr lang="en-US" sz="2800" baseline="-25000" dirty="0" smtClean="0"/>
              <a:t>6</a:t>
            </a:r>
            <a:r>
              <a:rPr lang="en-US" sz="2800" dirty="0" smtClean="0"/>
              <a:t>		   CH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OH		   C</a:t>
            </a:r>
            <a:r>
              <a:rPr lang="en-US" sz="2800" baseline="-25000" dirty="0" smtClean="0"/>
              <a:t>12</a:t>
            </a:r>
            <a:r>
              <a:rPr lang="en-US" sz="2800" dirty="0" smtClean="0"/>
              <a:t>H</a:t>
            </a:r>
            <a:r>
              <a:rPr lang="en-US" sz="2800" baseline="-25000" dirty="0" smtClean="0"/>
              <a:t>22</a:t>
            </a:r>
            <a:r>
              <a:rPr lang="en-US" sz="2800" dirty="0" smtClean="0"/>
              <a:t>O</a:t>
            </a:r>
            <a:r>
              <a:rPr lang="en-US" sz="2800" baseline="-25000" dirty="0" smtClean="0"/>
              <a:t>11</a:t>
            </a:r>
            <a:r>
              <a:rPr lang="en-US" sz="2800" dirty="0" smtClean="0"/>
              <a:t>		         </a:t>
            </a:r>
            <a:r>
              <a:rPr lang="en-US" sz="2800" dirty="0" err="1" smtClean="0"/>
              <a:t>NaOH</a:t>
            </a:r>
            <a:endParaRPr lang="en-US" sz="2800" baseline="-25000" dirty="0"/>
          </a:p>
        </p:txBody>
      </p:sp>
      <p:sp>
        <p:nvSpPr>
          <p:cNvPr id="13" name="Oval 12"/>
          <p:cNvSpPr/>
          <p:nvPr/>
        </p:nvSpPr>
        <p:spPr>
          <a:xfrm>
            <a:off x="9089995" y="4167833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1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Why do we use salt to keep ice off of the sidewalks instead of sugar?</a:t>
            </a:r>
            <a:endParaRPr lang="en-US" sz="2400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07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If we put </a:t>
            </a:r>
            <a:r>
              <a:rPr lang="en-US" sz="2400" dirty="0" smtClean="0"/>
              <a:t>4 moles </a:t>
            </a:r>
            <a:r>
              <a:rPr lang="en-US" sz="2400" dirty="0"/>
              <a:t>of </a:t>
            </a:r>
            <a:r>
              <a:rPr lang="en-US" sz="2400" dirty="0" err="1" smtClean="0"/>
              <a:t>NaCl</a:t>
            </a:r>
            <a:r>
              <a:rPr lang="en-US" sz="2400" dirty="0" smtClean="0"/>
              <a:t> </a:t>
            </a:r>
            <a:r>
              <a:rPr lang="en-US" sz="2400" dirty="0"/>
              <a:t>into a glass of water, what will the total concentration of the ions be?</a:t>
            </a:r>
          </a:p>
          <a:p>
            <a:pPr algn="ctr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112807" y="5026293"/>
            <a:ext cx="2140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 moles of ions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3621" y="5026293"/>
            <a:ext cx="2096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 moles of ions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214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8 moles of 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833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If we put </a:t>
            </a:r>
            <a:r>
              <a:rPr lang="en-US" sz="2400" dirty="0" smtClean="0"/>
              <a:t>4 moles </a:t>
            </a:r>
            <a:r>
              <a:rPr lang="en-US" sz="2400" dirty="0"/>
              <a:t>of </a:t>
            </a:r>
            <a:r>
              <a:rPr lang="en-US" sz="2400" dirty="0" err="1" smtClean="0"/>
              <a:t>NaCl</a:t>
            </a:r>
            <a:r>
              <a:rPr lang="en-US" sz="2400" dirty="0" smtClean="0"/>
              <a:t> </a:t>
            </a:r>
            <a:r>
              <a:rPr lang="en-US" sz="2400" dirty="0"/>
              <a:t>into a glass of water, what will the total concentration of the ions be?</a:t>
            </a:r>
          </a:p>
          <a:p>
            <a:pPr algn="ctr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112807" y="5026293"/>
            <a:ext cx="2140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 moles of ions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3621" y="5026293"/>
            <a:ext cx="2096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 moles of ions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9142675" y="5026293"/>
            <a:ext cx="214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8 moles of ions</a:t>
            </a:r>
            <a:endParaRPr lang="en-US" sz="2400" dirty="0"/>
          </a:p>
        </p:txBody>
      </p:sp>
      <p:sp>
        <p:nvSpPr>
          <p:cNvPr id="13" name="Oval 12"/>
          <p:cNvSpPr/>
          <p:nvPr/>
        </p:nvSpPr>
        <p:spPr>
          <a:xfrm>
            <a:off x="8863143" y="3507433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08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If we put </a:t>
            </a:r>
            <a:r>
              <a:rPr lang="en-US" sz="2400" dirty="0" smtClean="0"/>
              <a:t>2 moles </a:t>
            </a:r>
            <a:r>
              <a:rPr lang="en-US" sz="2400" dirty="0"/>
              <a:t>of </a:t>
            </a:r>
            <a:r>
              <a:rPr lang="en-US" sz="2400" dirty="0" smtClean="0"/>
              <a:t>CaCl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/>
              <a:t>into a glass of water, what will the total concentration of the ions be?</a:t>
            </a:r>
          </a:p>
          <a:p>
            <a:pPr algn="ctr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112807" y="5026293"/>
            <a:ext cx="2156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 moles of ions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3621" y="5026293"/>
            <a:ext cx="2156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6 moles of ions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2156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7</a:t>
            </a:r>
            <a:r>
              <a:rPr lang="en-US" sz="2400" dirty="0" smtClean="0"/>
              <a:t> moles of 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701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If we put </a:t>
            </a:r>
            <a:r>
              <a:rPr lang="en-US" sz="2400" dirty="0" smtClean="0"/>
              <a:t>2 moles </a:t>
            </a:r>
            <a:r>
              <a:rPr lang="en-US" sz="2400" dirty="0"/>
              <a:t>of </a:t>
            </a:r>
            <a:r>
              <a:rPr lang="en-US" sz="2400" dirty="0" smtClean="0"/>
              <a:t>CaCl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/>
              <a:t>into a glass of water, what will the total concentration of the ions be?</a:t>
            </a:r>
          </a:p>
          <a:p>
            <a:pPr algn="ctr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112807" y="5026293"/>
            <a:ext cx="2156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 moles of ions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3621" y="5026293"/>
            <a:ext cx="2156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6 moles of ions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2156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7</a:t>
            </a:r>
            <a:r>
              <a:rPr lang="en-US" sz="2400" dirty="0" smtClean="0"/>
              <a:t> moles of ions</a:t>
            </a:r>
            <a:endParaRPr lang="en-US" sz="2400" dirty="0"/>
          </a:p>
        </p:txBody>
      </p:sp>
      <p:sp>
        <p:nvSpPr>
          <p:cNvPr id="13" name="Oval 12"/>
          <p:cNvSpPr/>
          <p:nvPr/>
        </p:nvSpPr>
        <p:spPr>
          <a:xfrm>
            <a:off x="4851015" y="3485721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88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Concept Check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6106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72797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6920" y="34566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If we put 1 mole of </a:t>
            </a:r>
            <a:r>
              <a:rPr lang="en-US" sz="2200" dirty="0" smtClean="0"/>
              <a:t>Al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(SO</a:t>
            </a:r>
            <a:r>
              <a:rPr lang="en-US" sz="2200" baseline="-25000" dirty="0" smtClean="0"/>
              <a:t>4</a:t>
            </a:r>
            <a:r>
              <a:rPr lang="en-US" sz="2200" dirty="0" smtClean="0"/>
              <a:t>)</a:t>
            </a:r>
            <a:r>
              <a:rPr lang="en-US" sz="2200" baseline="-25000" dirty="0" smtClean="0"/>
              <a:t>3</a:t>
            </a:r>
            <a:r>
              <a:rPr lang="en-US" sz="2200" dirty="0" smtClean="0"/>
              <a:t> </a:t>
            </a:r>
            <a:r>
              <a:rPr lang="en-US" sz="2200" dirty="0"/>
              <a:t>into a glass of water, what will the total concentration of the ions be?</a:t>
            </a:r>
          </a:p>
          <a:p>
            <a:pPr algn="ctr"/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1112807" y="5026293"/>
            <a:ext cx="2191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 moles of ions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3621" y="5026293"/>
            <a:ext cx="2191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 moles of ions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9254435" y="5026293"/>
            <a:ext cx="2191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9 moles of 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4540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306</TotalTime>
  <Words>1205</Words>
  <Application>Microsoft Office PowerPoint</Application>
  <PresentationFormat>Widescreen</PresentationFormat>
  <Paragraphs>251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5" baseType="lpstr">
      <vt:lpstr>Calibri</vt:lpstr>
      <vt:lpstr>Calibri Light</vt:lpstr>
      <vt:lpstr>Wingdings</vt:lpstr>
      <vt:lpstr>Retrospect</vt:lpstr>
      <vt:lpstr>Ions in Solution</vt:lpstr>
      <vt:lpstr>Dissolving / Hydrating</vt:lpstr>
      <vt:lpstr>Dissociation of Ionic Compounds</vt:lpstr>
      <vt:lpstr>Concentration of Ionic Compounds </vt:lpstr>
      <vt:lpstr>Concept Check</vt:lpstr>
      <vt:lpstr>Concept Check</vt:lpstr>
      <vt:lpstr>Concept Check</vt:lpstr>
      <vt:lpstr>Concept Check</vt:lpstr>
      <vt:lpstr>Concept Check</vt:lpstr>
      <vt:lpstr>Concept Check</vt:lpstr>
      <vt:lpstr>Ionization</vt:lpstr>
      <vt:lpstr>Electrolytes</vt:lpstr>
      <vt:lpstr>Concept Check</vt:lpstr>
      <vt:lpstr>Concept Check</vt:lpstr>
      <vt:lpstr>Strong Electrolytes</vt:lpstr>
      <vt:lpstr>Weak Electrolytes</vt:lpstr>
      <vt:lpstr>Concept Check</vt:lpstr>
      <vt:lpstr>Concept Check</vt:lpstr>
      <vt:lpstr>Precipitation Reactions</vt:lpstr>
      <vt:lpstr>Concept Check</vt:lpstr>
      <vt:lpstr>Concept Check</vt:lpstr>
      <vt:lpstr>Concept Check</vt:lpstr>
      <vt:lpstr>Concept Check</vt:lpstr>
      <vt:lpstr>Double Replacement Practice</vt:lpstr>
      <vt:lpstr>Double Replacement Practice</vt:lpstr>
      <vt:lpstr>Net Ionic Equations</vt:lpstr>
      <vt:lpstr>Net Ionic Equations</vt:lpstr>
      <vt:lpstr>Net Ionic Equations</vt:lpstr>
      <vt:lpstr>Net Ionic Equations (Pictorally)</vt:lpstr>
      <vt:lpstr>Concept Check</vt:lpstr>
      <vt:lpstr>Concept Check</vt:lpstr>
      <vt:lpstr>Concept Check</vt:lpstr>
      <vt:lpstr>Concept Check</vt:lpstr>
      <vt:lpstr>Concept Check</vt:lpstr>
      <vt:lpstr>Concept Check</vt:lpstr>
      <vt:lpstr>Colligative Properties</vt:lpstr>
      <vt:lpstr>Freezing Point Depression</vt:lpstr>
      <vt:lpstr>Boiling Point Elevation</vt:lpstr>
      <vt:lpstr>Concept Check</vt:lpstr>
      <vt:lpstr>Concept Check</vt:lpstr>
      <vt:lpstr>Concept Check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Teo Mesiouris</dc:creator>
  <cp:lastModifiedBy>Teo Mesiouris</cp:lastModifiedBy>
  <cp:revision>74</cp:revision>
  <dcterms:created xsi:type="dcterms:W3CDTF">2013-11-27T15:32:32Z</dcterms:created>
  <dcterms:modified xsi:type="dcterms:W3CDTF">2016-03-31T18:01:42Z</dcterms:modified>
</cp:coreProperties>
</file>